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360" y="1702440"/>
            <a:ext cx="9128160" cy="3441600"/>
          </a:xfrm>
          <a:custGeom>
            <a:avLst/>
            <a:gdLst/>
            <a:ahLst/>
            <a:rect l="0" t="0" r="r" b="b"/>
            <a:pathLst>
              <a:path w="25356" h="9560">
                <a:moveTo>
                  <a:pt x="0" y="9560"/>
                </a:moveTo>
                <a:lnTo>
                  <a:pt x="25356" y="9560"/>
                </a:lnTo>
                <a:lnTo>
                  <a:pt x="25356" y="0"/>
                </a:lnTo>
                <a:lnTo>
                  <a:pt x="0" y="0"/>
                </a:lnTo>
                <a:lnTo>
                  <a:pt x="0" y="956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0" y="1685880"/>
            <a:ext cx="9128160" cy="92880"/>
          </a:xfrm>
          <a:custGeom>
            <a:avLst/>
            <a:gdLst/>
            <a:ahLst/>
            <a:rect l="0" t="0" r="r" b="b"/>
            <a:pathLst>
              <a:path w="25356" h="258">
                <a:moveTo>
                  <a:pt x="0" y="0"/>
                </a:moveTo>
                <a:lnTo>
                  <a:pt x="25356" y="0"/>
                </a:lnTo>
                <a:lnTo>
                  <a:pt x="25356" y="258"/>
                </a:lnTo>
                <a:lnTo>
                  <a:pt x="0" y="25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9f9f9"/>
              </a:gs>
              <a:gs pos="100000">
                <a:srgbClr val="999999"/>
              </a:gs>
            </a:gsLst>
            <a:lin ang="16200000"/>
          </a:gra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-360" y="838440"/>
            <a:ext cx="9128160" cy="4305600"/>
          </a:xfrm>
          <a:custGeom>
            <a:avLst/>
            <a:gdLst/>
            <a:ahLst/>
            <a:rect l="0" t="0" r="r" b="b"/>
            <a:pathLst>
              <a:path w="25356" h="11960">
                <a:moveTo>
                  <a:pt x="0" y="11960"/>
                </a:moveTo>
                <a:lnTo>
                  <a:pt x="25356" y="11960"/>
                </a:lnTo>
                <a:lnTo>
                  <a:pt x="25356" y="0"/>
                </a:lnTo>
                <a:lnTo>
                  <a:pt x="0" y="0"/>
                </a:lnTo>
                <a:lnTo>
                  <a:pt x="0" y="1196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293040" y="2052000"/>
            <a:ext cx="8514720" cy="77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5000" lnSpcReduction="19999"/>
          </a:bodyPr>
          <a:p>
            <a:pPr algn="ctr">
              <a:lnSpc>
                <a:spcPct val="115000"/>
              </a:lnSpc>
              <a:spcBef>
                <a:spcPts val="1400"/>
              </a:spcBef>
            </a:pPr>
            <a:r>
              <a:rPr b="1" lang="en-IN" sz="2400" strike="noStrike" u="none">
                <a:solidFill>
                  <a:srgbClr val="414141"/>
                </a:solidFill>
                <a:uFillTx/>
                <a:latin typeface="TimesNewRomanPS-BoldMT"/>
                <a:ea typeface="TimesNewRomanPS-BoldMT"/>
              </a:rPr>
              <a:t>Green House Automated System for Sustainable Agriculture using IoT and Machine Learning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172080" y="288360"/>
            <a:ext cx="1407240" cy="1126800"/>
          </a:xfrm>
          <a:prstGeom prst="rect">
            <a:avLst/>
          </a:prstGeom>
          <a:ln w="0">
            <a:noFill/>
          </a:ln>
        </p:spPr>
      </p:pic>
      <p:pic>
        <p:nvPicPr>
          <p:cNvPr id="13" name="" descr=""/>
          <p:cNvPicPr/>
          <p:nvPr/>
        </p:nvPicPr>
        <p:blipFill>
          <a:blip r:embed="rId2"/>
          <a:stretch/>
        </p:blipFill>
        <p:spPr>
          <a:xfrm>
            <a:off x="7648200" y="229320"/>
            <a:ext cx="1289160" cy="1244880"/>
          </a:xfrm>
          <a:prstGeom prst="rect">
            <a:avLst/>
          </a:prstGeom>
          <a:ln w="0">
            <a:noFill/>
          </a:ln>
        </p:spPr>
      </p:pic>
      <p:sp>
        <p:nvSpPr>
          <p:cNvPr id="14" name=""/>
          <p:cNvSpPr txBox="1"/>
          <p:nvPr/>
        </p:nvSpPr>
        <p:spPr>
          <a:xfrm>
            <a:off x="1595520" y="575280"/>
            <a:ext cx="6315480" cy="54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IN" sz="2400" strike="noStrike" u="none">
                <a:solidFill>
                  <a:srgbClr val="181818"/>
                </a:solidFill>
                <a:uFillTx/>
                <a:latin typeface="Helvetica-Bold"/>
                <a:ea typeface="Helvetica-Bold"/>
              </a:rPr>
              <a:t>Project Pre-Phase-2  Presentation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93040" y="3283920"/>
            <a:ext cx="3051000" cy="12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4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Team Members: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uFillTx/>
                <a:latin typeface="TimesNewRomanPSMT"/>
                <a:ea typeface="TimesNewRomanPSMT"/>
              </a:rPr>
              <a:t>Srishreya                - 4SF21IS109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uFillTx/>
                <a:latin typeface="TimesNewRomanPSMT"/>
                <a:ea typeface="TimesNewRomanPSMT"/>
              </a:rPr>
              <a:t>Yogesh S Patgar     - 4SF21IS125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uFillTx/>
                <a:latin typeface="TimesNewRomanPSMT"/>
                <a:ea typeface="TimesNewRomanPSMT"/>
              </a:rPr>
              <a:t>P Samarth Shenoy  - 4SF22IS406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uFillTx/>
                <a:latin typeface="TimesNewRomanPSMT"/>
                <a:ea typeface="TimesNewRomanPSMT"/>
              </a:rPr>
              <a:t>Sujan Acharya        - 4SF22IS410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476400" y="3550680"/>
            <a:ext cx="2460600" cy="103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IN" sz="14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Under the Guidance of: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IN" sz="1400" strike="noStrike" u="none">
                <a:solidFill>
                  <a:srgbClr val="000000"/>
                </a:solidFill>
                <a:uFillTx/>
                <a:latin typeface="TimesNewRomanPSMT"/>
                <a:ea typeface="TimesNewRomanPSMT"/>
              </a:rPr>
              <a:t>Mrs. Masooda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IN" sz="1400" strike="noStrike" u="none">
                <a:solidFill>
                  <a:srgbClr val="000000"/>
                </a:solidFill>
                <a:uFillTx/>
                <a:latin typeface="TimesNewRomanPSMT"/>
                <a:ea typeface="TimesNewRomanPSMT"/>
              </a:rPr>
              <a:t>Assistant Professor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0" lang="en-IN" sz="1400" strike="noStrike" u="none">
                <a:solidFill>
                  <a:srgbClr val="000000"/>
                </a:solidFill>
                <a:uFillTx/>
                <a:latin typeface="TimesNewRomanPSMT"/>
                <a:ea typeface="TimesNewRomanPSMT"/>
              </a:rPr>
              <a:t>ISE/ CSE(DS), SCEM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850040" y="4623480"/>
            <a:ext cx="5961960" cy="37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600" strike="noStrike" u="none">
                <a:solidFill>
                  <a:srgbClr val="001f5f"/>
                </a:solidFill>
                <a:uFillTx/>
                <a:latin typeface="TimesNewRomanPS-BoldMT"/>
                <a:ea typeface="TimesNewRomanPS-BoldMT"/>
              </a:rPr>
              <a:t>Department of Information Science and Engineering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272880" y="147600"/>
            <a:ext cx="3454920" cy="59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Activity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2521440" y="1020960"/>
            <a:ext cx="4191120" cy="402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 txBox="1"/>
          <p:nvPr/>
        </p:nvSpPr>
        <p:spPr>
          <a:xfrm>
            <a:off x="272880" y="147600"/>
            <a:ext cx="512712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Data Flow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384840" y="1339560"/>
            <a:ext cx="8373960" cy="243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 txBox="1"/>
          <p:nvPr/>
        </p:nvSpPr>
        <p:spPr>
          <a:xfrm>
            <a:off x="272880" y="147600"/>
            <a:ext cx="476712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Modular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699920" y="988920"/>
            <a:ext cx="5727600" cy="386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272880" y="147600"/>
            <a:ext cx="3454920" cy="59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ER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741400" y="852840"/>
            <a:ext cx="3552120" cy="418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2448000" y="2003040"/>
            <a:ext cx="4064760" cy="74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lnSpcReduction="9999"/>
          </a:bodyPr>
          <a:p>
            <a:pPr algn="ctr"/>
            <a:r>
              <a:rPr b="1" lang="en-IN" sz="4000" strike="noStrike" u="none">
                <a:solidFill>
                  <a:srgbClr val="727272"/>
                </a:solidFill>
                <a:uFillTx/>
                <a:latin typeface="TimesNewRomanPS-BoldMT"/>
                <a:ea typeface="TimesNewRomanPS-BoldMT"/>
              </a:rPr>
              <a:t>Thank You</a:t>
            </a:r>
            <a:endParaRPr b="0" lang="en-IN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 txBox="1"/>
          <p:nvPr/>
        </p:nvSpPr>
        <p:spPr>
          <a:xfrm>
            <a:off x="437400" y="171360"/>
            <a:ext cx="280260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Contents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44800" y="901440"/>
            <a:ext cx="6948000" cy="347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Problem Description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Objectives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Architecture Diagram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Class Diagram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Use Case Diagram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Sequence Diagram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Activity Diagram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Data Flow Diagram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428800" y="865440"/>
            <a:ext cx="3312720" cy="157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Modular Diagram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09680" indent="-270000">
              <a:lnSpc>
                <a:spcPct val="150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20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ER Diagram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 txBox="1"/>
          <p:nvPr/>
        </p:nvSpPr>
        <p:spPr>
          <a:xfrm>
            <a:off x="254160" y="149040"/>
            <a:ext cx="550584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Problem Description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69000" y="957240"/>
            <a:ext cx="8390880" cy="389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0" lang="en-IN" sz="18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Traditional greenhouse management involves significant manual labor and is due to human error, leading to suboptimal conditions for plant growth</a:t>
            </a:r>
            <a:r>
              <a:rPr b="0" lang="en-IN" sz="1800" strike="noStrike" u="none">
                <a:solidFill>
                  <a:srgbClr val="000000"/>
                </a:solidFill>
                <a:uFillTx/>
                <a:latin typeface="ArialMT"/>
                <a:ea typeface="ArialMT"/>
              </a:rPr>
              <a:t> </a:t>
            </a:r>
            <a:r>
              <a:rPr b="0" lang="en-IN" sz="18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Key challenges include maintaining consistent temperature, humidity, light levels, and soil moisture, which are critical for plant health and yield.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IN" sz="18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Inefficient use of resources such as water and energy further exacerbates the problem. The lack of real-time monitoring and predictive capabilities often results in delayed responses to environmental changes,  affecting crop production.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 txBox="1"/>
          <p:nvPr/>
        </p:nvSpPr>
        <p:spPr>
          <a:xfrm>
            <a:off x="295560" y="1057680"/>
            <a:ext cx="8536680" cy="403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85920" indent="-246240" algn="just">
              <a:lnSpc>
                <a:spcPct val="115000"/>
              </a:lnSpc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18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Focused on state-of-the-art IoT-based greenhouse model such as monitoring, controlling, predicting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85920" indent="-246240" algn="just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18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Identify the major challenges and gaps as well as present some future research direction to make IoT technology more robust in greenhouse farming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85920" indent="-246240" algn="just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18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To develop machine learning models that can predict optimal conditions for plant growth and adjust the greenhouse environment accordingly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85920" indent="-246240" algn="just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b="0" lang="en-IN" sz="1800" strike="noStrike" u="none">
                <a:solidFill>
                  <a:srgbClr val="414141"/>
                </a:solidFill>
                <a:uFillTx/>
                <a:latin typeface="TimesNewRomanPSMT"/>
                <a:ea typeface="TimesNewRomanPSMT"/>
              </a:rPr>
              <a:t>Provide a user-friendly interface for farmers to interact with the automated system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601"/>
              </a:spcBef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601"/>
              </a:spcBef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272880" y="147600"/>
            <a:ext cx="476712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Objectives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 txBox="1"/>
          <p:nvPr/>
        </p:nvSpPr>
        <p:spPr>
          <a:xfrm>
            <a:off x="272880" y="75600"/>
            <a:ext cx="530712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Architecture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578880" y="956520"/>
            <a:ext cx="7654320" cy="40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2880" y="147600"/>
            <a:ext cx="3454920" cy="59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Class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2379960" y="1164960"/>
            <a:ext cx="4675320" cy="36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 txBox="1"/>
          <p:nvPr/>
        </p:nvSpPr>
        <p:spPr>
          <a:xfrm>
            <a:off x="272880" y="147600"/>
            <a:ext cx="3454920" cy="59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State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3498120" y="1044720"/>
            <a:ext cx="2882160" cy="409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 txBox="1"/>
          <p:nvPr/>
        </p:nvSpPr>
        <p:spPr>
          <a:xfrm>
            <a:off x="272880" y="147600"/>
            <a:ext cx="512712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Use Case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1647000" y="1202040"/>
            <a:ext cx="4785120" cy="34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 txBox="1"/>
          <p:nvPr/>
        </p:nvSpPr>
        <p:spPr>
          <a:xfrm>
            <a:off x="272880" y="147600"/>
            <a:ext cx="4587120" cy="109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trike="noStrike" u="none">
                <a:solidFill>
                  <a:srgbClr val="000000"/>
                </a:solidFill>
                <a:uFillTx/>
                <a:latin typeface="TimesNewRomanPS-BoldMT"/>
                <a:ea typeface="TimesNewRomanPS-BoldMT"/>
              </a:rPr>
              <a:t>Sequence Diagram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580320" y="1095480"/>
            <a:ext cx="7966440" cy="379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2024-12-16T18:59:34Z</dcterms:modified>
  <cp:revision>1</cp:revision>
  <dc:subject/>
  <dc:title/>
</cp:coreProperties>
</file>