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57" r:id="rId5"/>
    <p:sldId id="368" r:id="rId6"/>
    <p:sldId id="264" r:id="rId7"/>
    <p:sldId id="310" r:id="rId8"/>
    <p:sldId id="268" r:id="rId9"/>
    <p:sldId id="324" r:id="rId10"/>
    <p:sldId id="270" r:id="rId11"/>
    <p:sldId id="311" r:id="rId12"/>
    <p:sldId id="312" r:id="rId13"/>
    <p:sldId id="313" r:id="rId14"/>
    <p:sldId id="314" r:id="rId15"/>
    <p:sldId id="315" r:id="rId16"/>
    <p:sldId id="316" r:id="rId17"/>
    <p:sldId id="317" r:id="rId18"/>
    <p:sldId id="318" r:id="rId19"/>
    <p:sldId id="319" r:id="rId20"/>
    <p:sldId id="272" r:id="rId21"/>
    <p:sldId id="274" r:id="rId22"/>
    <p:sldId id="275" r:id="rId23"/>
    <p:sldId id="320" r:id="rId24"/>
    <p:sldId id="321" r:id="rId25"/>
    <p:sldId id="287" r:id="rId26"/>
    <p:sldId id="305" r:id="rId27"/>
    <p:sldId id="359" r:id="rId28"/>
    <p:sldId id="362" r:id="rId29"/>
    <p:sldId id="364" r:id="rId30"/>
    <p:sldId id="366" r:id="rId31"/>
    <p:sldId id="367" r:id="rId32"/>
    <p:sldId id="288" r:id="rId33"/>
    <p:sldId id="325" r:id="rId34"/>
    <p:sldId id="326" r:id="rId35"/>
    <p:sldId id="327" r:id="rId36"/>
    <p:sldId id="328" r:id="rId37"/>
    <p:sldId id="329" r:id="rId38"/>
    <p:sldId id="330" r:id="rId39"/>
    <p:sldId id="331" r:id="rId40"/>
    <p:sldId id="332" r:id="rId41"/>
    <p:sldId id="333" r:id="rId42"/>
    <p:sldId id="334" r:id="rId43"/>
    <p:sldId id="335" r:id="rId44"/>
    <p:sldId id="306" r:id="rId45"/>
    <p:sldId id="307" r:id="rId4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04333"/>
            <a:ext cx="8374549" cy="436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sz="2200" b="0" i="0">
                <a:solidFill>
                  <a:srgbClr val="333333"/>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91803" y="139184"/>
            <a:ext cx="3560393" cy="436880"/>
          </a:xfrm>
          <a:prstGeom prst="rect">
            <a:avLst/>
          </a:prstGeom>
        </p:spPr>
        <p:txBody>
          <a:bodyPr wrap="square" lIns="0" tIns="0" rIns="0" bIns="0">
            <a:spAutoFit/>
          </a:bodyPr>
          <a:lstStyle>
            <a:lvl1pPr>
              <a:defRPr sz="27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359325" y="1214323"/>
            <a:ext cx="7733665" cy="1479550"/>
          </a:xfrm>
          <a:prstGeom prst="rect">
            <a:avLst/>
          </a:prstGeom>
        </p:spPr>
        <p:txBody>
          <a:bodyPr wrap="square" lIns="0" tIns="0" rIns="0" bIns="0">
            <a:spAutoFit/>
          </a:bodyPr>
          <a:lstStyle>
            <a:lvl1pPr>
              <a:defRPr sz="2200" b="0" i="0">
                <a:solidFill>
                  <a:srgbClr val="333333"/>
                </a:solidFill>
                <a:latin typeface="Tahoma" panose="020B0604030504040204"/>
                <a:cs typeface="Tahoma" panose="020B0604030504040204"/>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en.wikipedia.org/wiki/Sensitivity_and_specificity" TargetMode="Externa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doi.org/10.23851/mjs.v30i1.487" TargetMode="External"/><Relationship Id="rId3" Type="http://schemas.openxmlformats.org/officeDocument/2006/relationships/hyperlink" Target="https://ieeexplore.ieee.org/author/37088896505" TargetMode="External"/><Relationship Id="rId7" Type="http://schemas.openxmlformats.org/officeDocument/2006/relationships/hyperlink" Target="http://dx.doi.org/10.1109/INCET54531.2022.9824653" TargetMode="External"/><Relationship Id="rId2" Type="http://schemas.openxmlformats.org/officeDocument/2006/relationships/hyperlink" Target="https://ieeexplore.ieee.org/author/37088892662" TargetMode="External"/><Relationship Id="rId1" Type="http://schemas.openxmlformats.org/officeDocument/2006/relationships/slideLayout" Target="../slideLayouts/slideLayout2.xml"/><Relationship Id="rId6" Type="http://schemas.openxmlformats.org/officeDocument/2006/relationships/hyperlink" Target="https://ieeexplore.ieee.org/author/37085386422" TargetMode="External"/><Relationship Id="rId5" Type="http://schemas.openxmlformats.org/officeDocument/2006/relationships/hyperlink" Target="https://ieeexplore.ieee.org/author/37085719300" TargetMode="External"/><Relationship Id="rId4" Type="http://schemas.openxmlformats.org/officeDocument/2006/relationships/hyperlink" Target="https://ieeexplore.ieee.org/author/3708889343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45" y="2629166"/>
            <a:ext cx="8982710" cy="2411730"/>
          </a:xfrm>
          <a:custGeom>
            <a:avLst/>
            <a:gdLst/>
            <a:ahLst/>
            <a:cxnLst/>
            <a:rect l="l" t="t" r="r" b="b"/>
            <a:pathLst>
              <a:path w="8982710" h="2411729">
                <a:moveTo>
                  <a:pt x="8982599" y="2411699"/>
                </a:moveTo>
                <a:lnTo>
                  <a:pt x="0" y="2411699"/>
                </a:lnTo>
                <a:lnTo>
                  <a:pt x="0" y="0"/>
                </a:lnTo>
                <a:lnTo>
                  <a:pt x="8982599" y="0"/>
                </a:lnTo>
                <a:lnTo>
                  <a:pt x="8982599" y="2411699"/>
                </a:lnTo>
                <a:close/>
              </a:path>
            </a:pathLst>
          </a:custGeom>
          <a:solidFill>
            <a:srgbClr val="5E2B97"/>
          </a:solidFill>
        </p:spPr>
        <p:txBody>
          <a:bodyPr wrap="square" lIns="0" tIns="0" rIns="0" bIns="0" rtlCol="0"/>
          <a:lstStyle/>
          <a:p>
            <a:endParaRPr dirty="0"/>
          </a:p>
        </p:txBody>
      </p:sp>
      <p:sp>
        <p:nvSpPr>
          <p:cNvPr id="3" name="object 3"/>
          <p:cNvSpPr txBox="1">
            <a:spLocks noGrp="1"/>
          </p:cNvSpPr>
          <p:nvPr>
            <p:ph type="title"/>
          </p:nvPr>
        </p:nvSpPr>
        <p:spPr>
          <a:xfrm>
            <a:off x="384733" y="102604"/>
            <a:ext cx="7814945" cy="3039037"/>
          </a:xfrm>
          <a:prstGeom prst="rect">
            <a:avLst/>
          </a:prstGeom>
        </p:spPr>
        <p:txBody>
          <a:bodyPr vert="horz" wrap="square" lIns="0" tIns="12700" rIns="0" bIns="0" rtlCol="0">
            <a:spAutoFit/>
          </a:bodyPr>
          <a:lstStyle/>
          <a:p>
            <a:pPr marL="93980" marR="85725" indent="774065" algn="ctr">
              <a:lnSpc>
                <a:spcPct val="150000"/>
              </a:lnSpc>
              <a:spcBef>
                <a:spcPts val="410"/>
              </a:spcBef>
            </a:pPr>
            <a:br>
              <a:rPr lang="en-IN" sz="2400" dirty="0">
                <a:latin typeface="Times New Roman" panose="02020603050405020304" pitchFamily="18" charset="0"/>
                <a:ea typeface="Times New Roman" panose="02020603050405020304" pitchFamily="18" charset="0"/>
              </a:rPr>
            </a:br>
            <a:r>
              <a:rPr lang="en-IN" sz="2400" dirty="0">
                <a:latin typeface="Times New Roman" panose="02020603050405020304" pitchFamily="18" charset="0"/>
                <a:ea typeface="Times New Roman" panose="02020603050405020304" pitchFamily="18" charset="0"/>
              </a:rPr>
              <a:t>PLANT DISEASE DETECTION USING</a:t>
            </a:r>
            <a:br>
              <a:rPr lang="en-IN" sz="2400" dirty="0">
                <a:latin typeface="Times New Roman" panose="02020603050405020304" pitchFamily="18" charset="0"/>
                <a:ea typeface="Times New Roman" panose="02020603050405020304" pitchFamily="18" charset="0"/>
              </a:rPr>
            </a:br>
            <a:r>
              <a:rPr lang="en-IN" sz="2400" dirty="0">
                <a:latin typeface="Times New Roman" panose="02020603050405020304" pitchFamily="18" charset="0"/>
                <a:ea typeface="Times New Roman" panose="02020603050405020304" pitchFamily="18" charset="0"/>
              </a:rPr>
              <a:t>FEATURE EXTRACTION</a:t>
            </a:r>
            <a:br>
              <a:rPr lang="en-IN" sz="2400" dirty="0">
                <a:latin typeface="Times New Roman" panose="02020603050405020304" pitchFamily="18" charset="0"/>
                <a:ea typeface="Times New Roman" panose="02020603050405020304" pitchFamily="18" charset="0"/>
              </a:rPr>
            </a:br>
            <a:r>
              <a:rPr lang="en-IN" sz="2400" dirty="0">
                <a:latin typeface="Times New Roman" panose="02020603050405020304" pitchFamily="18" charset="0"/>
                <a:ea typeface="Times New Roman" panose="02020603050405020304" pitchFamily="18" charset="0"/>
              </a:rPr>
              <a:t>AND MULTICLASS-SVM</a:t>
            </a:r>
            <a:br>
              <a:rPr lang="en-IN" sz="2400" b="1" dirty="0">
                <a:effectLst/>
                <a:latin typeface="Times New Roman" panose="02020603050405020304" pitchFamily="18" charset="0"/>
                <a:ea typeface="Times New Roman" panose="02020603050405020304" pitchFamily="18" charset="0"/>
              </a:rPr>
            </a:br>
            <a:endParaRPr sz="4000" dirty="0"/>
          </a:p>
        </p:txBody>
      </p:sp>
      <p:sp>
        <p:nvSpPr>
          <p:cNvPr id="5" name="TextBox 4"/>
          <p:cNvSpPr txBox="1"/>
          <p:nvPr/>
        </p:nvSpPr>
        <p:spPr>
          <a:xfrm>
            <a:off x="3809999" y="2952750"/>
            <a:ext cx="5029201" cy="1754326"/>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Under the Guidance of Dr. S </a:t>
            </a:r>
            <a:r>
              <a:rPr lang="en-US" dirty="0" err="1">
                <a:solidFill>
                  <a:schemeClr val="bg1"/>
                </a:solidFill>
              </a:rPr>
              <a:t>Chitrakala</a:t>
            </a:r>
            <a:endParaRPr lang="en-US" dirty="0">
              <a:solidFill>
                <a:schemeClr val="bg1"/>
              </a:solidFill>
            </a:endParaRPr>
          </a:p>
          <a:p>
            <a:r>
              <a:rPr lang="en-US" dirty="0">
                <a:solidFill>
                  <a:schemeClr val="bg1"/>
                </a:solidFill>
              </a:rPr>
              <a:t>      </a:t>
            </a:r>
          </a:p>
          <a:p>
            <a:r>
              <a:rPr lang="en-US" dirty="0">
                <a:solidFill>
                  <a:schemeClr val="bg1"/>
                </a:solidFill>
              </a:rPr>
              <a:t>Professor/Department of CSE/College of Engineering Guindy </a:t>
            </a:r>
          </a:p>
          <a:p>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r>
              <a:rPr lang="en-US" sz="2700" b="1" spc="75" dirty="0">
                <a:latin typeface="Trebuchet MS" panose="020B0603020202020204"/>
                <a:cs typeface="Trebuchet MS" panose="020B0603020202020204"/>
              </a:rPr>
              <a:t> - Snapshots</a:t>
            </a:r>
            <a:endParaRPr sz="2700" dirty="0">
              <a:latin typeface="Trebuchet MS" panose="020B0603020202020204"/>
              <a:cs typeface="Trebuchet MS" panose="020B0603020202020204"/>
            </a:endParaRPr>
          </a:p>
        </p:txBody>
      </p:sp>
      <p:sp>
        <p:nvSpPr>
          <p:cNvPr id="3" name="object 3"/>
          <p:cNvSpPr txBox="1"/>
          <p:nvPr/>
        </p:nvSpPr>
        <p:spPr>
          <a:xfrm>
            <a:off x="384724" y="1214323"/>
            <a:ext cx="8683076" cy="487313"/>
          </a:xfrm>
          <a:prstGeom prst="rect">
            <a:avLst/>
          </a:prstGeom>
        </p:spPr>
        <p:txBody>
          <a:bodyPr vert="horz" wrap="square" lIns="0" tIns="12700" rIns="0" bIns="0" rtlCol="0">
            <a:spAutoFit/>
          </a:bodyPr>
          <a:lstStyle/>
          <a:p>
            <a:pPr marL="355600" indent="-342900">
              <a:lnSpc>
                <a:spcPct val="100000"/>
              </a:lnSpc>
              <a:spcBef>
                <a:spcPts val="100"/>
              </a:spcBef>
              <a:buAutoNum type="arabicPeriod"/>
            </a:pPr>
            <a:r>
              <a:rPr lang="en-US" sz="1600" b="1" dirty="0">
                <a:solidFill>
                  <a:srgbClr val="212121"/>
                </a:solidFill>
                <a:effectLst/>
                <a:latin typeface="Times New Roman" panose="02020603050405020304" pitchFamily="18" charset="0"/>
                <a:ea typeface="Times New Roman" panose="02020603050405020304" pitchFamily="18" charset="0"/>
              </a:rPr>
              <a:t>CHANGING THE IMAGE CONTRAST </a:t>
            </a:r>
            <a:r>
              <a:rPr lang="en-US" sz="1800" b="1" dirty="0">
                <a:solidFill>
                  <a:srgbClr val="212121"/>
                </a:solidFill>
                <a:effectLst/>
                <a:latin typeface="Times New Roman" panose="02020603050405020304" pitchFamily="18" charset="0"/>
                <a:ea typeface="Times New Roman" panose="02020603050405020304" pitchFamily="18" charset="0"/>
              </a:rPr>
              <a:t>: </a:t>
            </a:r>
            <a:r>
              <a:rPr lang="en-US" sz="1200" dirty="0"/>
              <a:t>Grayscale simplifies the algorithm and reduces computational                                                           				             requirements.</a:t>
            </a:r>
            <a:endParaRPr sz="1200" dirty="0">
              <a:latin typeface="Tahoma" panose="020B0604030504040204"/>
              <a:cs typeface="Tahoma" panose="020B0604030504040204"/>
            </a:endParaRPr>
          </a:p>
        </p:txBody>
      </p:sp>
      <p:sp>
        <p:nvSpPr>
          <p:cNvPr id="6" name="TextBox 5"/>
          <p:cNvSpPr txBox="1"/>
          <p:nvPr/>
        </p:nvSpPr>
        <p:spPr>
          <a:xfrm>
            <a:off x="990600" y="1657350"/>
            <a:ext cx="1676400" cy="458074"/>
          </a:xfrm>
          <a:prstGeom prst="rect">
            <a:avLst/>
          </a:prstGeom>
          <a:noFill/>
        </p:spPr>
        <p:txBody>
          <a:bodyPr wrap="square">
            <a:spAutoFit/>
          </a:bodyPr>
          <a:lstStyle/>
          <a:p>
            <a:pPr algn="just">
              <a:lnSpc>
                <a:spcPct val="150000"/>
              </a:lnSpc>
            </a:pPr>
            <a:r>
              <a:rPr lang="en-US" sz="1800" u="sng" dirty="0">
                <a:solidFill>
                  <a:srgbClr val="212121"/>
                </a:solidFill>
                <a:effectLst/>
                <a:latin typeface="Times New Roman" panose="02020603050405020304" pitchFamily="18" charset="0"/>
                <a:ea typeface="Times New Roman" panose="02020603050405020304" pitchFamily="18" charset="0"/>
              </a:rPr>
              <a:t>Original Image:</a:t>
            </a:r>
            <a:endParaRPr lang="en-IN" sz="1400" dirty="0">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4495800" y="1645607"/>
            <a:ext cx="4572000" cy="458074"/>
          </a:xfrm>
          <a:prstGeom prst="rect">
            <a:avLst/>
          </a:prstGeom>
          <a:noFill/>
        </p:spPr>
        <p:txBody>
          <a:bodyPr wrap="square">
            <a:spAutoFit/>
          </a:bodyPr>
          <a:lstStyle/>
          <a:p>
            <a:pPr algn="just">
              <a:lnSpc>
                <a:spcPct val="150000"/>
              </a:lnSpc>
            </a:pPr>
            <a:r>
              <a:rPr lang="en-US" sz="1800" u="sng" dirty="0">
                <a:solidFill>
                  <a:srgbClr val="212121"/>
                </a:solidFill>
                <a:effectLst/>
                <a:latin typeface="Times New Roman" panose="02020603050405020304" pitchFamily="18" charset="0"/>
                <a:ea typeface="Times New Roman" panose="02020603050405020304" pitchFamily="18" charset="0"/>
              </a:rPr>
              <a:t>Image after contrast:</a:t>
            </a:r>
            <a:endParaRPr lang="en-IN" sz="1400"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2" cstate="print"/>
          <a:srcRect/>
          <a:stretch>
            <a:fillRect/>
          </a:stretch>
        </p:blipFill>
        <p:spPr>
          <a:xfrm>
            <a:off x="3886200" y="2114550"/>
            <a:ext cx="3048000" cy="2871271"/>
          </a:xfrm>
          <a:prstGeom prst="rect">
            <a:avLst/>
          </a:prstGeom>
          <a:noFill/>
          <a:ln w="9525">
            <a:noFill/>
            <a:miter lim="800000"/>
            <a:headEnd/>
            <a:tailEnd/>
          </a:ln>
        </p:spPr>
      </p:pic>
      <p:pic>
        <p:nvPicPr>
          <p:cNvPr id="10" name="Picture 9"/>
          <p:cNvPicPr>
            <a:picLocks noChangeAspect="1"/>
          </p:cNvPicPr>
          <p:nvPr/>
        </p:nvPicPr>
        <p:blipFill>
          <a:blip r:embed="rId3" cstate="print"/>
          <a:srcRect/>
          <a:stretch>
            <a:fillRect/>
          </a:stretch>
        </p:blipFill>
        <p:spPr>
          <a:xfrm>
            <a:off x="626413" y="2094025"/>
            <a:ext cx="2954987" cy="287127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4873075" cy="289823"/>
          </a:xfrm>
          <a:prstGeom prst="rect">
            <a:avLst/>
          </a:prstGeom>
        </p:spPr>
        <p:txBody>
          <a:bodyPr vert="horz" wrap="square" lIns="0" tIns="12700" rIns="0" bIns="0" rtlCol="0">
            <a:spAutoFit/>
          </a:bodyPr>
          <a:lstStyle/>
          <a:p>
            <a:pPr marL="12700">
              <a:lnSpc>
                <a:spcPct val="100000"/>
              </a:lnSpc>
              <a:spcBef>
                <a:spcPts val="100"/>
              </a:spcBef>
            </a:pPr>
            <a:r>
              <a:rPr lang="en-US" sz="1800" b="1" dirty="0">
                <a:effectLst/>
                <a:latin typeface="Times New Roman" panose="02020603050405020304" pitchFamily="18" charset="0"/>
                <a:ea typeface="Times New Roman" panose="02020603050405020304" pitchFamily="18" charset="0"/>
              </a:rPr>
              <a:t>2. RESIZING THE INPUT IMAGE</a:t>
            </a:r>
            <a:endParaRPr sz="2200" dirty="0">
              <a:latin typeface="Tahoma" panose="020B0604030504040204"/>
              <a:cs typeface="Tahoma" panose="020B0604030504040204"/>
            </a:endParaRPr>
          </a:p>
        </p:txBody>
      </p:sp>
      <p:pic>
        <p:nvPicPr>
          <p:cNvPr id="4" name="Picture 3"/>
          <p:cNvPicPr>
            <a:picLocks noChangeAspect="1"/>
          </p:cNvPicPr>
          <p:nvPr/>
        </p:nvPicPr>
        <p:blipFill>
          <a:blip r:embed="rId2" cstate="print"/>
          <a:srcRect/>
          <a:stretch>
            <a:fillRect/>
          </a:stretch>
        </p:blipFill>
        <p:spPr>
          <a:xfrm>
            <a:off x="2133600" y="1657350"/>
            <a:ext cx="3742010" cy="307340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8530676" cy="474489"/>
          </a:xfrm>
          <a:prstGeom prst="rect">
            <a:avLst/>
          </a:prstGeom>
        </p:spPr>
        <p:txBody>
          <a:bodyPr vert="horz" wrap="square" lIns="0" tIns="12700" rIns="0" bIns="0" rtlCol="0">
            <a:spAutoFit/>
          </a:bodyPr>
          <a:lstStyle/>
          <a:p>
            <a:pPr marL="12700">
              <a:lnSpc>
                <a:spcPct val="100000"/>
              </a:lnSpc>
              <a:spcBef>
                <a:spcPts val="100"/>
              </a:spcBef>
            </a:pPr>
            <a:r>
              <a:rPr lang="en-US" sz="1800" b="1" dirty="0">
                <a:effectLst/>
                <a:latin typeface="Times New Roman" panose="02020603050405020304" pitchFamily="18" charset="0"/>
                <a:ea typeface="Times New Roman" panose="02020603050405020304" pitchFamily="18" charset="0"/>
              </a:rPr>
              <a:t>3. CONVERTING IMAGE TO GRAY SCALE : </a:t>
            </a:r>
            <a:r>
              <a:rPr lang="en-US" sz="1200" dirty="0"/>
              <a:t>grayscale simplifies the algorithm and reduces 						     computational requirements.</a:t>
            </a:r>
            <a:r>
              <a:rPr lang="en-US" sz="1200" b="1" dirty="0">
                <a:effectLst/>
                <a:latin typeface="Times New Roman" panose="02020603050405020304" pitchFamily="18" charset="0"/>
                <a:ea typeface="Times New Roman" panose="02020603050405020304" pitchFamily="18" charset="0"/>
              </a:rPr>
              <a:t> </a:t>
            </a:r>
            <a:endParaRPr sz="1200" dirty="0">
              <a:latin typeface="Tahoma" panose="020B0604030504040204"/>
              <a:cs typeface="Tahoma" panose="020B0604030504040204"/>
            </a:endParaRPr>
          </a:p>
        </p:txBody>
      </p:sp>
      <p:pic>
        <p:nvPicPr>
          <p:cNvPr id="5" name="Picture 4"/>
          <p:cNvPicPr>
            <a:picLocks noChangeAspect="1"/>
          </p:cNvPicPr>
          <p:nvPr/>
        </p:nvPicPr>
        <p:blipFill>
          <a:blip r:embed="rId2" cstate="print"/>
          <a:srcRect/>
          <a:stretch>
            <a:fillRect/>
          </a:stretch>
        </p:blipFill>
        <p:spPr>
          <a:xfrm>
            <a:off x="2133600" y="1657350"/>
            <a:ext cx="3790951" cy="321209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8683076" cy="641201"/>
          </a:xfrm>
          <a:prstGeom prst="rect">
            <a:avLst/>
          </a:prstGeom>
        </p:spPr>
        <p:txBody>
          <a:bodyPr vert="horz" wrap="square" lIns="0" tIns="12700" rIns="0" bIns="0" rtlCol="0">
            <a:spAutoFit/>
          </a:bodyPr>
          <a:lstStyle/>
          <a:p>
            <a:pPr marL="12700">
              <a:spcBef>
                <a:spcPts val="100"/>
              </a:spcBef>
            </a:pPr>
            <a:r>
              <a:rPr lang="en-US" sz="1800" b="1" dirty="0">
                <a:effectLst/>
                <a:latin typeface="Times New Roman" panose="02020603050405020304" pitchFamily="18" charset="0"/>
                <a:ea typeface="Times New Roman" panose="02020603050405020304" pitchFamily="18" charset="0"/>
              </a:rPr>
              <a:t>4 .APPLYING GAUSSIAN BLUR : </a:t>
            </a:r>
            <a:r>
              <a:rPr lang="en-US" sz="1200" dirty="0"/>
              <a:t>Its main purpose is removing noise from images.</a:t>
            </a: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2200" dirty="0">
              <a:latin typeface="Tahoma" panose="020B0604030504040204"/>
              <a:cs typeface="Tahoma" panose="020B0604030504040204"/>
            </a:endParaRPr>
          </a:p>
        </p:txBody>
      </p:sp>
      <p:pic>
        <p:nvPicPr>
          <p:cNvPr id="5" name="Picture 4"/>
          <p:cNvPicPr>
            <a:picLocks noChangeAspect="1"/>
          </p:cNvPicPr>
          <p:nvPr/>
        </p:nvPicPr>
        <p:blipFill>
          <a:blip r:embed="rId2" cstate="print"/>
          <a:srcRect/>
          <a:stretch>
            <a:fillRect/>
          </a:stretch>
        </p:blipFill>
        <p:spPr>
          <a:xfrm>
            <a:off x="1828801" y="1673205"/>
            <a:ext cx="3886200" cy="288590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1000" y="1047750"/>
            <a:ext cx="8606876" cy="961802"/>
          </a:xfrm>
          <a:prstGeom prst="rect">
            <a:avLst/>
          </a:prstGeom>
        </p:spPr>
        <p:txBody>
          <a:bodyPr vert="horz" wrap="square" lIns="0" tIns="12700" rIns="0" bIns="0" rtlCol="0">
            <a:spAutoFit/>
          </a:bodyPr>
          <a:lstStyle/>
          <a:p>
            <a:pPr marL="12700">
              <a:lnSpc>
                <a:spcPct val="100000"/>
              </a:lnSpc>
              <a:spcBef>
                <a:spcPts val="100"/>
              </a:spcBef>
            </a:pPr>
            <a:r>
              <a:rPr lang="en-US" sz="1800" b="1" dirty="0">
                <a:effectLst/>
                <a:latin typeface="Times New Roman" panose="02020603050405020304" pitchFamily="18" charset="0"/>
                <a:ea typeface="Times New Roman" panose="02020603050405020304" pitchFamily="18" charset="0"/>
              </a:rPr>
              <a:t>5. PERFORMING OTSU’S IMAGE THRESHOLDING : </a:t>
            </a:r>
          </a:p>
          <a:p>
            <a:pPr marL="12700">
              <a:lnSpc>
                <a:spcPct val="100000"/>
              </a:lnSpc>
              <a:spcBef>
                <a:spcPts val="100"/>
              </a:spcBef>
            </a:pPr>
            <a:endParaRPr lang="en-US" sz="1800" b="1"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r>
              <a:rPr lang="en-US" sz="1200" dirty="0"/>
              <a:t>It is a way to create a binary image from a grayscale or full-color image. This is typically done in order to separate "object" or foreground pixels from background pixels to aid in image processing.</a:t>
            </a:r>
            <a:r>
              <a:rPr lang="en-US" sz="1200" b="1" dirty="0">
                <a:effectLst/>
                <a:latin typeface="Times New Roman" panose="02020603050405020304" pitchFamily="18" charset="0"/>
                <a:ea typeface="Times New Roman" panose="02020603050405020304" pitchFamily="18" charset="0"/>
              </a:rPr>
              <a:t> </a:t>
            </a:r>
            <a:endParaRPr sz="1200" b="1" dirty="0">
              <a:latin typeface="Tahoma" panose="020B0604030504040204"/>
              <a:cs typeface="Tahoma" panose="020B0604030504040204"/>
            </a:endParaRPr>
          </a:p>
        </p:txBody>
      </p:sp>
      <p:pic>
        <p:nvPicPr>
          <p:cNvPr id="7" name="Picture 6"/>
          <p:cNvPicPr>
            <a:picLocks noChangeAspect="1"/>
          </p:cNvPicPr>
          <p:nvPr/>
        </p:nvPicPr>
        <p:blipFill>
          <a:blip r:embed="rId2" cstate="print"/>
          <a:srcRect/>
          <a:stretch>
            <a:fillRect/>
          </a:stretch>
        </p:blipFill>
        <p:spPr>
          <a:xfrm>
            <a:off x="1676400" y="2038350"/>
            <a:ext cx="3897682" cy="292031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8606876" cy="931024"/>
          </a:xfrm>
          <a:prstGeom prst="rect">
            <a:avLst/>
          </a:prstGeom>
        </p:spPr>
        <p:txBody>
          <a:bodyPr vert="horz" wrap="square" lIns="0" tIns="12700" rIns="0" bIns="0" rtlCol="0">
            <a:spAutoFit/>
          </a:bodyPr>
          <a:lstStyle/>
          <a:p>
            <a:pPr marL="12700">
              <a:spcBef>
                <a:spcPts val="100"/>
              </a:spcBef>
            </a:pPr>
            <a:r>
              <a:rPr lang="en-US" sz="1800" b="1" dirty="0">
                <a:solidFill>
                  <a:srgbClr val="000000"/>
                </a:solidFill>
                <a:effectLst/>
                <a:latin typeface="Times New Roman" panose="02020603050405020304" pitchFamily="18" charset="0"/>
                <a:ea typeface="Times New Roman" panose="02020603050405020304" pitchFamily="18" charset="0"/>
              </a:rPr>
              <a:t>6. USING MORPHOLOGY CLOSING : </a:t>
            </a:r>
          </a:p>
          <a:p>
            <a:pPr marL="12700">
              <a:spcBef>
                <a:spcPts val="100"/>
              </a:spcBef>
            </a:pPr>
            <a:r>
              <a:rPr lang="en-US" b="1" dirty="0">
                <a:solidFill>
                  <a:srgbClr val="000000"/>
                </a:solidFill>
                <a:latin typeface="Times New Roman" panose="02020603050405020304" pitchFamily="18" charset="0"/>
              </a:rPr>
              <a:t> </a:t>
            </a:r>
            <a:r>
              <a:rPr lang="en-US" sz="1200" dirty="0"/>
              <a:t>Morphology Closing is useful in closing small holes inside the foreground objects, or small black points on the object.</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2200" b="1" dirty="0">
              <a:latin typeface="Tahoma" panose="020B0604030504040204"/>
              <a:cs typeface="Tahoma" panose="020B0604030504040204"/>
            </a:endParaRPr>
          </a:p>
        </p:txBody>
      </p:sp>
      <p:pic>
        <p:nvPicPr>
          <p:cNvPr id="4" name="Picture 3"/>
          <p:cNvPicPr>
            <a:picLocks noChangeAspect="1"/>
          </p:cNvPicPr>
          <p:nvPr/>
        </p:nvPicPr>
        <p:blipFill>
          <a:blip r:embed="rId2" cstate="print"/>
          <a:srcRect/>
          <a:stretch>
            <a:fillRect/>
          </a:stretch>
        </p:blipFill>
        <p:spPr>
          <a:xfrm>
            <a:off x="1752600" y="2038350"/>
            <a:ext cx="3886200" cy="295586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8606876" cy="961802"/>
          </a:xfrm>
          <a:prstGeom prst="rect">
            <a:avLst/>
          </a:prstGeom>
        </p:spPr>
        <p:txBody>
          <a:bodyPr vert="horz" wrap="square" lIns="0" tIns="12700" rIns="0" bIns="0" rtlCol="0">
            <a:spAutoFit/>
          </a:bodyPr>
          <a:lstStyle/>
          <a:p>
            <a:pPr marL="12700">
              <a:lnSpc>
                <a:spcPct val="100000"/>
              </a:lnSpc>
              <a:spcBef>
                <a:spcPts val="100"/>
              </a:spcBef>
            </a:pPr>
            <a:r>
              <a:rPr lang="en-US" sz="1800" b="1" dirty="0">
                <a:effectLst/>
                <a:latin typeface="Times New Roman" panose="02020603050405020304" pitchFamily="18" charset="0"/>
                <a:ea typeface="Times New Roman" panose="02020603050405020304" pitchFamily="18" charset="0"/>
              </a:rPr>
              <a:t>7. EDGE DETECTION USING CONTOURS : </a:t>
            </a:r>
          </a:p>
          <a:p>
            <a:pPr marL="12700">
              <a:lnSpc>
                <a:spcPct val="100000"/>
              </a:lnSpc>
              <a:spcBef>
                <a:spcPts val="100"/>
              </a:spcBef>
            </a:pPr>
            <a:endParaRPr lang="en-US" b="1" dirty="0">
              <a:latin typeface="Times New Roman" panose="02020603050405020304" pitchFamily="18" charset="0"/>
            </a:endParaRPr>
          </a:p>
          <a:p>
            <a:pPr marL="12700">
              <a:lnSpc>
                <a:spcPct val="100000"/>
              </a:lnSpc>
              <a:spcBef>
                <a:spcPts val="100"/>
              </a:spcBef>
            </a:pPr>
            <a:r>
              <a:rPr lang="en-US" sz="1200" dirty="0"/>
              <a:t>Contours is a curve joining all the continuous points(along the boundary), having same color or intensity. For better accuracy, we used binary images. So before finding contours, apply threshold</a:t>
            </a:r>
            <a:r>
              <a:rPr lang="en-US" sz="1200" i="1" dirty="0"/>
              <a:t>.</a:t>
            </a:r>
            <a:r>
              <a:rPr lang="en-US" sz="1200" b="1" dirty="0">
                <a:effectLst/>
                <a:latin typeface="Times New Roman" panose="02020603050405020304" pitchFamily="18" charset="0"/>
                <a:ea typeface="Times New Roman" panose="02020603050405020304" pitchFamily="18" charset="0"/>
              </a:rPr>
              <a:t> </a:t>
            </a:r>
            <a:endParaRPr sz="1200" b="1" dirty="0">
              <a:latin typeface="Tahoma" panose="020B0604030504040204"/>
              <a:cs typeface="Tahoma" panose="020B0604030504040204"/>
            </a:endParaRPr>
          </a:p>
        </p:txBody>
      </p:sp>
      <p:pic>
        <p:nvPicPr>
          <p:cNvPr id="4" name="Picture 3"/>
          <p:cNvPicPr>
            <a:picLocks noChangeAspect="1"/>
          </p:cNvPicPr>
          <p:nvPr/>
        </p:nvPicPr>
        <p:blipFill>
          <a:blip r:embed="rId2" cstate="print"/>
          <a:srcRect/>
          <a:stretch>
            <a:fillRect/>
          </a:stretch>
        </p:blipFill>
        <p:spPr>
          <a:xfrm>
            <a:off x="4419600" y="2343150"/>
            <a:ext cx="3886200" cy="2590800"/>
          </a:xfrm>
          <a:prstGeom prst="rect">
            <a:avLst/>
          </a:prstGeom>
          <a:noFill/>
          <a:ln w="9525">
            <a:noFill/>
            <a:miter lim="800000"/>
            <a:headEnd/>
            <a:tailEnd/>
          </a:ln>
        </p:spPr>
      </p:pic>
      <p:pic>
        <p:nvPicPr>
          <p:cNvPr id="5" name="Picture 4"/>
          <p:cNvPicPr>
            <a:picLocks noChangeAspect="1"/>
          </p:cNvPicPr>
          <p:nvPr/>
        </p:nvPicPr>
        <p:blipFill>
          <a:blip r:embed="rId3" cstate="print"/>
          <a:srcRect/>
          <a:stretch>
            <a:fillRect/>
          </a:stretch>
        </p:blipFill>
        <p:spPr>
          <a:xfrm>
            <a:off x="304800" y="2343150"/>
            <a:ext cx="4000500" cy="2590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7463876" cy="641201"/>
          </a:xfrm>
          <a:prstGeom prst="rect">
            <a:avLst/>
          </a:prstGeom>
        </p:spPr>
        <p:txBody>
          <a:bodyPr vert="horz" wrap="square" lIns="0" tIns="12700" rIns="0" bIns="0" rtlCol="0">
            <a:spAutoFit/>
          </a:bodyPr>
          <a:lstStyle/>
          <a:p>
            <a:pPr marL="12700">
              <a:spcBef>
                <a:spcPts val="100"/>
              </a:spcBef>
            </a:pPr>
            <a:r>
              <a:rPr lang="en-US" sz="1800" b="1" dirty="0">
                <a:solidFill>
                  <a:srgbClr val="000000"/>
                </a:solidFill>
                <a:effectLst/>
                <a:latin typeface="Times New Roman" panose="02020603050405020304" pitchFamily="18" charset="0"/>
                <a:ea typeface="Times New Roman" panose="02020603050405020304" pitchFamily="18" charset="0"/>
              </a:rPr>
              <a:t>8. Creating a mask image for background subtraction using leaf contour</a:t>
            </a:r>
            <a:endParaRPr lang="en-IN" sz="18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2200" b="1" dirty="0">
              <a:latin typeface="Tahoma" panose="020B0604030504040204"/>
              <a:cs typeface="Tahoma" panose="020B0604030504040204"/>
            </a:endParaRPr>
          </a:p>
        </p:txBody>
      </p:sp>
      <p:pic>
        <p:nvPicPr>
          <p:cNvPr id="6" name="Picture 5"/>
          <p:cNvPicPr>
            <a:picLocks noChangeAspect="1"/>
          </p:cNvPicPr>
          <p:nvPr/>
        </p:nvPicPr>
        <p:blipFill>
          <a:blip r:embed="rId2" cstate="print"/>
          <a:srcRect/>
          <a:stretch>
            <a:fillRect/>
          </a:stretch>
        </p:blipFill>
        <p:spPr>
          <a:xfrm>
            <a:off x="609600" y="2128634"/>
            <a:ext cx="3152775" cy="2362200"/>
          </a:xfrm>
          <a:prstGeom prst="rect">
            <a:avLst/>
          </a:prstGeom>
          <a:noFill/>
          <a:ln w="9525">
            <a:noFill/>
            <a:miter lim="800000"/>
            <a:headEnd/>
            <a:tailEnd/>
          </a:ln>
        </p:spPr>
      </p:pic>
      <p:sp>
        <p:nvSpPr>
          <p:cNvPr id="8" name="TextBox 7"/>
          <p:cNvSpPr txBox="1"/>
          <p:nvPr/>
        </p:nvSpPr>
        <p:spPr>
          <a:xfrm>
            <a:off x="685800" y="4490834"/>
            <a:ext cx="3810000" cy="261610"/>
          </a:xfrm>
          <a:prstGeom prst="rect">
            <a:avLst/>
          </a:prstGeom>
          <a:noFill/>
        </p:spPr>
        <p:txBody>
          <a:bodyPr wrap="square">
            <a:spAutoFit/>
          </a:bodyPr>
          <a:lstStyle/>
          <a:p>
            <a:pPr algn="just"/>
            <a:r>
              <a:rPr lang="en-US" sz="1100" dirty="0">
                <a:effectLst/>
                <a:latin typeface="Times New Roman" panose="02020603050405020304" pitchFamily="18" charset="0"/>
                <a:ea typeface="Times New Roman" panose="02020603050405020304" pitchFamily="18" charset="0"/>
              </a:rPr>
              <a:t>Creating a black image with dimensions 1200  X  1600.</a:t>
            </a:r>
            <a:endParaRPr lang="en-IN" sz="1100"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3" cstate="print"/>
          <a:srcRect/>
          <a:stretch>
            <a:fillRect/>
          </a:stretch>
        </p:blipFill>
        <p:spPr>
          <a:xfrm>
            <a:off x="4267200" y="1467756"/>
            <a:ext cx="3457575" cy="30384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1000" y="1214323"/>
            <a:ext cx="7696200" cy="931024"/>
          </a:xfrm>
          <a:prstGeom prst="rect">
            <a:avLst/>
          </a:prstGeom>
        </p:spPr>
        <p:txBody>
          <a:bodyPr vert="horz" wrap="square" lIns="0" tIns="12700" rIns="0" bIns="0" rtlCol="0">
            <a:spAutoFit/>
          </a:bodyPr>
          <a:lstStyle/>
          <a:p>
            <a:pPr marL="12700">
              <a:spcBef>
                <a:spcPts val="100"/>
              </a:spcBef>
            </a:pPr>
            <a:r>
              <a:rPr lang="en-US" sz="1800" b="1" dirty="0">
                <a:solidFill>
                  <a:srgbClr val="000000"/>
                </a:solidFill>
                <a:effectLst/>
                <a:latin typeface="Times New Roman" panose="02020603050405020304" pitchFamily="18" charset="0"/>
                <a:ea typeface="Times New Roman" panose="02020603050405020304" pitchFamily="18" charset="0"/>
              </a:rPr>
              <a:t>9. PERFORMING MASKING OPERATION ON THE ORIGINAL IMAGE :</a:t>
            </a:r>
          </a:p>
          <a:p>
            <a:pPr marL="12700">
              <a:spcBef>
                <a:spcPts val="100"/>
              </a:spcBef>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200" dirty="0"/>
              <a:t>Here we are masking the original leaf image with our "mask" image.</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2200" b="1" dirty="0">
              <a:latin typeface="Tahoma" panose="020B0604030504040204"/>
              <a:cs typeface="Tahoma" panose="020B0604030504040204"/>
            </a:endParaRPr>
          </a:p>
        </p:txBody>
      </p:sp>
      <p:pic>
        <p:nvPicPr>
          <p:cNvPr id="5" name="Picture 4"/>
          <p:cNvPicPr>
            <a:picLocks noChangeAspect="1"/>
          </p:cNvPicPr>
          <p:nvPr/>
        </p:nvPicPr>
        <p:blipFill>
          <a:blip r:embed="rId2" cstate="print"/>
          <a:srcRect/>
          <a:stretch>
            <a:fillRect/>
          </a:stretch>
        </p:blipFill>
        <p:spPr>
          <a:xfrm>
            <a:off x="1981200" y="1962150"/>
            <a:ext cx="3886200" cy="293519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504333"/>
            <a:ext cx="5432425"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Trebuchet MS" panose="020B0603020202020204"/>
                <a:cs typeface="Trebuchet MS" panose="020B0603020202020204"/>
              </a:rPr>
              <a:t>P</a:t>
            </a:r>
            <a:r>
              <a:rPr sz="2700" b="1" spc="-75" dirty="0">
                <a:latin typeface="Trebuchet MS" panose="020B0603020202020204"/>
                <a:cs typeface="Trebuchet MS" panose="020B0603020202020204"/>
              </a:rPr>
              <a:t>r</a:t>
            </a:r>
            <a:r>
              <a:rPr sz="2700" b="1" spc="65" dirty="0">
                <a:latin typeface="Trebuchet MS" panose="020B0603020202020204"/>
                <a:cs typeface="Trebuchet MS" panose="020B0603020202020204"/>
              </a:rPr>
              <a:t>e</a:t>
            </a:r>
            <a:r>
              <a:rPr sz="2700" b="1" spc="-170" dirty="0">
                <a:latin typeface="Trebuchet MS" panose="020B0603020202020204"/>
                <a:cs typeface="Trebuchet MS" panose="020B0603020202020204"/>
              </a:rPr>
              <a:t> </a:t>
            </a:r>
            <a:r>
              <a:rPr sz="2700" b="1" spc="-10" dirty="0">
                <a:latin typeface="Trebuchet MS" panose="020B0603020202020204"/>
                <a:cs typeface="Trebuchet MS" panose="020B0603020202020204"/>
              </a:rPr>
              <a:t>P</a:t>
            </a:r>
            <a:r>
              <a:rPr sz="2700" b="1" spc="-25" dirty="0">
                <a:latin typeface="Trebuchet MS" panose="020B0603020202020204"/>
                <a:cs typeface="Trebuchet MS" panose="020B0603020202020204"/>
              </a:rPr>
              <a:t>r</a:t>
            </a:r>
            <a:r>
              <a:rPr sz="2700" b="1" spc="130" dirty="0">
                <a:latin typeface="Trebuchet MS" panose="020B0603020202020204"/>
                <a:cs typeface="Trebuchet MS" panose="020B0603020202020204"/>
              </a:rPr>
              <a:t>o</a:t>
            </a:r>
            <a:r>
              <a:rPr sz="2700" b="1" spc="100" dirty="0">
                <a:latin typeface="Trebuchet MS" panose="020B0603020202020204"/>
                <a:cs typeface="Trebuchet MS" panose="020B0603020202020204"/>
              </a:rPr>
              <a:t>c</a:t>
            </a:r>
            <a:r>
              <a:rPr sz="2700" b="1" spc="75" dirty="0">
                <a:latin typeface="Trebuchet MS" panose="020B0603020202020204"/>
                <a:cs typeface="Trebuchet MS" panose="020B0603020202020204"/>
              </a:rPr>
              <a:t>essing</a:t>
            </a:r>
            <a:endParaRPr sz="2700" dirty="0">
              <a:latin typeface="Trebuchet MS" panose="020B0603020202020204"/>
              <a:cs typeface="Trebuchet MS" panose="020B0603020202020204"/>
            </a:endParaRPr>
          </a:p>
        </p:txBody>
      </p:sp>
      <p:sp>
        <p:nvSpPr>
          <p:cNvPr id="3" name="object 3"/>
          <p:cNvSpPr txBox="1"/>
          <p:nvPr/>
        </p:nvSpPr>
        <p:spPr>
          <a:xfrm>
            <a:off x="384724" y="1214323"/>
            <a:ext cx="7540076" cy="641201"/>
          </a:xfrm>
          <a:prstGeom prst="rect">
            <a:avLst/>
          </a:prstGeom>
        </p:spPr>
        <p:txBody>
          <a:bodyPr vert="horz" wrap="square" lIns="0" tIns="12700" rIns="0" bIns="0" rtlCol="0">
            <a:spAutoFit/>
          </a:bodyPr>
          <a:lstStyle/>
          <a:p>
            <a:pPr marL="12700">
              <a:spcBef>
                <a:spcPts val="100"/>
              </a:spcBef>
            </a:pPr>
            <a:r>
              <a:rPr lang="en-US" sz="1800" b="1" dirty="0">
                <a:solidFill>
                  <a:srgbClr val="000000"/>
                </a:solidFill>
                <a:effectLst/>
                <a:latin typeface="Times New Roman" panose="02020603050405020304" pitchFamily="18" charset="0"/>
                <a:ea typeface="Times New Roman" panose="02020603050405020304" pitchFamily="18" charset="0"/>
              </a:rPr>
              <a:t>10. Conversion of black background to white background</a:t>
            </a:r>
            <a:endParaRPr lang="en-IN" sz="18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2200" b="1" dirty="0">
              <a:latin typeface="Tahoma" panose="020B0604030504040204"/>
              <a:cs typeface="Tahoma" panose="020B0604030504040204"/>
            </a:endParaRPr>
          </a:p>
        </p:txBody>
      </p:sp>
      <p:pic>
        <p:nvPicPr>
          <p:cNvPr id="4" name="Picture 3"/>
          <p:cNvPicPr>
            <a:picLocks noChangeAspect="1"/>
          </p:cNvPicPr>
          <p:nvPr/>
        </p:nvPicPr>
        <p:blipFill>
          <a:blip r:embed="rId2" cstate="print"/>
          <a:srcRect/>
          <a:stretch>
            <a:fillRect/>
          </a:stretch>
        </p:blipFill>
        <p:spPr>
          <a:xfrm>
            <a:off x="1752600" y="1657350"/>
            <a:ext cx="3886200" cy="2955867"/>
          </a:xfrm>
          <a:prstGeom prst="rect">
            <a:avLst/>
          </a:prstGeom>
          <a:noFill/>
          <a:ln w="9525">
            <a:noFill/>
            <a:miter lim="800000"/>
            <a:headEnd/>
            <a:tailEnd/>
          </a:ln>
        </p:spPr>
      </p:pic>
      <p:pic>
        <p:nvPicPr>
          <p:cNvPr id="5" name="Picture 4"/>
          <p:cNvPicPr>
            <a:picLocks noChangeAspect="1"/>
          </p:cNvPicPr>
          <p:nvPr/>
        </p:nvPicPr>
        <p:blipFill>
          <a:blip r:embed="rId3" cstate="print"/>
          <a:srcRect/>
          <a:stretch>
            <a:fillRect/>
          </a:stretch>
        </p:blipFill>
        <p:spPr>
          <a:xfrm>
            <a:off x="1752600" y="1657245"/>
            <a:ext cx="3886200" cy="2935196"/>
          </a:xfrm>
          <a:prstGeom prst="rect">
            <a:avLst/>
          </a:prstGeom>
          <a:noFill/>
          <a:ln w="9525">
            <a:noFill/>
            <a:miter lim="800000"/>
            <a:headEnd/>
            <a:tailEnd/>
          </a:ln>
        </p:spPr>
      </p:pic>
      <p:pic>
        <p:nvPicPr>
          <p:cNvPr id="6" name="Picture 5"/>
          <p:cNvPicPr>
            <a:picLocks noChangeAspect="1"/>
          </p:cNvPicPr>
          <p:nvPr/>
        </p:nvPicPr>
        <p:blipFill>
          <a:blip r:embed="rId4" cstate="print"/>
          <a:srcRect/>
          <a:stretch>
            <a:fillRect/>
          </a:stretch>
        </p:blipFill>
        <p:spPr>
          <a:xfrm>
            <a:off x="1766169" y="1657245"/>
            <a:ext cx="3845309" cy="289570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327333"/>
            <a:ext cx="2060575" cy="436880"/>
          </a:xfrm>
          <a:prstGeom prst="rect">
            <a:avLst/>
          </a:prstGeom>
        </p:spPr>
        <p:txBody>
          <a:bodyPr vert="horz" wrap="square" lIns="0" tIns="12700" rIns="0" bIns="0" rtlCol="0">
            <a:spAutoFit/>
          </a:bodyPr>
          <a:lstStyle/>
          <a:p>
            <a:pPr marL="12700">
              <a:lnSpc>
                <a:spcPct val="100000"/>
              </a:lnSpc>
              <a:spcBef>
                <a:spcPts val="100"/>
              </a:spcBef>
            </a:pPr>
            <a:r>
              <a:rPr spc="15" dirty="0"/>
              <a:t>I</a:t>
            </a:r>
            <a:r>
              <a:rPr spc="25" dirty="0"/>
              <a:t>n</a:t>
            </a:r>
            <a:r>
              <a:rPr spc="-70" dirty="0"/>
              <a:t>t</a:t>
            </a:r>
            <a:r>
              <a:rPr spc="-95" dirty="0"/>
              <a:t>r</a:t>
            </a:r>
            <a:r>
              <a:rPr spc="60" dirty="0"/>
              <a:t>oduction</a:t>
            </a:r>
          </a:p>
        </p:txBody>
      </p:sp>
      <p:sp>
        <p:nvSpPr>
          <p:cNvPr id="3" name="object 3"/>
          <p:cNvSpPr txBox="1"/>
          <p:nvPr/>
        </p:nvSpPr>
        <p:spPr>
          <a:xfrm>
            <a:off x="716841" y="858451"/>
            <a:ext cx="7922895" cy="3803029"/>
          </a:xfrm>
          <a:prstGeom prst="rect">
            <a:avLst/>
          </a:prstGeom>
        </p:spPr>
        <p:txBody>
          <a:bodyPr vert="horz" wrap="square" lIns="0" tIns="17145" rIns="0" bIns="0" rtlCol="0">
            <a:spAutoFit/>
          </a:bodyPr>
          <a:lstStyle/>
          <a:p>
            <a:pPr marL="347345" marR="5080" indent="-335280">
              <a:lnSpc>
                <a:spcPct val="108000"/>
              </a:lnSpc>
              <a:spcBef>
                <a:spcPts val="1000"/>
              </a:spcBef>
              <a:buFont typeface="Arial MT"/>
              <a:buChar char="●"/>
              <a:tabLst>
                <a:tab pos="347345" algn="l"/>
                <a:tab pos="347980" algn="l"/>
              </a:tabLst>
            </a:pPr>
            <a:r>
              <a:rPr lang="en-US" sz="1600" spc="5" dirty="0">
                <a:latin typeface="Tahoma" panose="020B0604030504040204"/>
                <a:cs typeface="Tahoma" panose="020B0604030504040204"/>
              </a:rPr>
              <a:t>Identification of the plant diseases is the key to preventing the losses in the yield and quantity of the agricultural product. Health monitoring and disease detection on plant is very critical for sustainable agriculture.</a:t>
            </a:r>
          </a:p>
          <a:p>
            <a:pPr marL="347345" indent="-335280">
              <a:lnSpc>
                <a:spcPct val="100000"/>
              </a:lnSpc>
              <a:spcBef>
                <a:spcPts val="1130"/>
              </a:spcBef>
              <a:buFont typeface="Arial MT"/>
              <a:buChar char="●"/>
              <a:tabLst>
                <a:tab pos="347345" algn="l"/>
                <a:tab pos="347980" algn="l"/>
              </a:tabLst>
            </a:pPr>
            <a:r>
              <a:rPr lang="en-US" sz="1600" spc="5" dirty="0">
                <a:latin typeface="Tahoma" panose="020B0604030504040204"/>
                <a:cs typeface="Tahoma" panose="020B0604030504040204"/>
              </a:rPr>
              <a:t>It is very difficult to monitor the plant diseases manually. It requires tremendous amount of work, expertise in the plant diseases, and also requires excessive processing time. </a:t>
            </a:r>
          </a:p>
          <a:p>
            <a:pPr marL="347345" indent="-335280">
              <a:spcBef>
                <a:spcPts val="1130"/>
              </a:spcBef>
              <a:buFont typeface="Arial MT"/>
              <a:buChar char="●"/>
              <a:tabLst>
                <a:tab pos="347345" algn="l"/>
                <a:tab pos="347980" algn="l"/>
              </a:tabLst>
            </a:pPr>
            <a:r>
              <a:rPr lang="en-US" sz="1600" spc="5" dirty="0">
                <a:latin typeface="Tahoma" panose="020B0604030504040204"/>
                <a:cs typeface="Tahoma" panose="020B0604030504040204"/>
              </a:rPr>
              <a:t>Hence, image processing and machine learning techniques are used for the detection of plant diseases in plants like potato, apple and tomato.</a:t>
            </a:r>
          </a:p>
          <a:p>
            <a:pPr marL="347345" indent="-335280">
              <a:spcBef>
                <a:spcPts val="1130"/>
              </a:spcBef>
              <a:buFont typeface="Arial MT"/>
              <a:buChar char="●"/>
              <a:tabLst>
                <a:tab pos="347345" algn="l"/>
                <a:tab pos="347980" algn="l"/>
              </a:tabLst>
            </a:pPr>
            <a:r>
              <a:rPr lang="en-US" sz="1600" spc="5" dirty="0">
                <a:latin typeface="Tahoma" panose="020B0604030504040204"/>
                <a:cs typeface="Tahoma" panose="020B0604030504040204"/>
              </a:rPr>
              <a:t>This project aims at identifying the disease of the plant with a photo of the diseased image as the input, the output being the name of the disease associated with the input image. This will enable farmers to identify disease of the plant even when they have no knowledge about it.</a:t>
            </a:r>
            <a:endParaRPr lang="en-IN" sz="1600" spc="5" dirty="0">
              <a:latin typeface="Tahoma" panose="020B0604030504040204"/>
              <a:cs typeface="Tahoma" panose="020B0604030504040204"/>
            </a:endParaRPr>
          </a:p>
          <a:p>
            <a:pPr marL="347345" indent="-335280">
              <a:lnSpc>
                <a:spcPct val="100000"/>
              </a:lnSpc>
              <a:spcBef>
                <a:spcPts val="1130"/>
              </a:spcBef>
              <a:buFont typeface="Arial MT"/>
              <a:buChar char="●"/>
              <a:tabLst>
                <a:tab pos="347345" algn="l"/>
                <a:tab pos="347980" algn="l"/>
              </a:tabLst>
            </a:pPr>
            <a:endParaRPr sz="1350" dirty="0">
              <a:latin typeface="Tahoma" panose="020B0604030504040204"/>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Rectangle: Rounded Corners 28"/>
          <p:cNvSpPr/>
          <p:nvPr/>
        </p:nvSpPr>
        <p:spPr>
          <a:xfrm>
            <a:off x="0" y="2293574"/>
            <a:ext cx="9144000" cy="20574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384725" y="504333"/>
            <a:ext cx="5575935" cy="436880"/>
          </a:xfrm>
          <a:prstGeom prst="rect">
            <a:avLst/>
          </a:prstGeom>
        </p:spPr>
        <p:txBody>
          <a:bodyPr vert="horz" wrap="square" lIns="0" tIns="12700" rIns="0" bIns="0" rtlCol="0">
            <a:spAutoFit/>
          </a:bodyPr>
          <a:lstStyle/>
          <a:p>
            <a:pPr marL="12700">
              <a:lnSpc>
                <a:spcPct val="100000"/>
              </a:lnSpc>
              <a:spcBef>
                <a:spcPts val="100"/>
              </a:spcBef>
            </a:pPr>
            <a:r>
              <a:rPr lang="en-US" spc="95" dirty="0"/>
              <a:t>Feature</a:t>
            </a:r>
            <a:r>
              <a:rPr spc="-170" dirty="0"/>
              <a:t> </a:t>
            </a:r>
            <a:r>
              <a:rPr spc="-30" dirty="0"/>
              <a:t>Ext</a:t>
            </a:r>
            <a:r>
              <a:rPr spc="-35" dirty="0"/>
              <a:t>r</a:t>
            </a:r>
            <a:r>
              <a:rPr spc="40" dirty="0"/>
              <a:t>action</a:t>
            </a:r>
          </a:p>
        </p:txBody>
      </p:sp>
      <p:sp>
        <p:nvSpPr>
          <p:cNvPr id="3" name="object 3"/>
          <p:cNvSpPr txBox="1"/>
          <p:nvPr/>
        </p:nvSpPr>
        <p:spPr>
          <a:xfrm>
            <a:off x="384725" y="1326530"/>
            <a:ext cx="675005" cy="669290"/>
          </a:xfrm>
          <a:prstGeom prst="rect">
            <a:avLst/>
          </a:prstGeom>
        </p:spPr>
        <p:txBody>
          <a:bodyPr vert="horz" wrap="square" lIns="0" tIns="12700" rIns="0" bIns="0" rtlCol="0">
            <a:spAutoFit/>
          </a:bodyPr>
          <a:lstStyle/>
          <a:p>
            <a:pPr marL="12700">
              <a:lnSpc>
                <a:spcPct val="100000"/>
              </a:lnSpc>
              <a:spcBef>
                <a:spcPts val="100"/>
              </a:spcBef>
            </a:pPr>
            <a:r>
              <a:rPr sz="1500" b="1" spc="-130" dirty="0">
                <a:solidFill>
                  <a:srgbClr val="333333"/>
                </a:solidFill>
                <a:latin typeface="Tahoma" panose="020B0604030504040204"/>
                <a:cs typeface="Tahoma" panose="020B0604030504040204"/>
              </a:rPr>
              <a:t>Input</a:t>
            </a:r>
            <a:r>
              <a:rPr sz="1500" spc="-130" dirty="0">
                <a:solidFill>
                  <a:srgbClr val="333333"/>
                </a:solidFill>
                <a:latin typeface="Tahoma" panose="020B0604030504040204"/>
                <a:cs typeface="Tahoma" panose="020B0604030504040204"/>
              </a:rPr>
              <a:t>:</a:t>
            </a:r>
            <a:endParaRPr sz="1500">
              <a:latin typeface="Tahoma" panose="020B0604030504040204"/>
              <a:cs typeface="Tahoma" panose="020B0604030504040204"/>
            </a:endParaRPr>
          </a:p>
          <a:p>
            <a:pPr marL="12700">
              <a:lnSpc>
                <a:spcPct val="100000"/>
              </a:lnSpc>
              <a:spcBef>
                <a:spcPts val="1470"/>
              </a:spcBef>
            </a:pPr>
            <a:r>
              <a:rPr sz="1500" b="1" spc="-90" dirty="0">
                <a:solidFill>
                  <a:srgbClr val="333333"/>
                </a:solidFill>
                <a:latin typeface="Tahoma" panose="020B0604030504040204"/>
                <a:cs typeface="Tahoma" panose="020B0604030504040204"/>
              </a:rPr>
              <a:t>Output</a:t>
            </a:r>
            <a:r>
              <a:rPr sz="1500" spc="-160" dirty="0">
                <a:solidFill>
                  <a:srgbClr val="333333"/>
                </a:solidFill>
                <a:latin typeface="Tahoma" panose="020B0604030504040204"/>
                <a:cs typeface="Tahoma" panose="020B0604030504040204"/>
              </a:rPr>
              <a:t>:</a:t>
            </a:r>
            <a:endParaRPr sz="1500">
              <a:latin typeface="Tahoma" panose="020B0604030504040204"/>
              <a:cs typeface="Tahoma" panose="020B0604030504040204"/>
            </a:endParaRPr>
          </a:p>
        </p:txBody>
      </p:sp>
      <p:sp>
        <p:nvSpPr>
          <p:cNvPr id="4" name="object 4"/>
          <p:cNvSpPr txBox="1"/>
          <p:nvPr/>
        </p:nvSpPr>
        <p:spPr>
          <a:xfrm>
            <a:off x="1299125" y="1326530"/>
            <a:ext cx="2256155" cy="669290"/>
          </a:xfrm>
          <a:prstGeom prst="rect">
            <a:avLst/>
          </a:prstGeom>
        </p:spPr>
        <p:txBody>
          <a:bodyPr vert="horz" wrap="square" lIns="0" tIns="12700" rIns="0" bIns="0" rtlCol="0">
            <a:spAutoFit/>
          </a:bodyPr>
          <a:lstStyle/>
          <a:p>
            <a:pPr marL="50800">
              <a:lnSpc>
                <a:spcPct val="100000"/>
              </a:lnSpc>
              <a:spcBef>
                <a:spcPts val="100"/>
              </a:spcBef>
            </a:pPr>
            <a:r>
              <a:rPr lang="en-US" sz="1500" spc="-15" dirty="0">
                <a:solidFill>
                  <a:srgbClr val="333333"/>
                </a:solidFill>
                <a:latin typeface="Tahoma" panose="020B0604030504040204"/>
                <a:cs typeface="Tahoma" panose="020B0604030504040204"/>
              </a:rPr>
              <a:t>Preprocessed leaf image</a:t>
            </a:r>
            <a:endParaRPr sz="1500" dirty="0">
              <a:latin typeface="Tahoma" panose="020B0604030504040204"/>
              <a:cs typeface="Tahoma" panose="020B0604030504040204"/>
            </a:endParaRPr>
          </a:p>
          <a:p>
            <a:pPr marL="12700">
              <a:lnSpc>
                <a:spcPct val="100000"/>
              </a:lnSpc>
              <a:spcBef>
                <a:spcPts val="1470"/>
              </a:spcBef>
            </a:pPr>
            <a:r>
              <a:rPr lang="en-US" sz="1500" spc="-80" dirty="0">
                <a:solidFill>
                  <a:srgbClr val="333333"/>
                </a:solidFill>
                <a:latin typeface="Tahoma" panose="020B0604030504040204"/>
                <a:cs typeface="Tahoma" panose="020B0604030504040204"/>
              </a:rPr>
              <a:t>Feature vectors</a:t>
            </a:r>
            <a:endParaRPr sz="1500" dirty="0">
              <a:latin typeface="Tahoma" panose="020B0604030504040204"/>
              <a:cs typeface="Tahoma" panose="020B0604030504040204"/>
            </a:endParaRPr>
          </a:p>
        </p:txBody>
      </p:sp>
      <p:sp>
        <p:nvSpPr>
          <p:cNvPr id="7" name="Rectangle: Rounded Corners 6"/>
          <p:cNvSpPr/>
          <p:nvPr/>
        </p:nvSpPr>
        <p:spPr>
          <a:xfrm>
            <a:off x="1233363" y="2495550"/>
            <a:ext cx="29718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p:cNvSpPr/>
          <p:nvPr/>
        </p:nvSpPr>
        <p:spPr>
          <a:xfrm>
            <a:off x="1447800" y="2932430"/>
            <a:ext cx="1143000" cy="706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mean</a:t>
            </a:r>
            <a:endParaRPr lang="en-IN" dirty="0">
              <a:solidFill>
                <a:schemeClr val="tx1"/>
              </a:solidFill>
            </a:endParaRPr>
          </a:p>
        </p:txBody>
      </p:sp>
      <p:sp>
        <p:nvSpPr>
          <p:cNvPr id="11" name="Rectangle: Rounded Corners 10"/>
          <p:cNvSpPr/>
          <p:nvPr/>
        </p:nvSpPr>
        <p:spPr>
          <a:xfrm>
            <a:off x="2895600" y="2932430"/>
            <a:ext cx="1143000" cy="7061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standard</a:t>
            </a:r>
          </a:p>
          <a:p>
            <a:pPr algn="ctr"/>
            <a:r>
              <a:rPr lang="en-US" dirty="0">
                <a:solidFill>
                  <a:schemeClr val="tx1"/>
                </a:solidFill>
              </a:rPr>
              <a:t>deviation</a:t>
            </a:r>
            <a:endParaRPr lang="en-IN" dirty="0">
              <a:solidFill>
                <a:schemeClr val="tx1"/>
              </a:solidFill>
            </a:endParaRPr>
          </a:p>
        </p:txBody>
      </p:sp>
      <p:cxnSp>
        <p:nvCxnSpPr>
          <p:cNvPr id="13" name="Straight Arrow Connector 12"/>
          <p:cNvCxnSpPr/>
          <p:nvPr/>
        </p:nvCxnSpPr>
        <p:spPr>
          <a:xfrm>
            <a:off x="374286" y="3241081"/>
            <a:ext cx="83820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82840" y="3746879"/>
            <a:ext cx="2743200" cy="307777"/>
          </a:xfrm>
          <a:prstGeom prst="rect">
            <a:avLst/>
          </a:prstGeom>
          <a:noFill/>
        </p:spPr>
        <p:txBody>
          <a:bodyPr wrap="square" rtlCol="0">
            <a:spAutoFit/>
          </a:bodyPr>
          <a:lstStyle/>
          <a:p>
            <a:r>
              <a:rPr lang="en-US" sz="1400" dirty="0"/>
              <a:t>Color channel image descriptor</a:t>
            </a:r>
            <a:endParaRPr lang="en-IN" sz="1400" dirty="0"/>
          </a:p>
        </p:txBody>
      </p:sp>
      <p:sp>
        <p:nvSpPr>
          <p:cNvPr id="15" name="TextBox 14"/>
          <p:cNvSpPr txBox="1"/>
          <p:nvPr/>
        </p:nvSpPr>
        <p:spPr>
          <a:xfrm>
            <a:off x="194225" y="2469864"/>
            <a:ext cx="1825075" cy="646331"/>
          </a:xfrm>
          <a:prstGeom prst="rect">
            <a:avLst/>
          </a:prstGeom>
          <a:noFill/>
        </p:spPr>
        <p:txBody>
          <a:bodyPr wrap="square" rtlCol="0">
            <a:spAutoFit/>
          </a:bodyPr>
          <a:lstStyle/>
          <a:p>
            <a:r>
              <a:rPr lang="en-US" sz="1200" b="1" dirty="0"/>
              <a:t>Input : </a:t>
            </a:r>
          </a:p>
          <a:p>
            <a:r>
              <a:rPr lang="en-US" sz="1200" b="1" dirty="0"/>
              <a:t>Preprocessed </a:t>
            </a:r>
          </a:p>
          <a:p>
            <a:r>
              <a:rPr lang="en-US" sz="1200" b="1" dirty="0"/>
              <a:t>image</a:t>
            </a:r>
            <a:endParaRPr lang="en-IN" sz="1200" b="1" dirty="0"/>
          </a:p>
        </p:txBody>
      </p:sp>
      <p:cxnSp>
        <p:nvCxnSpPr>
          <p:cNvPr id="16" name="Straight Arrow Connector 15"/>
          <p:cNvCxnSpPr/>
          <p:nvPr/>
        </p:nvCxnSpPr>
        <p:spPr>
          <a:xfrm>
            <a:off x="4205163" y="3241081"/>
            <a:ext cx="519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p:cNvSpPr/>
          <p:nvPr/>
        </p:nvSpPr>
        <p:spPr>
          <a:xfrm>
            <a:off x="4724400" y="2531823"/>
            <a:ext cx="2743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p:cNvSpPr/>
          <p:nvPr/>
        </p:nvSpPr>
        <p:spPr>
          <a:xfrm>
            <a:off x="4949166" y="2613016"/>
            <a:ext cx="1042800" cy="6152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entropy</a:t>
            </a:r>
            <a:endParaRPr lang="en-IN" dirty="0">
              <a:solidFill>
                <a:schemeClr val="tx1"/>
              </a:solidFill>
            </a:endParaRPr>
          </a:p>
        </p:txBody>
      </p:sp>
      <p:sp>
        <p:nvSpPr>
          <p:cNvPr id="20" name="Rectangle: Rounded Corners 19"/>
          <p:cNvSpPr/>
          <p:nvPr/>
        </p:nvSpPr>
        <p:spPr>
          <a:xfrm>
            <a:off x="4940815" y="3285490"/>
            <a:ext cx="1061594" cy="6152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correlation</a:t>
            </a:r>
            <a:endParaRPr lang="en-IN" sz="1400" dirty="0">
              <a:solidFill>
                <a:schemeClr val="tx1"/>
              </a:solidFill>
            </a:endParaRPr>
          </a:p>
        </p:txBody>
      </p:sp>
      <p:sp>
        <p:nvSpPr>
          <p:cNvPr id="21" name="Rectangle: Rounded Corners 20"/>
          <p:cNvSpPr/>
          <p:nvPr/>
        </p:nvSpPr>
        <p:spPr>
          <a:xfrm>
            <a:off x="6108183" y="2625803"/>
            <a:ext cx="1123542" cy="6024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contrast</a:t>
            </a:r>
            <a:endParaRPr lang="en-IN" dirty="0">
              <a:solidFill>
                <a:schemeClr val="tx1"/>
              </a:solidFill>
            </a:endParaRPr>
          </a:p>
        </p:txBody>
      </p:sp>
      <p:sp>
        <p:nvSpPr>
          <p:cNvPr id="22" name="Rectangle: Rounded Corners 21"/>
          <p:cNvSpPr/>
          <p:nvPr/>
        </p:nvSpPr>
        <p:spPr>
          <a:xfrm>
            <a:off x="6170131" y="3322274"/>
            <a:ext cx="1061594" cy="6024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IDM</a:t>
            </a:r>
            <a:endParaRPr lang="en-IN" dirty="0">
              <a:solidFill>
                <a:schemeClr val="tx1"/>
              </a:solidFill>
            </a:endParaRPr>
          </a:p>
        </p:txBody>
      </p:sp>
      <p:sp>
        <p:nvSpPr>
          <p:cNvPr id="25" name="TextBox 24"/>
          <p:cNvSpPr txBox="1"/>
          <p:nvPr/>
        </p:nvSpPr>
        <p:spPr>
          <a:xfrm>
            <a:off x="5243637" y="3861087"/>
            <a:ext cx="2743200" cy="307777"/>
          </a:xfrm>
          <a:prstGeom prst="rect">
            <a:avLst/>
          </a:prstGeom>
          <a:noFill/>
        </p:spPr>
        <p:txBody>
          <a:bodyPr wrap="square" rtlCol="0">
            <a:spAutoFit/>
          </a:bodyPr>
          <a:lstStyle/>
          <a:p>
            <a:r>
              <a:rPr lang="en-US" sz="1400" dirty="0"/>
              <a:t>Texture based feature</a:t>
            </a:r>
            <a:endParaRPr lang="en-IN" sz="1400" dirty="0"/>
          </a:p>
        </p:txBody>
      </p:sp>
      <p:cxnSp>
        <p:nvCxnSpPr>
          <p:cNvPr id="26" name="Straight Arrow Connector 25"/>
          <p:cNvCxnSpPr/>
          <p:nvPr/>
        </p:nvCxnSpPr>
        <p:spPr>
          <a:xfrm>
            <a:off x="7472987" y="3304517"/>
            <a:ext cx="83820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17220" y="2474882"/>
            <a:ext cx="1825075" cy="646331"/>
          </a:xfrm>
          <a:prstGeom prst="rect">
            <a:avLst/>
          </a:prstGeom>
          <a:noFill/>
        </p:spPr>
        <p:txBody>
          <a:bodyPr wrap="square" rtlCol="0">
            <a:spAutoFit/>
          </a:bodyPr>
          <a:lstStyle/>
          <a:p>
            <a:r>
              <a:rPr lang="en-US" sz="1200" b="1" dirty="0"/>
              <a:t>Output : </a:t>
            </a:r>
          </a:p>
          <a:p>
            <a:r>
              <a:rPr lang="en-US" sz="1200" b="1" dirty="0"/>
              <a:t>Feature </a:t>
            </a:r>
          </a:p>
          <a:p>
            <a:r>
              <a:rPr lang="en-US" sz="1200" b="1" dirty="0"/>
              <a:t>Vectors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38200" y="895350"/>
            <a:ext cx="5867400" cy="378565"/>
          </a:xfrm>
          <a:prstGeom prst="rect">
            <a:avLst/>
          </a:prstGeom>
        </p:spPr>
        <p:txBody>
          <a:bodyPr vert="horz" wrap="square" lIns="0" tIns="12700" rIns="0" bIns="0" rtlCol="0">
            <a:spAutoFit/>
          </a:bodyPr>
          <a:lstStyle/>
          <a:p>
            <a:pPr>
              <a:lnSpc>
                <a:spcPct val="150000"/>
              </a:lnSpc>
            </a:pPr>
            <a:r>
              <a:rPr lang="en-IN" sz="1800" b="1" dirty="0" err="1">
                <a:solidFill>
                  <a:srgbClr val="000000"/>
                </a:solidFill>
                <a:effectLst/>
                <a:latin typeface="Times New Roman" panose="02020603050405020304" pitchFamily="18" charset="0"/>
                <a:ea typeface="NimbusRomNo9L-Regu"/>
              </a:rPr>
              <a:t>Color</a:t>
            </a:r>
            <a:r>
              <a:rPr lang="en-IN" sz="1800" b="1" dirty="0">
                <a:solidFill>
                  <a:srgbClr val="000000"/>
                </a:solidFill>
                <a:effectLst/>
                <a:latin typeface="Times New Roman" panose="02020603050405020304" pitchFamily="18" charset="0"/>
                <a:ea typeface="NimbusRomNo9L-Regu"/>
              </a:rPr>
              <a:t> and Texture Based Feature Extraction - Snapshot :</a:t>
            </a:r>
            <a:endParaRPr lang="en-IN" sz="1800" dirty="0">
              <a:effectLst/>
              <a:latin typeface="Times New Roman" panose="02020603050405020304" pitchFamily="18" charset="0"/>
              <a:ea typeface="Times New Roman" panose="02020603050405020304" pitchFamily="18" charset="0"/>
            </a:endParaRPr>
          </a:p>
        </p:txBody>
      </p:sp>
      <p:pic>
        <p:nvPicPr>
          <p:cNvPr id="8" name="Picture 7" descr="Screenshot (492)"/>
          <p:cNvPicPr>
            <a:picLocks noChangeAspect="1"/>
          </p:cNvPicPr>
          <p:nvPr/>
        </p:nvPicPr>
        <p:blipFill>
          <a:blip r:embed="rId2" cstate="print"/>
          <a:stretch>
            <a:fillRect/>
          </a:stretch>
        </p:blipFill>
        <p:spPr>
          <a:xfrm>
            <a:off x="457200" y="1962150"/>
            <a:ext cx="7649616" cy="1524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2950"/>
            <a:ext cx="6168475"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solidFill>
                  <a:srgbClr val="000000"/>
                </a:solidFill>
                <a:effectLst/>
                <a:latin typeface="Times New Roman" panose="02020603050405020304" pitchFamily="18" charset="0"/>
                <a:ea typeface="NimbusRomNo9L-Regu"/>
              </a:rPr>
              <a:t>Building and Evaluating the Model</a:t>
            </a:r>
            <a:endParaRPr sz="2400" spc="5" dirty="0"/>
          </a:p>
        </p:txBody>
      </p:sp>
      <p:pic>
        <p:nvPicPr>
          <p:cNvPr id="5" name="Picture 4" descr="Screenshot (494)"/>
          <p:cNvPicPr>
            <a:picLocks noChangeAspect="1"/>
          </p:cNvPicPr>
          <p:nvPr/>
        </p:nvPicPr>
        <p:blipFill>
          <a:blip r:embed="rId2" cstate="print"/>
          <a:stretch>
            <a:fillRect/>
          </a:stretch>
        </p:blipFill>
        <p:spPr>
          <a:xfrm>
            <a:off x="1371600" y="1579102"/>
            <a:ext cx="5427980" cy="30600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2950"/>
            <a:ext cx="6168475"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a:t>Feature Scaling</a:t>
            </a:r>
            <a:endParaRPr sz="2400" spc="5" dirty="0"/>
          </a:p>
        </p:txBody>
      </p:sp>
      <p:pic>
        <p:nvPicPr>
          <p:cNvPr id="3" name="Picture 2" descr="496"/>
          <p:cNvPicPr>
            <a:picLocks noChangeAspect="1"/>
          </p:cNvPicPr>
          <p:nvPr/>
        </p:nvPicPr>
        <p:blipFill>
          <a:blip r:embed="rId2" cstate="print"/>
          <a:stretch>
            <a:fillRect/>
          </a:stretch>
        </p:blipFill>
        <p:spPr>
          <a:xfrm>
            <a:off x="1157197" y="1428750"/>
            <a:ext cx="6078078" cy="28441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2950"/>
            <a:ext cx="6168475"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a:t>SVM Classifier </a:t>
            </a:r>
            <a:endParaRPr sz="2400" spc="5" dirty="0"/>
          </a:p>
        </p:txBody>
      </p:sp>
      <p:pic>
        <p:nvPicPr>
          <p:cNvPr id="4" name="Picture 3" descr="Screenshot (498)"/>
          <p:cNvPicPr>
            <a:picLocks noChangeAspect="1"/>
          </p:cNvPicPr>
          <p:nvPr/>
        </p:nvPicPr>
        <p:blipFill>
          <a:blip r:embed="rId2" cstate="print"/>
          <a:stretch>
            <a:fillRect/>
          </a:stretch>
        </p:blipFill>
        <p:spPr>
          <a:xfrm>
            <a:off x="2427960" y="1131108"/>
            <a:ext cx="3141354" cy="3581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4333"/>
            <a:ext cx="1297940" cy="436880"/>
          </a:xfrm>
          <a:prstGeom prst="rect">
            <a:avLst/>
          </a:prstGeom>
        </p:spPr>
        <p:txBody>
          <a:bodyPr vert="horz" wrap="square" lIns="0" tIns="12700" rIns="0" bIns="0" rtlCol="0">
            <a:spAutoFit/>
          </a:bodyPr>
          <a:lstStyle/>
          <a:p>
            <a:pPr marL="12700">
              <a:lnSpc>
                <a:spcPct val="100000"/>
              </a:lnSpc>
              <a:spcBef>
                <a:spcPts val="100"/>
              </a:spcBef>
            </a:pPr>
            <a:r>
              <a:rPr spc="175" dirty="0"/>
              <a:t>D</a:t>
            </a:r>
            <a:r>
              <a:rPr spc="95" dirty="0"/>
              <a:t>a</a:t>
            </a:r>
            <a:r>
              <a:rPr spc="70" dirty="0"/>
              <a:t>tas</a:t>
            </a:r>
            <a:r>
              <a:rPr spc="75" dirty="0"/>
              <a:t>e</a:t>
            </a:r>
            <a:r>
              <a:rPr spc="-35" dirty="0"/>
              <a:t>t</a:t>
            </a:r>
          </a:p>
        </p:txBody>
      </p:sp>
      <p:sp>
        <p:nvSpPr>
          <p:cNvPr id="3" name="object 3"/>
          <p:cNvSpPr txBox="1"/>
          <p:nvPr/>
        </p:nvSpPr>
        <p:spPr>
          <a:xfrm>
            <a:off x="384725" y="941213"/>
            <a:ext cx="8211820" cy="3635995"/>
          </a:xfrm>
          <a:prstGeom prst="rect">
            <a:avLst/>
          </a:prstGeom>
        </p:spPr>
        <p:txBody>
          <a:bodyPr vert="horz" wrap="square" lIns="0" tIns="12700" rIns="0" bIns="0" rtlCol="0">
            <a:spAutoFit/>
          </a:bodyPr>
          <a:lstStyle/>
          <a:p>
            <a:pPr algn="just">
              <a:lnSpc>
                <a:spcPct val="150000"/>
              </a:lnSpc>
            </a:pPr>
            <a:r>
              <a:rPr sz="1600" b="1" spc="-114" dirty="0">
                <a:latin typeface="Tahoma" panose="020B0604030504040204"/>
                <a:cs typeface="Tahoma" panose="020B0604030504040204"/>
              </a:rPr>
              <a:t>For</a:t>
            </a:r>
            <a:r>
              <a:rPr sz="1600" b="1" spc="-190" dirty="0">
                <a:latin typeface="Tahoma" panose="020B0604030504040204"/>
                <a:cs typeface="Tahoma" panose="020B0604030504040204"/>
              </a:rPr>
              <a:t> </a:t>
            </a:r>
            <a:r>
              <a:rPr sz="1600" b="1" spc="-114" dirty="0">
                <a:latin typeface="Tahoma" panose="020B0604030504040204"/>
                <a:cs typeface="Tahoma" panose="020B0604030504040204"/>
              </a:rPr>
              <a:t>our</a:t>
            </a:r>
            <a:r>
              <a:rPr sz="1600" b="1" spc="-190" dirty="0">
                <a:latin typeface="Tahoma" panose="020B0604030504040204"/>
                <a:cs typeface="Tahoma" panose="020B0604030504040204"/>
              </a:rPr>
              <a:t> </a:t>
            </a:r>
            <a:r>
              <a:rPr sz="1600" b="1" spc="-114" dirty="0">
                <a:latin typeface="Tahoma" panose="020B0604030504040204"/>
                <a:cs typeface="Tahoma" panose="020B0604030504040204"/>
              </a:rPr>
              <a:t>implementation,</a:t>
            </a:r>
            <a:r>
              <a:rPr sz="1600" b="1" spc="-190" dirty="0">
                <a:latin typeface="Tahoma" panose="020B0604030504040204"/>
                <a:cs typeface="Tahoma" panose="020B0604030504040204"/>
              </a:rPr>
              <a:t> </a:t>
            </a:r>
            <a:r>
              <a:rPr sz="1600" b="1" spc="-200" dirty="0">
                <a:latin typeface="Tahoma" panose="020B0604030504040204"/>
                <a:cs typeface="Tahoma" panose="020B0604030504040204"/>
              </a:rPr>
              <a:t>we</a:t>
            </a:r>
            <a:r>
              <a:rPr sz="1600" b="1" spc="-190" dirty="0">
                <a:latin typeface="Tahoma" panose="020B0604030504040204"/>
                <a:cs typeface="Tahoma" panose="020B0604030504040204"/>
              </a:rPr>
              <a:t> </a:t>
            </a:r>
            <a:r>
              <a:rPr sz="1600" b="1" spc="-90" dirty="0">
                <a:latin typeface="Tahoma" panose="020B0604030504040204"/>
                <a:cs typeface="Tahoma" panose="020B0604030504040204"/>
              </a:rPr>
              <a:t>will</a:t>
            </a:r>
            <a:r>
              <a:rPr sz="1600" b="1" spc="-190" dirty="0">
                <a:latin typeface="Tahoma" panose="020B0604030504040204"/>
                <a:cs typeface="Tahoma" panose="020B0604030504040204"/>
              </a:rPr>
              <a:t> </a:t>
            </a:r>
            <a:r>
              <a:rPr sz="1600" b="1" spc="-105" dirty="0">
                <a:latin typeface="Tahoma" panose="020B0604030504040204"/>
                <a:cs typeface="Tahoma" panose="020B0604030504040204"/>
              </a:rPr>
              <a:t>train</a:t>
            </a:r>
            <a:r>
              <a:rPr sz="1600" b="1" spc="-190" dirty="0">
                <a:latin typeface="Tahoma" panose="020B0604030504040204"/>
                <a:cs typeface="Tahoma" panose="020B0604030504040204"/>
              </a:rPr>
              <a:t> </a:t>
            </a:r>
            <a:r>
              <a:rPr sz="1600" b="1" spc="-135" dirty="0">
                <a:latin typeface="Tahoma" panose="020B0604030504040204"/>
                <a:cs typeface="Tahoma" panose="020B0604030504040204"/>
              </a:rPr>
              <a:t>and</a:t>
            </a:r>
            <a:r>
              <a:rPr sz="1600" b="1" spc="-190" dirty="0">
                <a:latin typeface="Tahoma" panose="020B0604030504040204"/>
                <a:cs typeface="Tahoma" panose="020B0604030504040204"/>
              </a:rPr>
              <a:t> </a:t>
            </a:r>
            <a:r>
              <a:rPr sz="1600" b="1" spc="-125" dirty="0">
                <a:latin typeface="Tahoma" panose="020B0604030504040204"/>
                <a:cs typeface="Tahoma" panose="020B0604030504040204"/>
              </a:rPr>
              <a:t>test</a:t>
            </a:r>
            <a:r>
              <a:rPr sz="1600" b="1" spc="-190" dirty="0">
                <a:latin typeface="Tahoma" panose="020B0604030504040204"/>
                <a:cs typeface="Tahoma" panose="020B0604030504040204"/>
              </a:rPr>
              <a:t> </a:t>
            </a:r>
            <a:r>
              <a:rPr sz="1600" b="1" spc="-114" dirty="0">
                <a:latin typeface="Tahoma" panose="020B0604030504040204"/>
                <a:cs typeface="Tahoma" panose="020B0604030504040204"/>
              </a:rPr>
              <a:t>our</a:t>
            </a:r>
            <a:r>
              <a:rPr sz="1600" b="1" spc="-190" dirty="0">
                <a:latin typeface="Tahoma" panose="020B0604030504040204"/>
                <a:cs typeface="Tahoma" panose="020B0604030504040204"/>
              </a:rPr>
              <a:t> </a:t>
            </a:r>
            <a:r>
              <a:rPr sz="1600" b="1" spc="-125" dirty="0">
                <a:latin typeface="Tahoma" panose="020B0604030504040204"/>
                <a:cs typeface="Tahoma" panose="020B0604030504040204"/>
              </a:rPr>
              <a:t>model</a:t>
            </a:r>
            <a:r>
              <a:rPr sz="1600" b="1" spc="-190" dirty="0">
                <a:latin typeface="Tahoma" panose="020B0604030504040204"/>
                <a:cs typeface="Tahoma" panose="020B0604030504040204"/>
              </a:rPr>
              <a:t> </a:t>
            </a:r>
            <a:r>
              <a:rPr sz="1600" b="1" spc="-125" dirty="0">
                <a:latin typeface="Tahoma" panose="020B0604030504040204"/>
                <a:cs typeface="Tahoma" panose="020B0604030504040204"/>
              </a:rPr>
              <a:t>with</a:t>
            </a:r>
            <a:r>
              <a:rPr sz="1600" b="1" spc="-190" dirty="0">
                <a:latin typeface="Tahoma" panose="020B0604030504040204"/>
                <a:cs typeface="Tahoma" panose="020B0604030504040204"/>
              </a:rPr>
              <a:t> </a:t>
            </a:r>
            <a:r>
              <a:rPr sz="1600" b="1" spc="-120" dirty="0">
                <a:latin typeface="Tahoma" panose="020B0604030504040204"/>
                <a:cs typeface="Tahoma" panose="020B0604030504040204"/>
              </a:rPr>
              <a:t>the </a:t>
            </a:r>
            <a:r>
              <a:rPr sz="1600" b="1" spc="-570" dirty="0">
                <a:latin typeface="Tahoma" panose="020B0604030504040204"/>
                <a:cs typeface="Tahoma" panose="020B0604030504040204"/>
              </a:rPr>
              <a:t> </a:t>
            </a:r>
            <a:r>
              <a:rPr lang="en-US" sz="1600" b="1" spc="-195" dirty="0">
                <a:latin typeface="Tahoma" panose="020B0604030504040204"/>
                <a:cs typeface="Tahoma" panose="020B0604030504040204"/>
              </a:rPr>
              <a:t>Kaggle</a:t>
            </a:r>
            <a:r>
              <a:rPr sz="1600" b="1" spc="-190" dirty="0">
                <a:latin typeface="Tahoma" panose="020B0604030504040204"/>
                <a:cs typeface="Tahoma" panose="020B0604030504040204"/>
              </a:rPr>
              <a:t> </a:t>
            </a:r>
            <a:r>
              <a:rPr sz="1600" b="1" spc="-220" dirty="0">
                <a:latin typeface="Tahoma" panose="020B0604030504040204"/>
                <a:cs typeface="Tahoma" panose="020B0604030504040204"/>
              </a:rPr>
              <a:t>D</a:t>
            </a:r>
            <a:r>
              <a:rPr sz="1600" b="1" spc="-210" dirty="0">
                <a:latin typeface="Tahoma" panose="020B0604030504040204"/>
                <a:cs typeface="Tahoma" panose="020B0604030504040204"/>
              </a:rPr>
              <a:t>a</a:t>
            </a:r>
            <a:r>
              <a:rPr sz="1600" b="1" spc="-110" dirty="0">
                <a:latin typeface="Tahoma" panose="020B0604030504040204"/>
                <a:cs typeface="Tahoma" panose="020B0604030504040204"/>
              </a:rPr>
              <a:t>t</a:t>
            </a:r>
            <a:r>
              <a:rPr sz="1600" b="1" spc="-145" dirty="0">
                <a:latin typeface="Tahoma" panose="020B0604030504040204"/>
                <a:cs typeface="Tahoma" panose="020B0604030504040204"/>
              </a:rPr>
              <a:t>as</a:t>
            </a:r>
            <a:r>
              <a:rPr sz="1600" b="1" spc="-175" dirty="0">
                <a:latin typeface="Tahoma" panose="020B0604030504040204"/>
                <a:cs typeface="Tahoma" panose="020B0604030504040204"/>
              </a:rPr>
              <a:t>e</a:t>
            </a:r>
            <a:r>
              <a:rPr sz="1600" b="1" spc="-70" dirty="0">
                <a:latin typeface="Tahoma" panose="020B0604030504040204"/>
                <a:cs typeface="Tahoma" panose="020B0604030504040204"/>
              </a:rPr>
              <a:t>t</a:t>
            </a:r>
            <a:endParaRPr lang="en-US" sz="1600" b="1" spc="-70" dirty="0">
              <a:latin typeface="Tahoma" panose="020B0604030504040204"/>
              <a:cs typeface="Tahoma" panose="020B0604030504040204"/>
            </a:endParaRPr>
          </a:p>
          <a:p>
            <a:pPr algn="just">
              <a:lnSpc>
                <a:spcPct val="150000"/>
              </a:lnSpc>
            </a:pPr>
            <a:r>
              <a:rPr lang="en-US" sz="1600" dirty="0">
                <a:solidFill>
                  <a:srgbClr val="000000"/>
                </a:solidFill>
                <a:effectLst/>
                <a:latin typeface="Times New Roman" panose="02020603050405020304" pitchFamily="18" charset="0"/>
                <a:ea typeface="NimbusRomNo9L-Regu"/>
              </a:rPr>
              <a:t>Image acquisition is the action of retrieving an image from a source</a:t>
            </a:r>
            <a:r>
              <a:rPr lang="en-IN" sz="1600" dirty="0">
                <a:latin typeface="Times New Roman" panose="02020603050405020304" pitchFamily="18" charset="0"/>
                <a:ea typeface="NimbusRomNo9L-Regu"/>
              </a:rPr>
              <a:t> </a:t>
            </a:r>
            <a:r>
              <a:rPr lang="en-US" sz="1600" dirty="0">
                <a:solidFill>
                  <a:srgbClr val="000000"/>
                </a:solidFill>
                <a:effectLst/>
                <a:latin typeface="Times New Roman" panose="02020603050405020304" pitchFamily="18" charset="0"/>
                <a:ea typeface="NimbusRomNo9L-Regu"/>
              </a:rPr>
              <a:t>and the image that is acquired will be completely unprocessed.</a:t>
            </a:r>
            <a:r>
              <a:rPr lang="en-IN" sz="1600" dirty="0">
                <a:solidFill>
                  <a:srgbClr val="000000"/>
                </a:solidFill>
                <a:effectLst/>
                <a:latin typeface="Times New Roman" panose="02020603050405020304" pitchFamily="18" charset="0"/>
                <a:ea typeface="NimbusRomNo9L-Regu"/>
              </a:rPr>
              <a:t> Images for different categories of the dataset were</a:t>
            </a:r>
            <a:r>
              <a:rPr lang="en-IN" sz="1600" dirty="0">
                <a:solidFill>
                  <a:srgbClr val="000000"/>
                </a:solidFill>
                <a:latin typeface="Times New Roman" panose="02020603050405020304" pitchFamily="18" charset="0"/>
                <a:ea typeface="NimbusRomNo9L-Regu"/>
              </a:rPr>
              <a:t> </a:t>
            </a:r>
            <a:r>
              <a:rPr lang="en-US" sz="1600" dirty="0">
                <a:solidFill>
                  <a:srgbClr val="000000"/>
                </a:solidFill>
                <a:effectLst/>
                <a:latin typeface="Times New Roman" panose="02020603050405020304" pitchFamily="18" charset="0"/>
                <a:ea typeface="NimbusRomNo9L-Regu"/>
              </a:rPr>
              <a:t>obtained </a:t>
            </a:r>
            <a:r>
              <a:rPr lang="en-IN" sz="1600" dirty="0">
                <a:solidFill>
                  <a:srgbClr val="000000"/>
                </a:solidFill>
                <a:effectLst/>
                <a:latin typeface="Times New Roman" panose="02020603050405020304" pitchFamily="18" charset="0"/>
                <a:ea typeface="NimbusRomNo9L-Regu"/>
              </a:rPr>
              <a:t>from a library under</a:t>
            </a:r>
            <a:r>
              <a:rPr lang="en-IN" sz="1600" dirty="0">
                <a:solidFill>
                  <a:srgbClr val="000000"/>
                </a:solidFill>
                <a:latin typeface="Times New Roman" panose="02020603050405020304" pitchFamily="18" charset="0"/>
                <a:ea typeface="NimbusRomNo9L-Regu"/>
              </a:rPr>
              <a:t>:</a:t>
            </a:r>
          </a:p>
          <a:p>
            <a:pPr algn="just">
              <a:lnSpc>
                <a:spcPct val="150000"/>
              </a:lnSpc>
            </a:pPr>
            <a:r>
              <a:rPr lang="en-IN" sz="1600" b="1" dirty="0">
                <a:solidFill>
                  <a:srgbClr val="000000"/>
                </a:solidFill>
                <a:effectLst/>
                <a:latin typeface="Times New Roman" panose="02020603050405020304" pitchFamily="18" charset="0"/>
                <a:ea typeface="NimbusRomNo9L-Regu"/>
              </a:rPr>
              <a:t>Kaggle-https://www.kaggle.com/datasets/vipoooool/new-plant-diseases </a:t>
            </a:r>
            <a:r>
              <a:rPr lang="en-IN" sz="1600" b="1" dirty="0" err="1">
                <a:solidFill>
                  <a:srgbClr val="000000"/>
                </a:solidFill>
                <a:effectLst/>
                <a:latin typeface="Times New Roman" panose="02020603050405020304" pitchFamily="18" charset="0"/>
                <a:ea typeface="NimbusRomNo9L-Regu"/>
              </a:rPr>
              <a:t>dataset?resource</a:t>
            </a:r>
            <a:r>
              <a:rPr lang="en-IN" sz="1600" b="1" dirty="0">
                <a:solidFill>
                  <a:srgbClr val="000000"/>
                </a:solidFill>
                <a:effectLst/>
                <a:latin typeface="Times New Roman" panose="02020603050405020304" pitchFamily="18" charset="0"/>
                <a:ea typeface="NimbusRomNo9L-Regu"/>
              </a:rPr>
              <a:t>=download</a:t>
            </a:r>
            <a:r>
              <a:rPr lang="en-US" sz="1600" dirty="0">
                <a:solidFill>
                  <a:srgbClr val="000000"/>
                </a:solidFill>
                <a:effectLst/>
                <a:latin typeface="Times New Roman" panose="02020603050405020304" pitchFamily="18" charset="0"/>
                <a:ea typeface="NimbusRomNo9L-Regu"/>
              </a:rPr>
              <a:t>. These </a:t>
            </a:r>
            <a:r>
              <a:rPr lang="en-IN" sz="1600" dirty="0">
                <a:solidFill>
                  <a:srgbClr val="000000"/>
                </a:solidFill>
                <a:effectLst/>
                <a:latin typeface="Times New Roman" panose="02020603050405020304" pitchFamily="18" charset="0"/>
                <a:ea typeface="NimbusRomNo9L-Regu"/>
              </a:rPr>
              <a:t>obtained</a:t>
            </a:r>
            <a:r>
              <a:rPr lang="en-US" sz="1600" dirty="0">
                <a:solidFill>
                  <a:srgbClr val="000000"/>
                </a:solidFill>
                <a:effectLst/>
                <a:latin typeface="Times New Roman" panose="02020603050405020304" pitchFamily="18" charset="0"/>
                <a:ea typeface="NimbusRomNo9L-Regu"/>
              </a:rPr>
              <a:t> plant data set</a:t>
            </a:r>
            <a:r>
              <a:rPr lang="en-IN" sz="1600" dirty="0">
                <a:latin typeface="Times New Roman" panose="02020603050405020304" pitchFamily="18" charset="0"/>
                <a:ea typeface="NimbusRomNo9L-Regu"/>
              </a:rPr>
              <a:t> </a:t>
            </a:r>
            <a:r>
              <a:rPr lang="en-US" sz="1600" dirty="0">
                <a:solidFill>
                  <a:srgbClr val="000000"/>
                </a:solidFill>
                <a:effectLst/>
                <a:latin typeface="Times New Roman" panose="02020603050405020304" pitchFamily="18" charset="0"/>
                <a:ea typeface="NimbusRomNo9L-Regu"/>
              </a:rPr>
              <a:t>is called as training data set.  Once training data set has been processed, appending is done to the test image of the plant part. Noise could be introduced during the image acquisition process or electronic transmission of the images. Noisy images changes the pixel values of the original that affected the real image intensities.</a:t>
            </a:r>
            <a:endParaRPr lang="en-IN" sz="1600" dirty="0">
              <a:effectLst/>
              <a:latin typeface="Times New Roman" panose="02020603050405020304" pitchFamily="18" charset="0"/>
              <a:ea typeface="Times New Roman" panose="02020603050405020304" pitchFamily="18" charset="0"/>
            </a:endParaRPr>
          </a:p>
          <a:p>
            <a:pPr marL="12700" marR="878840" algn="just">
              <a:lnSpc>
                <a:spcPct val="115000"/>
              </a:lnSpc>
              <a:spcBef>
                <a:spcPts val="100"/>
              </a:spcBef>
            </a:pPr>
            <a:endParaRPr dirty="0">
              <a:latin typeface="Tahoma" panose="020B0604030504040204"/>
              <a:cs typeface="Tahoma" panose="020B060403050404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4333"/>
            <a:ext cx="3454400" cy="436880"/>
          </a:xfrm>
          <a:prstGeom prst="rect">
            <a:avLst/>
          </a:prstGeom>
        </p:spPr>
        <p:txBody>
          <a:bodyPr vert="horz" wrap="square" lIns="0" tIns="12700" rIns="0" bIns="0" rtlCol="0">
            <a:spAutoFit/>
          </a:bodyPr>
          <a:lstStyle/>
          <a:p>
            <a:pPr marL="12700">
              <a:lnSpc>
                <a:spcPct val="100000"/>
              </a:lnSpc>
              <a:spcBef>
                <a:spcPts val="100"/>
              </a:spcBef>
            </a:pPr>
            <a:r>
              <a:rPr spc="45" dirty="0"/>
              <a:t>Performance</a:t>
            </a:r>
            <a:r>
              <a:rPr spc="-204" dirty="0"/>
              <a:t> </a:t>
            </a:r>
            <a:r>
              <a:rPr spc="55" dirty="0"/>
              <a:t>Metrics</a:t>
            </a:r>
          </a:p>
        </p:txBody>
      </p:sp>
      <p:sp>
        <p:nvSpPr>
          <p:cNvPr id="3" name="object 3"/>
          <p:cNvSpPr txBox="1"/>
          <p:nvPr/>
        </p:nvSpPr>
        <p:spPr>
          <a:xfrm>
            <a:off x="384737" y="1210118"/>
            <a:ext cx="8282940" cy="438150"/>
          </a:xfrm>
          <a:prstGeom prst="rect">
            <a:avLst/>
          </a:prstGeom>
        </p:spPr>
        <p:txBody>
          <a:bodyPr vert="horz" wrap="square" lIns="0" tIns="27940" rIns="0" bIns="0" rtlCol="0">
            <a:spAutoFit/>
          </a:bodyPr>
          <a:lstStyle/>
          <a:p>
            <a:pPr marL="12700" marR="5080">
              <a:lnSpc>
                <a:spcPts val="1580"/>
              </a:lnSpc>
              <a:spcBef>
                <a:spcPts val="220"/>
              </a:spcBef>
            </a:pPr>
            <a:r>
              <a:rPr sz="1350" b="1" spc="-90" dirty="0">
                <a:latin typeface="Tahoma" panose="020B0604030504040204"/>
                <a:cs typeface="Tahoma" panose="020B0604030504040204"/>
              </a:rPr>
              <a:t>Accuracy</a:t>
            </a:r>
            <a:r>
              <a:rPr sz="1350" spc="-90" dirty="0">
                <a:latin typeface="Tahoma" panose="020B0604030504040204"/>
                <a:cs typeface="Tahoma" panose="020B0604030504040204"/>
              </a:rPr>
              <a:t>:</a:t>
            </a:r>
            <a:r>
              <a:rPr sz="1350" spc="155" dirty="0">
                <a:latin typeface="Tahoma" panose="020B0604030504040204"/>
                <a:cs typeface="Tahoma" panose="020B0604030504040204"/>
              </a:rPr>
              <a:t> </a:t>
            </a:r>
            <a:r>
              <a:rPr sz="1350" spc="-5" dirty="0">
                <a:latin typeface="Tahoma" panose="020B0604030504040204"/>
                <a:cs typeface="Tahoma" panose="020B0604030504040204"/>
              </a:rPr>
              <a:t>the</a:t>
            </a:r>
            <a:r>
              <a:rPr sz="1350" spc="-135" dirty="0">
                <a:latin typeface="Tahoma" panose="020B0604030504040204"/>
                <a:cs typeface="Tahoma" panose="020B0604030504040204"/>
              </a:rPr>
              <a:t> </a:t>
            </a:r>
            <a:r>
              <a:rPr sz="1350" spc="10" dirty="0">
                <a:latin typeface="Tahoma" panose="020B0604030504040204"/>
                <a:cs typeface="Tahoma" panose="020B0604030504040204"/>
              </a:rPr>
              <a:t>proportion</a:t>
            </a:r>
            <a:r>
              <a:rPr sz="1350" spc="-130" dirty="0">
                <a:latin typeface="Tahoma" panose="020B0604030504040204"/>
                <a:cs typeface="Tahoma" panose="020B0604030504040204"/>
              </a:rPr>
              <a:t> </a:t>
            </a:r>
            <a:r>
              <a:rPr sz="1350" spc="-5" dirty="0">
                <a:latin typeface="Tahoma" panose="020B0604030504040204"/>
                <a:cs typeface="Tahoma" panose="020B0604030504040204"/>
              </a:rPr>
              <a:t>of</a:t>
            </a:r>
            <a:r>
              <a:rPr sz="1350" spc="-135" dirty="0">
                <a:latin typeface="Tahoma" panose="020B0604030504040204"/>
                <a:cs typeface="Tahoma" panose="020B0604030504040204"/>
              </a:rPr>
              <a:t> </a:t>
            </a:r>
            <a:r>
              <a:rPr sz="1350" spc="-5" dirty="0">
                <a:latin typeface="Tahoma" panose="020B0604030504040204"/>
                <a:cs typeface="Tahoma" panose="020B0604030504040204"/>
              </a:rPr>
              <a:t>true</a:t>
            </a:r>
            <a:r>
              <a:rPr sz="1350" spc="-130" dirty="0">
                <a:latin typeface="Tahoma" panose="020B0604030504040204"/>
                <a:cs typeface="Tahoma" panose="020B0604030504040204"/>
              </a:rPr>
              <a:t> </a:t>
            </a:r>
            <a:r>
              <a:rPr sz="1350" spc="-10" dirty="0">
                <a:latin typeface="Tahoma" panose="020B0604030504040204"/>
                <a:cs typeface="Tahoma" panose="020B0604030504040204"/>
              </a:rPr>
              <a:t>results(both</a:t>
            </a:r>
            <a:r>
              <a:rPr sz="1350" spc="-135" dirty="0">
                <a:latin typeface="Tahoma" panose="020B0604030504040204"/>
                <a:cs typeface="Tahoma" panose="020B0604030504040204"/>
              </a:rPr>
              <a:t> </a:t>
            </a:r>
            <a:r>
              <a:rPr sz="1350" spc="-5" dirty="0">
                <a:latin typeface="Tahoma" panose="020B0604030504040204"/>
                <a:cs typeface="Tahoma" panose="020B0604030504040204"/>
              </a:rPr>
              <a:t>true</a:t>
            </a:r>
            <a:r>
              <a:rPr sz="1350" spc="-130" dirty="0">
                <a:latin typeface="Tahoma" panose="020B0604030504040204"/>
                <a:cs typeface="Tahoma" panose="020B0604030504040204"/>
              </a:rPr>
              <a:t> </a:t>
            </a:r>
            <a:r>
              <a:rPr sz="1350" dirty="0">
                <a:latin typeface="Tahoma" panose="020B0604030504040204"/>
                <a:cs typeface="Tahoma" panose="020B0604030504040204"/>
              </a:rPr>
              <a:t>positives</a:t>
            </a:r>
            <a:r>
              <a:rPr sz="1350" spc="-135" dirty="0">
                <a:latin typeface="Tahoma" panose="020B0604030504040204"/>
                <a:cs typeface="Tahoma" panose="020B0604030504040204"/>
              </a:rPr>
              <a:t> </a:t>
            </a:r>
            <a:r>
              <a:rPr sz="1350" spc="5" dirty="0">
                <a:latin typeface="Tahoma" panose="020B0604030504040204"/>
                <a:cs typeface="Tahoma" panose="020B0604030504040204"/>
              </a:rPr>
              <a:t>and</a:t>
            </a:r>
            <a:r>
              <a:rPr sz="1350" spc="-130" dirty="0">
                <a:latin typeface="Tahoma" panose="020B0604030504040204"/>
                <a:cs typeface="Tahoma" panose="020B0604030504040204"/>
              </a:rPr>
              <a:t> </a:t>
            </a:r>
            <a:r>
              <a:rPr sz="1350" spc="-5" dirty="0">
                <a:latin typeface="Tahoma" panose="020B0604030504040204"/>
                <a:cs typeface="Tahoma" panose="020B0604030504040204"/>
              </a:rPr>
              <a:t>true</a:t>
            </a:r>
            <a:r>
              <a:rPr sz="1350" spc="-135" dirty="0">
                <a:latin typeface="Tahoma" panose="020B0604030504040204"/>
                <a:cs typeface="Tahoma" panose="020B0604030504040204"/>
              </a:rPr>
              <a:t> </a:t>
            </a:r>
            <a:r>
              <a:rPr sz="1350" spc="-30" dirty="0">
                <a:latin typeface="Tahoma" panose="020B0604030504040204"/>
                <a:cs typeface="Tahoma" panose="020B0604030504040204"/>
              </a:rPr>
              <a:t>negatives)</a:t>
            </a:r>
            <a:r>
              <a:rPr sz="1350" spc="-130" dirty="0">
                <a:latin typeface="Tahoma" panose="020B0604030504040204"/>
                <a:cs typeface="Tahoma" panose="020B0604030504040204"/>
              </a:rPr>
              <a:t> </a:t>
            </a:r>
            <a:r>
              <a:rPr sz="1350" spc="-5" dirty="0">
                <a:latin typeface="Tahoma" panose="020B0604030504040204"/>
                <a:cs typeface="Tahoma" panose="020B0604030504040204"/>
              </a:rPr>
              <a:t>among</a:t>
            </a:r>
            <a:r>
              <a:rPr sz="1350" spc="-135" dirty="0">
                <a:latin typeface="Tahoma" panose="020B0604030504040204"/>
                <a:cs typeface="Tahoma" panose="020B0604030504040204"/>
              </a:rPr>
              <a:t> </a:t>
            </a:r>
            <a:r>
              <a:rPr sz="1350" spc="-5" dirty="0">
                <a:latin typeface="Tahoma" panose="020B0604030504040204"/>
                <a:cs typeface="Tahoma" panose="020B0604030504040204"/>
              </a:rPr>
              <a:t>the</a:t>
            </a:r>
            <a:r>
              <a:rPr sz="1350" spc="-130" dirty="0">
                <a:latin typeface="Tahoma" panose="020B0604030504040204"/>
                <a:cs typeface="Tahoma" panose="020B0604030504040204"/>
              </a:rPr>
              <a:t> </a:t>
            </a:r>
            <a:r>
              <a:rPr sz="1350" dirty="0">
                <a:latin typeface="Tahoma" panose="020B0604030504040204"/>
                <a:cs typeface="Tahoma" panose="020B0604030504040204"/>
              </a:rPr>
              <a:t>total</a:t>
            </a:r>
            <a:r>
              <a:rPr sz="1350" spc="-135" dirty="0">
                <a:latin typeface="Tahoma" panose="020B0604030504040204"/>
                <a:cs typeface="Tahoma" panose="020B0604030504040204"/>
              </a:rPr>
              <a:t> </a:t>
            </a:r>
            <a:r>
              <a:rPr sz="1350" dirty="0">
                <a:latin typeface="Tahoma" panose="020B0604030504040204"/>
                <a:cs typeface="Tahoma" panose="020B0604030504040204"/>
              </a:rPr>
              <a:t>number</a:t>
            </a:r>
            <a:r>
              <a:rPr sz="1350" spc="-130" dirty="0">
                <a:latin typeface="Tahoma" panose="020B0604030504040204"/>
                <a:cs typeface="Tahoma" panose="020B0604030504040204"/>
              </a:rPr>
              <a:t> </a:t>
            </a:r>
            <a:r>
              <a:rPr sz="1350" spc="-5" dirty="0">
                <a:latin typeface="Tahoma" panose="020B0604030504040204"/>
                <a:cs typeface="Tahoma" panose="020B0604030504040204"/>
              </a:rPr>
              <a:t>of</a:t>
            </a:r>
            <a:r>
              <a:rPr sz="1350" spc="-135" dirty="0">
                <a:latin typeface="Tahoma" panose="020B0604030504040204"/>
                <a:cs typeface="Tahoma" panose="020B0604030504040204"/>
              </a:rPr>
              <a:t> </a:t>
            </a:r>
            <a:r>
              <a:rPr sz="1350" spc="-20" dirty="0">
                <a:latin typeface="Tahoma" panose="020B0604030504040204"/>
                <a:cs typeface="Tahoma" panose="020B0604030504040204"/>
              </a:rPr>
              <a:t>cases </a:t>
            </a:r>
            <a:r>
              <a:rPr sz="1350" spc="-405" dirty="0">
                <a:latin typeface="Tahoma" panose="020B0604030504040204"/>
                <a:cs typeface="Tahoma" panose="020B0604030504040204"/>
              </a:rPr>
              <a:t> </a:t>
            </a:r>
            <a:r>
              <a:rPr sz="1350" spc="-10" dirty="0">
                <a:latin typeface="Tahoma" panose="020B0604030504040204"/>
                <a:cs typeface="Tahoma" panose="020B0604030504040204"/>
              </a:rPr>
              <a:t>examined</a:t>
            </a:r>
            <a:endParaRPr sz="1350">
              <a:latin typeface="Tahoma" panose="020B0604030504040204"/>
              <a:cs typeface="Tahoma" panose="020B0604030504040204"/>
            </a:endParaRPr>
          </a:p>
        </p:txBody>
      </p:sp>
      <p:sp>
        <p:nvSpPr>
          <p:cNvPr id="4" name="object 4"/>
          <p:cNvSpPr txBox="1"/>
          <p:nvPr/>
        </p:nvSpPr>
        <p:spPr>
          <a:xfrm>
            <a:off x="384737" y="2216847"/>
            <a:ext cx="8307705" cy="236854"/>
          </a:xfrm>
          <a:prstGeom prst="rect">
            <a:avLst/>
          </a:prstGeom>
        </p:spPr>
        <p:txBody>
          <a:bodyPr vert="horz" wrap="square" lIns="0" tIns="17145" rIns="0" bIns="0" rtlCol="0">
            <a:spAutoFit/>
          </a:bodyPr>
          <a:lstStyle/>
          <a:p>
            <a:pPr marL="12700">
              <a:lnSpc>
                <a:spcPct val="100000"/>
              </a:lnSpc>
              <a:spcBef>
                <a:spcPts val="135"/>
              </a:spcBef>
            </a:pPr>
            <a:r>
              <a:rPr sz="1350" b="1" spc="-60" dirty="0">
                <a:latin typeface="Tahoma" panose="020B0604030504040204"/>
                <a:cs typeface="Tahoma" panose="020B0604030504040204"/>
              </a:rPr>
              <a:t>Precision</a:t>
            </a:r>
            <a:r>
              <a:rPr sz="1350" b="1" spc="-110" dirty="0">
                <a:latin typeface="Tahoma" panose="020B0604030504040204"/>
                <a:cs typeface="Tahoma" panose="020B0604030504040204"/>
              </a:rPr>
              <a:t> </a:t>
            </a:r>
            <a:r>
              <a:rPr sz="1350" spc="-15" dirty="0">
                <a:latin typeface="Tahoma" panose="020B0604030504040204"/>
                <a:cs typeface="Tahoma" panose="020B0604030504040204"/>
              </a:rPr>
              <a:t>(also</a:t>
            </a:r>
            <a:r>
              <a:rPr sz="1350" spc="-130" dirty="0">
                <a:latin typeface="Tahoma" panose="020B0604030504040204"/>
                <a:cs typeface="Tahoma" panose="020B0604030504040204"/>
              </a:rPr>
              <a:t> </a:t>
            </a:r>
            <a:r>
              <a:rPr sz="1350" spc="10" dirty="0">
                <a:latin typeface="Tahoma" panose="020B0604030504040204"/>
                <a:cs typeface="Tahoma" panose="020B0604030504040204"/>
              </a:rPr>
              <a:t>called</a:t>
            </a:r>
            <a:r>
              <a:rPr sz="1350" spc="-130" dirty="0">
                <a:latin typeface="Tahoma" panose="020B0604030504040204"/>
                <a:cs typeface="Tahoma" panose="020B0604030504040204"/>
              </a:rPr>
              <a:t> </a:t>
            </a:r>
            <a:r>
              <a:rPr sz="1350" spc="5" dirty="0">
                <a:latin typeface="Tahoma" panose="020B0604030504040204"/>
                <a:cs typeface="Tahoma" panose="020B0604030504040204"/>
              </a:rPr>
              <a:t>positive</a:t>
            </a:r>
            <a:r>
              <a:rPr sz="1350" spc="-130" dirty="0">
                <a:latin typeface="Tahoma" panose="020B0604030504040204"/>
                <a:cs typeface="Tahoma" panose="020B0604030504040204"/>
              </a:rPr>
              <a:t> </a:t>
            </a:r>
            <a:r>
              <a:rPr sz="1350" dirty="0">
                <a:latin typeface="Tahoma" panose="020B0604030504040204"/>
                <a:cs typeface="Tahoma" panose="020B0604030504040204"/>
              </a:rPr>
              <a:t>predictive</a:t>
            </a:r>
            <a:r>
              <a:rPr sz="1350" spc="-130" dirty="0">
                <a:latin typeface="Tahoma" panose="020B0604030504040204"/>
                <a:cs typeface="Tahoma" panose="020B0604030504040204"/>
              </a:rPr>
              <a:t> </a:t>
            </a:r>
            <a:r>
              <a:rPr sz="1350" spc="-25" dirty="0">
                <a:latin typeface="Tahoma" panose="020B0604030504040204"/>
                <a:cs typeface="Tahoma" panose="020B0604030504040204"/>
              </a:rPr>
              <a:t>value)</a:t>
            </a:r>
            <a:r>
              <a:rPr sz="1350" spc="-130" dirty="0">
                <a:latin typeface="Tahoma" panose="020B0604030504040204"/>
                <a:cs typeface="Tahoma" panose="020B0604030504040204"/>
              </a:rPr>
              <a:t> </a:t>
            </a:r>
            <a:r>
              <a:rPr sz="1350" spc="-60" dirty="0">
                <a:latin typeface="Tahoma" panose="020B0604030504040204"/>
                <a:cs typeface="Tahoma" panose="020B0604030504040204"/>
              </a:rPr>
              <a:t>-</a:t>
            </a:r>
            <a:r>
              <a:rPr sz="1350" spc="-130" dirty="0">
                <a:latin typeface="Tahoma" panose="020B0604030504040204"/>
                <a:cs typeface="Tahoma" panose="020B0604030504040204"/>
              </a:rPr>
              <a:t> </a:t>
            </a:r>
            <a:r>
              <a:rPr sz="1350" spc="-5" dirty="0">
                <a:latin typeface="Tahoma" panose="020B0604030504040204"/>
                <a:cs typeface="Tahoma" panose="020B0604030504040204"/>
              </a:rPr>
              <a:t>the</a:t>
            </a:r>
            <a:r>
              <a:rPr sz="1350" spc="-135" dirty="0">
                <a:latin typeface="Tahoma" panose="020B0604030504040204"/>
                <a:cs typeface="Tahoma" panose="020B0604030504040204"/>
              </a:rPr>
              <a:t> </a:t>
            </a:r>
            <a:r>
              <a:rPr sz="1350" spc="-5" dirty="0">
                <a:latin typeface="Tahoma" panose="020B0604030504040204"/>
                <a:cs typeface="Tahoma" panose="020B0604030504040204"/>
              </a:rPr>
              <a:t>fraction</a:t>
            </a:r>
            <a:r>
              <a:rPr sz="1350" spc="-130" dirty="0">
                <a:latin typeface="Tahoma" panose="020B0604030504040204"/>
                <a:cs typeface="Tahoma" panose="020B0604030504040204"/>
              </a:rPr>
              <a:t> </a:t>
            </a:r>
            <a:r>
              <a:rPr sz="1350" spc="-5" dirty="0">
                <a:latin typeface="Tahoma" panose="020B0604030504040204"/>
                <a:cs typeface="Tahoma" panose="020B0604030504040204"/>
              </a:rPr>
              <a:t>of</a:t>
            </a:r>
            <a:r>
              <a:rPr sz="1350" spc="-130" dirty="0">
                <a:latin typeface="Tahoma" panose="020B0604030504040204"/>
                <a:cs typeface="Tahoma" panose="020B0604030504040204"/>
              </a:rPr>
              <a:t> </a:t>
            </a:r>
            <a:r>
              <a:rPr sz="1350" spc="-10" dirty="0">
                <a:latin typeface="Tahoma" panose="020B0604030504040204"/>
                <a:cs typeface="Tahoma" panose="020B0604030504040204"/>
              </a:rPr>
              <a:t>relevant</a:t>
            </a:r>
            <a:r>
              <a:rPr sz="1350" spc="-130" dirty="0">
                <a:latin typeface="Tahoma" panose="020B0604030504040204"/>
                <a:cs typeface="Tahoma" panose="020B0604030504040204"/>
              </a:rPr>
              <a:t> </a:t>
            </a:r>
            <a:r>
              <a:rPr sz="1350" spc="-15" dirty="0">
                <a:latin typeface="Tahoma" panose="020B0604030504040204"/>
                <a:cs typeface="Tahoma" panose="020B0604030504040204"/>
              </a:rPr>
              <a:t>instances</a:t>
            </a:r>
            <a:r>
              <a:rPr sz="1350" spc="-130" dirty="0">
                <a:latin typeface="Tahoma" panose="020B0604030504040204"/>
                <a:cs typeface="Tahoma" panose="020B0604030504040204"/>
              </a:rPr>
              <a:t> </a:t>
            </a:r>
            <a:r>
              <a:rPr sz="1350" spc="-5" dirty="0">
                <a:latin typeface="Tahoma" panose="020B0604030504040204"/>
                <a:cs typeface="Tahoma" panose="020B0604030504040204"/>
              </a:rPr>
              <a:t>among</a:t>
            </a:r>
            <a:r>
              <a:rPr sz="1350" spc="-130" dirty="0">
                <a:latin typeface="Tahoma" panose="020B0604030504040204"/>
                <a:cs typeface="Tahoma" panose="020B0604030504040204"/>
              </a:rPr>
              <a:t> </a:t>
            </a:r>
            <a:r>
              <a:rPr sz="1350" spc="-5" dirty="0">
                <a:latin typeface="Tahoma" panose="020B0604030504040204"/>
                <a:cs typeface="Tahoma" panose="020B0604030504040204"/>
              </a:rPr>
              <a:t>the</a:t>
            </a:r>
            <a:r>
              <a:rPr sz="1350" spc="-130" dirty="0">
                <a:latin typeface="Tahoma" panose="020B0604030504040204"/>
                <a:cs typeface="Tahoma" panose="020B0604030504040204"/>
              </a:rPr>
              <a:t> </a:t>
            </a:r>
            <a:r>
              <a:rPr sz="1350" spc="-10" dirty="0">
                <a:latin typeface="Tahoma" panose="020B0604030504040204"/>
                <a:cs typeface="Tahoma" panose="020B0604030504040204"/>
              </a:rPr>
              <a:t>retrieved</a:t>
            </a:r>
            <a:r>
              <a:rPr sz="1350" spc="-130" dirty="0">
                <a:latin typeface="Tahoma" panose="020B0604030504040204"/>
                <a:cs typeface="Tahoma" panose="020B0604030504040204"/>
              </a:rPr>
              <a:t> </a:t>
            </a:r>
            <a:r>
              <a:rPr sz="1350" spc="-20" dirty="0">
                <a:latin typeface="Tahoma" panose="020B0604030504040204"/>
                <a:cs typeface="Tahoma" panose="020B0604030504040204"/>
              </a:rPr>
              <a:t>instances.</a:t>
            </a:r>
            <a:endParaRPr sz="1350">
              <a:latin typeface="Tahoma" panose="020B0604030504040204"/>
              <a:cs typeface="Tahoma" panose="020B0604030504040204"/>
            </a:endParaRPr>
          </a:p>
        </p:txBody>
      </p:sp>
      <p:sp>
        <p:nvSpPr>
          <p:cNvPr id="5" name="object 5"/>
          <p:cNvSpPr txBox="1"/>
          <p:nvPr/>
        </p:nvSpPr>
        <p:spPr>
          <a:xfrm>
            <a:off x="384737" y="3022693"/>
            <a:ext cx="7781290" cy="438150"/>
          </a:xfrm>
          <a:prstGeom prst="rect">
            <a:avLst/>
          </a:prstGeom>
        </p:spPr>
        <p:txBody>
          <a:bodyPr vert="horz" wrap="square" lIns="0" tIns="27940" rIns="0" bIns="0" rtlCol="0">
            <a:spAutoFit/>
          </a:bodyPr>
          <a:lstStyle/>
          <a:p>
            <a:pPr marL="12700" marR="5080">
              <a:lnSpc>
                <a:spcPts val="1580"/>
              </a:lnSpc>
              <a:spcBef>
                <a:spcPts val="220"/>
              </a:spcBef>
            </a:pPr>
            <a:r>
              <a:rPr sz="1350" b="1" spc="-70" dirty="0">
                <a:latin typeface="Tahoma" panose="020B0604030504040204"/>
                <a:cs typeface="Tahoma" panose="020B0604030504040204"/>
              </a:rPr>
              <a:t>Recall</a:t>
            </a:r>
            <a:r>
              <a:rPr sz="1350" b="1" spc="-114" dirty="0">
                <a:latin typeface="Tahoma" panose="020B0604030504040204"/>
                <a:cs typeface="Tahoma" panose="020B0604030504040204"/>
              </a:rPr>
              <a:t> </a:t>
            </a:r>
            <a:r>
              <a:rPr sz="1350" spc="-15" dirty="0">
                <a:latin typeface="Tahoma" panose="020B0604030504040204"/>
                <a:cs typeface="Tahoma" panose="020B0604030504040204"/>
              </a:rPr>
              <a:t>(also</a:t>
            </a:r>
            <a:r>
              <a:rPr sz="1350" spc="-135" dirty="0">
                <a:latin typeface="Tahoma" panose="020B0604030504040204"/>
                <a:cs typeface="Tahoma" panose="020B0604030504040204"/>
              </a:rPr>
              <a:t> </a:t>
            </a:r>
            <a:r>
              <a:rPr sz="1350" spc="5" dirty="0">
                <a:latin typeface="Tahoma" panose="020B0604030504040204"/>
                <a:cs typeface="Tahoma" panose="020B0604030504040204"/>
              </a:rPr>
              <a:t>known</a:t>
            </a:r>
            <a:r>
              <a:rPr sz="1350" spc="-130" dirty="0">
                <a:latin typeface="Tahoma" panose="020B0604030504040204"/>
                <a:cs typeface="Tahoma" panose="020B0604030504040204"/>
              </a:rPr>
              <a:t> </a:t>
            </a:r>
            <a:r>
              <a:rPr sz="1350" spc="-20" dirty="0">
                <a:latin typeface="Tahoma" panose="020B0604030504040204"/>
                <a:cs typeface="Tahoma" panose="020B0604030504040204"/>
              </a:rPr>
              <a:t>as</a:t>
            </a:r>
            <a:r>
              <a:rPr sz="1350" spc="-130" dirty="0">
                <a:latin typeface="Tahoma" panose="020B0604030504040204"/>
                <a:cs typeface="Tahoma" panose="020B0604030504040204"/>
              </a:rPr>
              <a:t> </a:t>
            </a:r>
            <a:r>
              <a:rPr sz="1350" spc="-10" dirty="0">
                <a:latin typeface="Tahoma" panose="020B0604030504040204"/>
                <a:cs typeface="Tahoma" panose="020B0604030504040204"/>
                <a:hlinkClick r:id="rId2"/>
              </a:rPr>
              <a:t>sensitivity</a:t>
            </a:r>
            <a:r>
              <a:rPr sz="1350" spc="-10" dirty="0">
                <a:latin typeface="Tahoma" panose="020B0604030504040204"/>
                <a:cs typeface="Tahoma" panose="020B0604030504040204"/>
              </a:rPr>
              <a:t>)</a:t>
            </a:r>
            <a:r>
              <a:rPr sz="1350" spc="-135" dirty="0">
                <a:latin typeface="Tahoma" panose="020B0604030504040204"/>
                <a:cs typeface="Tahoma" panose="020B0604030504040204"/>
              </a:rPr>
              <a:t> </a:t>
            </a:r>
            <a:r>
              <a:rPr sz="1350" spc="-60" dirty="0">
                <a:latin typeface="Tahoma" panose="020B0604030504040204"/>
                <a:cs typeface="Tahoma" panose="020B0604030504040204"/>
              </a:rPr>
              <a:t>-</a:t>
            </a:r>
            <a:r>
              <a:rPr sz="1350" spc="-130" dirty="0">
                <a:latin typeface="Tahoma" panose="020B0604030504040204"/>
                <a:cs typeface="Tahoma" panose="020B0604030504040204"/>
              </a:rPr>
              <a:t> </a:t>
            </a:r>
            <a:r>
              <a:rPr sz="1350" spc="-5" dirty="0">
                <a:latin typeface="Tahoma" panose="020B0604030504040204"/>
                <a:cs typeface="Tahoma" panose="020B0604030504040204"/>
              </a:rPr>
              <a:t>the</a:t>
            </a:r>
            <a:r>
              <a:rPr sz="1350" spc="-135" dirty="0">
                <a:latin typeface="Tahoma" panose="020B0604030504040204"/>
                <a:cs typeface="Tahoma" panose="020B0604030504040204"/>
              </a:rPr>
              <a:t> </a:t>
            </a:r>
            <a:r>
              <a:rPr sz="1350" spc="-5" dirty="0">
                <a:latin typeface="Tahoma" panose="020B0604030504040204"/>
                <a:cs typeface="Tahoma" panose="020B0604030504040204"/>
              </a:rPr>
              <a:t>fraction</a:t>
            </a:r>
            <a:r>
              <a:rPr sz="1350" spc="-130" dirty="0">
                <a:latin typeface="Tahoma" panose="020B0604030504040204"/>
                <a:cs typeface="Tahoma" panose="020B0604030504040204"/>
              </a:rPr>
              <a:t> </a:t>
            </a:r>
            <a:r>
              <a:rPr sz="1350" spc="-5" dirty="0">
                <a:latin typeface="Tahoma" panose="020B0604030504040204"/>
                <a:cs typeface="Tahoma" panose="020B0604030504040204"/>
              </a:rPr>
              <a:t>of</a:t>
            </a:r>
            <a:r>
              <a:rPr sz="1350" spc="-135" dirty="0">
                <a:latin typeface="Tahoma" panose="020B0604030504040204"/>
                <a:cs typeface="Tahoma" panose="020B0604030504040204"/>
              </a:rPr>
              <a:t> </a:t>
            </a:r>
            <a:r>
              <a:rPr sz="1350" spc="-5" dirty="0">
                <a:latin typeface="Tahoma" panose="020B0604030504040204"/>
                <a:cs typeface="Tahoma" panose="020B0604030504040204"/>
              </a:rPr>
              <a:t>the</a:t>
            </a:r>
            <a:r>
              <a:rPr sz="1350" spc="-130" dirty="0">
                <a:latin typeface="Tahoma" panose="020B0604030504040204"/>
                <a:cs typeface="Tahoma" panose="020B0604030504040204"/>
              </a:rPr>
              <a:t> </a:t>
            </a:r>
            <a:r>
              <a:rPr sz="1350" dirty="0">
                <a:latin typeface="Tahoma" panose="020B0604030504040204"/>
                <a:cs typeface="Tahoma" panose="020B0604030504040204"/>
              </a:rPr>
              <a:t>total</a:t>
            </a:r>
            <a:r>
              <a:rPr sz="1350" spc="-135" dirty="0">
                <a:latin typeface="Tahoma" panose="020B0604030504040204"/>
                <a:cs typeface="Tahoma" panose="020B0604030504040204"/>
              </a:rPr>
              <a:t> </a:t>
            </a:r>
            <a:r>
              <a:rPr sz="1350" spc="5" dirty="0">
                <a:latin typeface="Tahoma" panose="020B0604030504040204"/>
                <a:cs typeface="Tahoma" panose="020B0604030504040204"/>
              </a:rPr>
              <a:t>amount</a:t>
            </a:r>
            <a:r>
              <a:rPr sz="1350" spc="-130" dirty="0">
                <a:latin typeface="Tahoma" panose="020B0604030504040204"/>
                <a:cs typeface="Tahoma" panose="020B0604030504040204"/>
              </a:rPr>
              <a:t> </a:t>
            </a:r>
            <a:r>
              <a:rPr sz="1350" spc="-5" dirty="0">
                <a:latin typeface="Tahoma" panose="020B0604030504040204"/>
                <a:cs typeface="Tahoma" panose="020B0604030504040204"/>
              </a:rPr>
              <a:t>of</a:t>
            </a:r>
            <a:r>
              <a:rPr sz="1350" spc="-135" dirty="0">
                <a:latin typeface="Tahoma" panose="020B0604030504040204"/>
                <a:cs typeface="Tahoma" panose="020B0604030504040204"/>
              </a:rPr>
              <a:t> </a:t>
            </a:r>
            <a:r>
              <a:rPr sz="1350" spc="-10" dirty="0">
                <a:latin typeface="Tahoma" panose="020B0604030504040204"/>
                <a:cs typeface="Tahoma" panose="020B0604030504040204"/>
              </a:rPr>
              <a:t>relevant</a:t>
            </a:r>
            <a:r>
              <a:rPr sz="1350" spc="-130" dirty="0">
                <a:latin typeface="Tahoma" panose="020B0604030504040204"/>
                <a:cs typeface="Tahoma" panose="020B0604030504040204"/>
              </a:rPr>
              <a:t> </a:t>
            </a:r>
            <a:r>
              <a:rPr sz="1350" spc="-15" dirty="0">
                <a:latin typeface="Tahoma" panose="020B0604030504040204"/>
                <a:cs typeface="Tahoma" panose="020B0604030504040204"/>
              </a:rPr>
              <a:t>instances</a:t>
            </a:r>
            <a:r>
              <a:rPr sz="1350" spc="-135" dirty="0">
                <a:latin typeface="Tahoma" panose="020B0604030504040204"/>
                <a:cs typeface="Tahoma" panose="020B0604030504040204"/>
              </a:rPr>
              <a:t> </a:t>
            </a:r>
            <a:r>
              <a:rPr sz="1350" dirty="0">
                <a:latin typeface="Tahoma" panose="020B0604030504040204"/>
                <a:cs typeface="Tahoma" panose="020B0604030504040204"/>
              </a:rPr>
              <a:t>that</a:t>
            </a:r>
            <a:r>
              <a:rPr sz="1350" spc="-130" dirty="0">
                <a:latin typeface="Tahoma" panose="020B0604030504040204"/>
                <a:cs typeface="Tahoma" panose="020B0604030504040204"/>
              </a:rPr>
              <a:t> </a:t>
            </a:r>
            <a:r>
              <a:rPr sz="1350" spc="-25" dirty="0">
                <a:latin typeface="Tahoma" panose="020B0604030504040204"/>
                <a:cs typeface="Tahoma" panose="020B0604030504040204"/>
              </a:rPr>
              <a:t>were</a:t>
            </a:r>
            <a:r>
              <a:rPr sz="1350" spc="-135" dirty="0">
                <a:latin typeface="Tahoma" panose="020B0604030504040204"/>
                <a:cs typeface="Tahoma" panose="020B0604030504040204"/>
              </a:rPr>
              <a:t> </a:t>
            </a:r>
            <a:r>
              <a:rPr sz="1350" spc="5" dirty="0">
                <a:latin typeface="Tahoma" panose="020B0604030504040204"/>
                <a:cs typeface="Tahoma" panose="020B0604030504040204"/>
              </a:rPr>
              <a:t>actually </a:t>
            </a:r>
            <a:r>
              <a:rPr sz="1350" spc="-405" dirty="0">
                <a:latin typeface="Tahoma" panose="020B0604030504040204"/>
                <a:cs typeface="Tahoma" panose="020B0604030504040204"/>
              </a:rPr>
              <a:t> </a:t>
            </a:r>
            <a:r>
              <a:rPr sz="1350" spc="-15" dirty="0">
                <a:latin typeface="Tahoma" panose="020B0604030504040204"/>
                <a:cs typeface="Tahoma" panose="020B0604030504040204"/>
              </a:rPr>
              <a:t>retrieved.</a:t>
            </a:r>
            <a:endParaRPr sz="1350">
              <a:latin typeface="Tahoma" panose="020B0604030504040204"/>
              <a:cs typeface="Tahoma" panose="020B0604030504040204"/>
            </a:endParaRPr>
          </a:p>
        </p:txBody>
      </p:sp>
      <p:sp>
        <p:nvSpPr>
          <p:cNvPr id="6" name="object 6"/>
          <p:cNvSpPr txBox="1"/>
          <p:nvPr/>
        </p:nvSpPr>
        <p:spPr>
          <a:xfrm>
            <a:off x="384737" y="4029422"/>
            <a:ext cx="5362575" cy="236854"/>
          </a:xfrm>
          <a:prstGeom prst="rect">
            <a:avLst/>
          </a:prstGeom>
        </p:spPr>
        <p:txBody>
          <a:bodyPr vert="horz" wrap="square" lIns="0" tIns="17145" rIns="0" bIns="0" rtlCol="0">
            <a:spAutoFit/>
          </a:bodyPr>
          <a:lstStyle/>
          <a:p>
            <a:pPr marL="12700">
              <a:lnSpc>
                <a:spcPct val="100000"/>
              </a:lnSpc>
              <a:spcBef>
                <a:spcPts val="135"/>
              </a:spcBef>
            </a:pPr>
            <a:r>
              <a:rPr sz="1350" b="1" spc="-90" dirty="0">
                <a:latin typeface="Tahoma" panose="020B0604030504040204"/>
                <a:cs typeface="Tahoma" panose="020B0604030504040204"/>
              </a:rPr>
              <a:t>F1-score</a:t>
            </a:r>
            <a:r>
              <a:rPr sz="1350" b="1" spc="-114" dirty="0">
                <a:latin typeface="Tahoma" panose="020B0604030504040204"/>
                <a:cs typeface="Tahoma" panose="020B0604030504040204"/>
              </a:rPr>
              <a:t> </a:t>
            </a:r>
            <a:r>
              <a:rPr sz="1350" spc="-60" dirty="0">
                <a:latin typeface="Tahoma" panose="020B0604030504040204"/>
                <a:cs typeface="Tahoma" panose="020B0604030504040204"/>
              </a:rPr>
              <a:t>-</a:t>
            </a:r>
            <a:r>
              <a:rPr sz="1350" spc="-140" dirty="0">
                <a:latin typeface="Tahoma" panose="020B0604030504040204"/>
                <a:cs typeface="Tahoma" panose="020B0604030504040204"/>
              </a:rPr>
              <a:t> </a:t>
            </a:r>
            <a:r>
              <a:rPr sz="1350" spc="-5" dirty="0">
                <a:latin typeface="Tahoma" panose="020B0604030504040204"/>
                <a:cs typeface="Tahoma" panose="020B0604030504040204"/>
              </a:rPr>
              <a:t>the</a:t>
            </a:r>
            <a:r>
              <a:rPr sz="1350" spc="-140" dirty="0">
                <a:latin typeface="Tahoma" panose="020B0604030504040204"/>
                <a:cs typeface="Tahoma" panose="020B0604030504040204"/>
              </a:rPr>
              <a:t> </a:t>
            </a:r>
            <a:r>
              <a:rPr sz="1350" spc="-10" dirty="0">
                <a:latin typeface="Tahoma" panose="020B0604030504040204"/>
                <a:cs typeface="Tahoma" panose="020B0604030504040204"/>
              </a:rPr>
              <a:t>weighted</a:t>
            </a:r>
            <a:r>
              <a:rPr sz="1350" spc="-135" dirty="0">
                <a:latin typeface="Tahoma" panose="020B0604030504040204"/>
                <a:cs typeface="Tahoma" panose="020B0604030504040204"/>
              </a:rPr>
              <a:t> </a:t>
            </a:r>
            <a:r>
              <a:rPr sz="1350" spc="5" dirty="0">
                <a:latin typeface="Tahoma" panose="020B0604030504040204"/>
                <a:cs typeface="Tahoma" panose="020B0604030504040204"/>
              </a:rPr>
              <a:t>harmonic</a:t>
            </a:r>
            <a:r>
              <a:rPr sz="1350" spc="-140" dirty="0">
                <a:latin typeface="Tahoma" panose="020B0604030504040204"/>
                <a:cs typeface="Tahoma" panose="020B0604030504040204"/>
              </a:rPr>
              <a:t> </a:t>
            </a:r>
            <a:r>
              <a:rPr sz="1350" spc="-10" dirty="0">
                <a:latin typeface="Tahoma" panose="020B0604030504040204"/>
                <a:cs typeface="Tahoma" panose="020B0604030504040204"/>
              </a:rPr>
              <a:t>mean</a:t>
            </a:r>
            <a:r>
              <a:rPr sz="1350" spc="-140" dirty="0">
                <a:latin typeface="Tahoma" panose="020B0604030504040204"/>
                <a:cs typeface="Tahoma" panose="020B0604030504040204"/>
              </a:rPr>
              <a:t> </a:t>
            </a:r>
            <a:r>
              <a:rPr sz="1350" spc="-5" dirty="0">
                <a:latin typeface="Tahoma" panose="020B0604030504040204"/>
                <a:cs typeface="Tahoma" panose="020B0604030504040204"/>
              </a:rPr>
              <a:t>of</a:t>
            </a:r>
            <a:r>
              <a:rPr sz="1350" spc="-135" dirty="0">
                <a:latin typeface="Tahoma" panose="020B0604030504040204"/>
                <a:cs typeface="Tahoma" panose="020B0604030504040204"/>
              </a:rPr>
              <a:t> </a:t>
            </a:r>
            <a:r>
              <a:rPr sz="1350" spc="-5" dirty="0">
                <a:latin typeface="Tahoma" panose="020B0604030504040204"/>
                <a:cs typeface="Tahoma" panose="020B0604030504040204"/>
              </a:rPr>
              <a:t>the</a:t>
            </a:r>
            <a:r>
              <a:rPr sz="1350" spc="-140" dirty="0">
                <a:latin typeface="Tahoma" panose="020B0604030504040204"/>
                <a:cs typeface="Tahoma" panose="020B0604030504040204"/>
              </a:rPr>
              <a:t> </a:t>
            </a:r>
            <a:r>
              <a:rPr sz="1350" spc="-10" dirty="0">
                <a:latin typeface="Tahoma" panose="020B0604030504040204"/>
                <a:cs typeface="Tahoma" panose="020B0604030504040204"/>
              </a:rPr>
              <a:t>test's</a:t>
            </a:r>
            <a:r>
              <a:rPr sz="1350" spc="-140" dirty="0">
                <a:latin typeface="Tahoma" panose="020B0604030504040204"/>
                <a:cs typeface="Tahoma" panose="020B0604030504040204"/>
              </a:rPr>
              <a:t> </a:t>
            </a:r>
            <a:r>
              <a:rPr sz="1350" spc="5" dirty="0">
                <a:latin typeface="Tahoma" panose="020B0604030504040204"/>
                <a:cs typeface="Tahoma" panose="020B0604030504040204"/>
              </a:rPr>
              <a:t>precision</a:t>
            </a:r>
            <a:r>
              <a:rPr sz="1350" spc="-135" dirty="0">
                <a:latin typeface="Tahoma" panose="020B0604030504040204"/>
                <a:cs typeface="Tahoma" panose="020B0604030504040204"/>
              </a:rPr>
              <a:t> </a:t>
            </a:r>
            <a:r>
              <a:rPr sz="1350" spc="5" dirty="0">
                <a:latin typeface="Tahoma" panose="020B0604030504040204"/>
                <a:cs typeface="Tahoma" panose="020B0604030504040204"/>
              </a:rPr>
              <a:t>and</a:t>
            </a:r>
            <a:r>
              <a:rPr sz="1350" spc="-140" dirty="0">
                <a:latin typeface="Tahoma" panose="020B0604030504040204"/>
                <a:cs typeface="Tahoma" panose="020B0604030504040204"/>
              </a:rPr>
              <a:t> </a:t>
            </a:r>
            <a:r>
              <a:rPr sz="1350" spc="-5" dirty="0">
                <a:latin typeface="Tahoma" panose="020B0604030504040204"/>
                <a:cs typeface="Tahoma" panose="020B0604030504040204"/>
              </a:rPr>
              <a:t>recall.</a:t>
            </a:r>
            <a:endParaRPr sz="1350">
              <a:latin typeface="Tahoma" panose="020B0604030504040204"/>
              <a:cs typeface="Tahoma" panose="020B0604030504040204"/>
            </a:endParaRPr>
          </a:p>
        </p:txBody>
      </p:sp>
      <p:pic>
        <p:nvPicPr>
          <p:cNvPr id="7" name="object 7"/>
          <p:cNvPicPr/>
          <p:nvPr/>
        </p:nvPicPr>
        <p:blipFill>
          <a:blip r:embed="rId3" cstate="print"/>
          <a:stretch>
            <a:fillRect/>
          </a:stretch>
        </p:blipFill>
        <p:spPr>
          <a:xfrm>
            <a:off x="2810375" y="1630619"/>
            <a:ext cx="2508713" cy="392930"/>
          </a:xfrm>
          <a:prstGeom prst="rect">
            <a:avLst/>
          </a:prstGeom>
        </p:spPr>
      </p:pic>
      <p:pic>
        <p:nvPicPr>
          <p:cNvPr id="8" name="object 8"/>
          <p:cNvPicPr/>
          <p:nvPr/>
        </p:nvPicPr>
        <p:blipFill>
          <a:blip r:embed="rId4" cstate="print"/>
          <a:stretch>
            <a:fillRect/>
          </a:stretch>
        </p:blipFill>
        <p:spPr>
          <a:xfrm>
            <a:off x="3380320" y="2527556"/>
            <a:ext cx="1888011" cy="456980"/>
          </a:xfrm>
          <a:prstGeom prst="rect">
            <a:avLst/>
          </a:prstGeom>
        </p:spPr>
      </p:pic>
      <p:pic>
        <p:nvPicPr>
          <p:cNvPr id="9" name="object 9"/>
          <p:cNvPicPr/>
          <p:nvPr/>
        </p:nvPicPr>
        <p:blipFill>
          <a:blip r:embed="rId5" cstate="print"/>
          <a:stretch>
            <a:fillRect/>
          </a:stretch>
        </p:blipFill>
        <p:spPr>
          <a:xfrm>
            <a:off x="3388858" y="3416000"/>
            <a:ext cx="1835300" cy="485640"/>
          </a:xfrm>
          <a:prstGeom prst="rect">
            <a:avLst/>
          </a:prstGeom>
        </p:spPr>
      </p:pic>
      <p:pic>
        <p:nvPicPr>
          <p:cNvPr id="10" name="object 10"/>
          <p:cNvPicPr/>
          <p:nvPr/>
        </p:nvPicPr>
        <p:blipFill>
          <a:blip r:embed="rId6" cstate="print"/>
          <a:stretch>
            <a:fillRect/>
          </a:stretch>
        </p:blipFill>
        <p:spPr>
          <a:xfrm>
            <a:off x="2200845" y="4486817"/>
            <a:ext cx="4773497" cy="4630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725" y="504333"/>
            <a:ext cx="8374549" cy="415290"/>
          </a:xfrm>
        </p:spPr>
        <p:txBody>
          <a:bodyPr/>
          <a:lstStyle/>
          <a:p>
            <a:r>
              <a:rPr lang="en-IN" altLang="en-US"/>
              <a:t>Performance Analysis Of The Model</a:t>
            </a:r>
          </a:p>
        </p:txBody>
      </p:sp>
      <p:sp>
        <p:nvSpPr>
          <p:cNvPr id="3" name="Subtitle 2"/>
          <p:cNvSpPr>
            <a:spLocks noGrp="1"/>
          </p:cNvSpPr>
          <p:nvPr>
            <p:ph type="subTitle" idx="4"/>
          </p:nvPr>
        </p:nvSpPr>
        <p:spPr>
          <a:xfrm>
            <a:off x="467995" y="1205865"/>
            <a:ext cx="7781925" cy="5262880"/>
          </a:xfrm>
        </p:spPr>
        <p:txBody>
          <a:bodyPr wrap="square"/>
          <a:lstStyle/>
          <a:p>
            <a:r>
              <a:rPr lang="en-IN" altLang="en-US" sz="1800"/>
              <a:t>We have used a multiclass SVM classifier, and to evaluate it’s performance the corresponding confusion matrix is taken into consideration :</a:t>
            </a:r>
          </a:p>
          <a:p>
            <a:endParaRPr lang="en-IN" altLang="en-US" sz="1800"/>
          </a:p>
          <a:p>
            <a:r>
              <a:rPr lang="en-IN" altLang="en-US" sz="1800"/>
              <a:t>The numbers outside the confusion matrix</a:t>
            </a:r>
          </a:p>
          <a:p>
            <a:r>
              <a:rPr lang="en-IN" altLang="en-US" sz="1800"/>
              <a:t>refer to the encoded labels of each class :</a:t>
            </a:r>
          </a:p>
          <a:p>
            <a:endParaRPr lang="en-IN" altLang="en-US" sz="1800"/>
          </a:p>
          <a:p>
            <a:pPr>
              <a:lnSpc>
                <a:spcPct val="150000"/>
              </a:lnSpc>
            </a:pPr>
            <a:r>
              <a:rPr lang="en-IN" altLang="en-US" sz="1800"/>
              <a:t>0 : Represents Apple Scab</a:t>
            </a:r>
          </a:p>
          <a:p>
            <a:pPr>
              <a:lnSpc>
                <a:spcPct val="150000"/>
              </a:lnSpc>
            </a:pPr>
            <a:r>
              <a:rPr lang="en-IN" altLang="en-US" sz="1800"/>
              <a:t>1 : Represents a Healthy Apple</a:t>
            </a:r>
          </a:p>
          <a:p>
            <a:pPr>
              <a:lnSpc>
                <a:spcPct val="150000"/>
              </a:lnSpc>
            </a:pPr>
            <a:r>
              <a:rPr lang="en-IN" altLang="en-US" sz="1800"/>
              <a:t>2 : Represents Potato Blight</a:t>
            </a:r>
          </a:p>
          <a:p>
            <a:pPr>
              <a:lnSpc>
                <a:spcPct val="150000"/>
              </a:lnSpc>
            </a:pPr>
            <a:r>
              <a:rPr lang="en-IN" altLang="en-US" sz="1800"/>
              <a:t>3 : Represents a Healthy Potato </a:t>
            </a:r>
          </a:p>
          <a:p>
            <a:endParaRPr lang="en-IN" altLang="en-US" sz="1800"/>
          </a:p>
          <a:p>
            <a:endParaRPr lang="en-IN" altLang="en-US" sz="1800"/>
          </a:p>
          <a:p>
            <a:endParaRPr lang="en-IN" altLang="en-US" sz="1800"/>
          </a:p>
          <a:p>
            <a:endParaRPr lang="en-IN" altLang="en-US" sz="1800"/>
          </a:p>
          <a:p>
            <a:endParaRPr lang="en-IN" altLang="en-US" sz="1800"/>
          </a:p>
          <a:p>
            <a:endParaRPr lang="en-IN" altLang="en-US" sz="1800"/>
          </a:p>
          <a:p>
            <a:endParaRPr lang="en-IN" altLang="en-US" sz="1800"/>
          </a:p>
        </p:txBody>
      </p:sp>
      <p:pic>
        <p:nvPicPr>
          <p:cNvPr id="4" name="Picture 3"/>
          <p:cNvPicPr>
            <a:picLocks noChangeAspect="1"/>
          </p:cNvPicPr>
          <p:nvPr/>
        </p:nvPicPr>
        <p:blipFill>
          <a:blip r:embed="rId2" cstate="print"/>
          <a:srcRect t="30333" r="64925"/>
          <a:stretch>
            <a:fillRect/>
          </a:stretch>
        </p:blipFill>
        <p:spPr>
          <a:xfrm>
            <a:off x="6083935" y="3081020"/>
            <a:ext cx="3060065" cy="1844676"/>
          </a:xfrm>
          <a:prstGeom prst="rect">
            <a:avLst/>
          </a:prstGeom>
        </p:spPr>
      </p:pic>
      <p:sp>
        <p:nvSpPr>
          <p:cNvPr id="5" name="Text Box 4"/>
          <p:cNvSpPr txBox="1"/>
          <p:nvPr/>
        </p:nvSpPr>
        <p:spPr>
          <a:xfrm rot="10800000">
            <a:off x="5334000" y="3081020"/>
            <a:ext cx="459740" cy="1767205"/>
          </a:xfrm>
          <a:prstGeom prst="rect">
            <a:avLst/>
          </a:prstGeom>
          <a:noFill/>
        </p:spPr>
        <p:txBody>
          <a:bodyPr vert="eaVert" wrap="square" rtlCol="0">
            <a:spAutoFit/>
          </a:bodyPr>
          <a:lstStyle/>
          <a:p>
            <a:r>
              <a:rPr lang="en-IN" altLang="en-US">
                <a:latin typeface="Tahoma" panose="020B0604030504040204" charset="0"/>
                <a:cs typeface="Tahoma" panose="020B0604030504040204" charset="0"/>
              </a:rPr>
              <a:t>ACTUAL VALUES</a:t>
            </a:r>
          </a:p>
        </p:txBody>
      </p:sp>
      <p:sp>
        <p:nvSpPr>
          <p:cNvPr id="6" name="Text Box 5"/>
          <p:cNvSpPr txBox="1"/>
          <p:nvPr/>
        </p:nvSpPr>
        <p:spPr>
          <a:xfrm>
            <a:off x="6477000" y="2266950"/>
            <a:ext cx="3060065" cy="368300"/>
          </a:xfrm>
          <a:prstGeom prst="rect">
            <a:avLst/>
          </a:prstGeom>
          <a:noFill/>
        </p:spPr>
        <p:txBody>
          <a:bodyPr wrap="square" rtlCol="0">
            <a:spAutoFit/>
          </a:bodyPr>
          <a:lstStyle/>
          <a:p>
            <a:r>
              <a:rPr lang="en-IN" altLang="en-US">
                <a:latin typeface="Tahoma" panose="020B0604030504040204" charset="0"/>
                <a:cs typeface="Tahoma" panose="020B0604030504040204" charset="0"/>
              </a:rPr>
              <a:t>PREDICTED VALUES</a:t>
            </a:r>
          </a:p>
        </p:txBody>
      </p:sp>
      <p:sp>
        <p:nvSpPr>
          <p:cNvPr id="7" name="Text Box 6"/>
          <p:cNvSpPr txBox="1"/>
          <p:nvPr/>
        </p:nvSpPr>
        <p:spPr>
          <a:xfrm>
            <a:off x="6333490" y="2635250"/>
            <a:ext cx="2425700" cy="368300"/>
          </a:xfrm>
          <a:prstGeom prst="rect">
            <a:avLst/>
          </a:prstGeom>
          <a:noFill/>
        </p:spPr>
        <p:txBody>
          <a:bodyPr wrap="square" rtlCol="0">
            <a:spAutoFit/>
          </a:bodyPr>
          <a:lstStyle/>
          <a:p>
            <a:r>
              <a:rPr lang="en-IN" altLang="en-US"/>
              <a:t>    </a:t>
            </a:r>
            <a:r>
              <a:rPr lang="en-IN" altLang="en-US">
                <a:solidFill>
                  <a:schemeClr val="accent6">
                    <a:lumMod val="50000"/>
                  </a:schemeClr>
                </a:solidFill>
              </a:rPr>
              <a:t> </a:t>
            </a:r>
            <a:r>
              <a:rPr lang="en-IN" altLang="en-US">
                <a:solidFill>
                  <a:schemeClr val="accent6">
                    <a:lumMod val="50000"/>
                  </a:schemeClr>
                </a:solidFill>
                <a:latin typeface="Tahoma" panose="020B0604030504040204" charset="0"/>
                <a:cs typeface="Tahoma" panose="020B0604030504040204" charset="0"/>
              </a:rPr>
              <a:t>0       1      2      3</a:t>
            </a:r>
          </a:p>
        </p:txBody>
      </p:sp>
      <p:sp>
        <p:nvSpPr>
          <p:cNvPr id="8" name="Text Box 7"/>
          <p:cNvSpPr txBox="1"/>
          <p:nvPr/>
        </p:nvSpPr>
        <p:spPr>
          <a:xfrm rot="16200000">
            <a:off x="5059680" y="3735070"/>
            <a:ext cx="1844675" cy="381635"/>
          </a:xfrm>
          <a:prstGeom prst="rect">
            <a:avLst/>
          </a:prstGeom>
          <a:noFill/>
        </p:spPr>
        <p:txBody>
          <a:bodyPr vert="eaVert" wrap="square" rtlCol="0">
            <a:spAutoFit/>
          </a:bodyPr>
          <a:lstStyle/>
          <a:p>
            <a:pPr>
              <a:lnSpc>
                <a:spcPct val="150000"/>
              </a:lnSpc>
            </a:pPr>
            <a:r>
              <a:rPr lang="en-IN" altLang="en-US">
                <a:solidFill>
                  <a:schemeClr val="accent6">
                    <a:lumMod val="50000"/>
                  </a:schemeClr>
                </a:solidFill>
                <a:latin typeface="Tahoma" panose="020B0604030504040204" charset="0"/>
                <a:cs typeface="Tahoma" panose="020B0604030504040204" charset="0"/>
              </a:rPr>
              <a:t>0</a:t>
            </a:r>
          </a:p>
          <a:p>
            <a:pPr>
              <a:lnSpc>
                <a:spcPct val="150000"/>
              </a:lnSpc>
            </a:pPr>
            <a:r>
              <a:rPr lang="en-IN" altLang="en-US">
                <a:solidFill>
                  <a:schemeClr val="accent6">
                    <a:lumMod val="50000"/>
                  </a:schemeClr>
                </a:solidFill>
                <a:latin typeface="Tahoma" panose="020B0604030504040204" charset="0"/>
                <a:cs typeface="Tahoma" panose="020B0604030504040204" charset="0"/>
              </a:rPr>
              <a:t>1</a:t>
            </a:r>
          </a:p>
          <a:p>
            <a:pPr>
              <a:lnSpc>
                <a:spcPct val="150000"/>
              </a:lnSpc>
            </a:pPr>
            <a:r>
              <a:rPr lang="en-IN" altLang="en-US">
                <a:solidFill>
                  <a:schemeClr val="accent6">
                    <a:lumMod val="50000"/>
                  </a:schemeClr>
                </a:solidFill>
                <a:latin typeface="Tahoma" panose="020B0604030504040204" charset="0"/>
                <a:cs typeface="Tahoma" panose="020B0604030504040204" charset="0"/>
              </a:rPr>
              <a:t>2</a:t>
            </a:r>
          </a:p>
          <a:p>
            <a:pPr>
              <a:lnSpc>
                <a:spcPct val="150000"/>
              </a:lnSpc>
            </a:pPr>
            <a:r>
              <a:rPr lang="en-IN" altLang="en-US">
                <a:solidFill>
                  <a:schemeClr val="accent6">
                    <a:lumMod val="50000"/>
                  </a:schemeClr>
                </a:solidFill>
                <a:latin typeface="Tahoma" panose="020B0604030504040204" charset="0"/>
                <a:cs typeface="Tahoma" panose="020B0604030504040204" charset="0"/>
              </a:rPr>
              <a:t>3 </a:t>
            </a:r>
            <a:r>
              <a:rPr lang="en-IN" altLang="en-US">
                <a:solidFill>
                  <a:schemeClr val="accent6">
                    <a:lumMod val="50000"/>
                  </a:schemeClr>
                </a:solidFill>
              </a:rPr>
              <a:t>  </a:t>
            </a:r>
            <a:r>
              <a:rPr lang="en-IN" alt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585" y="361950"/>
            <a:ext cx="5625465" cy="415290"/>
          </a:xfrm>
        </p:spPr>
        <p:txBody>
          <a:bodyPr wrap="square"/>
          <a:lstStyle/>
          <a:p>
            <a:r>
              <a:rPr lang="en-IN" altLang="en-US"/>
              <a:t>Classification Report Of The Model</a:t>
            </a:r>
          </a:p>
        </p:txBody>
      </p:sp>
      <p:sp>
        <p:nvSpPr>
          <p:cNvPr id="7" name="Content Placeholder 6"/>
          <p:cNvSpPr>
            <a:spLocks noGrp="1"/>
          </p:cNvSpPr>
          <p:nvPr>
            <p:ph sz="half" idx="3"/>
          </p:nvPr>
        </p:nvSpPr>
        <p:spPr/>
        <p:txBody>
          <a:bodyPr/>
          <a:lstStyle/>
          <a:p>
            <a:endParaRPr lang="en-US"/>
          </a:p>
        </p:txBody>
      </p:sp>
      <p:pic>
        <p:nvPicPr>
          <p:cNvPr id="6" name="Content Placeholder 5"/>
          <p:cNvPicPr>
            <a:picLocks noGrp="1" noChangeAspect="1"/>
          </p:cNvPicPr>
          <p:nvPr>
            <p:ph sz="half" idx="2"/>
          </p:nvPr>
        </p:nvPicPr>
        <p:blipFill>
          <a:blip r:embed="rId2" cstate="print"/>
          <a:srcRect l="14751" t="46324" r="47701" b="28271"/>
          <a:stretch>
            <a:fillRect/>
          </a:stretch>
        </p:blipFill>
        <p:spPr>
          <a:xfrm>
            <a:off x="304800" y="991235"/>
            <a:ext cx="8303895" cy="31610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35" y="293370"/>
            <a:ext cx="7087870" cy="830580"/>
          </a:xfrm>
        </p:spPr>
        <p:txBody>
          <a:bodyPr wrap="square"/>
          <a:lstStyle/>
          <a:p>
            <a:r>
              <a:rPr lang="en-IN" altLang="en-US"/>
              <a:t>Hyperparameters OF The SVM Classifier</a:t>
            </a:r>
            <a:br>
              <a:rPr lang="en-IN" altLang="en-US"/>
            </a:br>
            <a:endParaRPr lang="en-IN" altLang="en-US"/>
          </a:p>
        </p:txBody>
      </p:sp>
      <p:pic>
        <p:nvPicPr>
          <p:cNvPr id="4" name="Content Placeholder 3"/>
          <p:cNvPicPr>
            <a:picLocks noGrp="1" noChangeAspect="1"/>
          </p:cNvPicPr>
          <p:nvPr>
            <p:ph sz="half" idx="2"/>
          </p:nvPr>
        </p:nvPicPr>
        <p:blipFill>
          <a:blip r:embed="rId2" cstate="print"/>
          <a:srcRect l="7663" t="24695" r="36207" b="29464"/>
          <a:stretch>
            <a:fillRect/>
          </a:stretch>
        </p:blipFill>
        <p:spPr>
          <a:xfrm>
            <a:off x="4572000" y="819150"/>
            <a:ext cx="4581525" cy="2105025"/>
          </a:xfrm>
          <a:prstGeom prst="rect">
            <a:avLst/>
          </a:prstGeom>
        </p:spPr>
      </p:pic>
      <p:pic>
        <p:nvPicPr>
          <p:cNvPr id="6" name="Content Placeholder 5"/>
          <p:cNvPicPr>
            <a:picLocks noGrp="1" noChangeAspect="1"/>
          </p:cNvPicPr>
          <p:nvPr>
            <p:ph sz="half" idx="3"/>
          </p:nvPr>
        </p:nvPicPr>
        <p:blipFill>
          <a:blip r:embed="rId3" cstate="print"/>
          <a:srcRect l="9036" t="22140" r="37899" b="36106"/>
          <a:stretch>
            <a:fillRect/>
          </a:stretch>
        </p:blipFill>
        <p:spPr>
          <a:xfrm>
            <a:off x="4580890" y="3028950"/>
            <a:ext cx="4513580" cy="1997710"/>
          </a:xfrm>
          <a:prstGeom prst="rect">
            <a:avLst/>
          </a:prstGeom>
        </p:spPr>
      </p:pic>
      <p:sp>
        <p:nvSpPr>
          <p:cNvPr id="8" name="Text Box 7"/>
          <p:cNvSpPr txBox="1"/>
          <p:nvPr/>
        </p:nvSpPr>
        <p:spPr>
          <a:xfrm>
            <a:off x="457835" y="1123950"/>
            <a:ext cx="3900805" cy="2306955"/>
          </a:xfrm>
          <a:prstGeom prst="rect">
            <a:avLst/>
          </a:prstGeom>
          <a:noFill/>
        </p:spPr>
        <p:txBody>
          <a:bodyPr wrap="square" rtlCol="0">
            <a:spAutoFit/>
          </a:bodyPr>
          <a:lstStyle/>
          <a:p>
            <a:r>
              <a:rPr lang="en-IN" altLang="en-US" sz="1600">
                <a:latin typeface="Tahoma" panose="020B0604030504040204" charset="0"/>
                <a:cs typeface="Tahoma" panose="020B0604030504040204" charset="0"/>
              </a:rPr>
              <a:t>SVM has 3 primary hyperparameters </a:t>
            </a:r>
          </a:p>
          <a:p>
            <a:r>
              <a:rPr lang="en-IN" altLang="en-US" sz="1600">
                <a:latin typeface="Tahoma" panose="020B0604030504040204" charset="0"/>
                <a:cs typeface="Tahoma" panose="020B0604030504040204" charset="0"/>
              </a:rPr>
              <a:t>that affect its performance:</a:t>
            </a:r>
          </a:p>
          <a:p>
            <a:endParaRPr lang="en-IN" altLang="en-US" sz="1600">
              <a:latin typeface="Tahoma" panose="020B0604030504040204" charset="0"/>
              <a:cs typeface="Tahoma" panose="020B0604030504040204" charset="0"/>
            </a:endParaRPr>
          </a:p>
          <a:p>
            <a:r>
              <a:rPr lang="en-IN" altLang="en-US" sz="1600">
                <a:latin typeface="Tahoma" panose="020B0604030504040204" charset="0"/>
                <a:cs typeface="Tahoma" panose="020B0604030504040204" charset="0"/>
              </a:rPr>
              <a:t>1. Choice Of Kernel : </a:t>
            </a:r>
          </a:p>
          <a:p>
            <a:r>
              <a:rPr lang="en-IN" altLang="en-US" sz="1600">
                <a:latin typeface="Tahoma" panose="020B0604030504040204" charset="0"/>
                <a:cs typeface="Tahoma" panose="020B0604030504040204" charset="0"/>
              </a:rPr>
              <a:t>           i)Linear</a:t>
            </a:r>
          </a:p>
          <a:p>
            <a:r>
              <a:rPr lang="en-IN" altLang="en-US" sz="1600">
                <a:latin typeface="Tahoma" panose="020B0604030504040204" charset="0"/>
                <a:cs typeface="Tahoma" panose="020B0604030504040204" charset="0"/>
              </a:rPr>
              <a:t>           ii)RBF(Radial Basis Function)</a:t>
            </a:r>
          </a:p>
          <a:p>
            <a:pPr>
              <a:lnSpc>
                <a:spcPct val="150000"/>
              </a:lnSpc>
            </a:pPr>
            <a:r>
              <a:rPr lang="en-IN" altLang="en-US" sz="1600">
                <a:latin typeface="Tahoma" panose="020B0604030504040204" charset="0"/>
                <a:cs typeface="Tahoma" panose="020B0604030504040204" charset="0"/>
              </a:rPr>
              <a:t>2. Value of Regularization parameter (C)</a:t>
            </a:r>
          </a:p>
          <a:p>
            <a:pPr>
              <a:lnSpc>
                <a:spcPct val="150000"/>
              </a:lnSpc>
            </a:pPr>
            <a:r>
              <a:rPr lang="en-IN" altLang="en-US" sz="1600">
                <a:latin typeface="Tahoma" panose="020B0604030504040204" charset="0"/>
                <a:cs typeface="Tahoma" panose="020B0604030504040204" charset="0"/>
              </a:rPr>
              <a:t>3. Value of Gamma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4333"/>
            <a:ext cx="1767205" cy="436880"/>
          </a:xfrm>
          <a:prstGeom prst="rect">
            <a:avLst/>
          </a:prstGeom>
        </p:spPr>
        <p:txBody>
          <a:bodyPr vert="horz" wrap="square" lIns="0" tIns="12700" rIns="0" bIns="0" rtlCol="0">
            <a:spAutoFit/>
          </a:bodyPr>
          <a:lstStyle/>
          <a:p>
            <a:pPr marL="12700">
              <a:lnSpc>
                <a:spcPct val="100000"/>
              </a:lnSpc>
              <a:spcBef>
                <a:spcPts val="100"/>
              </a:spcBef>
            </a:pPr>
            <a:r>
              <a:rPr spc="10" dirty="0"/>
              <a:t>Objecti</a:t>
            </a:r>
            <a:r>
              <a:rPr spc="-35" dirty="0"/>
              <a:t>v</a:t>
            </a:r>
            <a:r>
              <a:rPr spc="114" dirty="0"/>
              <a:t>es</a:t>
            </a:r>
          </a:p>
        </p:txBody>
      </p:sp>
      <p:sp>
        <p:nvSpPr>
          <p:cNvPr id="3" name="object 3"/>
          <p:cNvSpPr txBox="1"/>
          <p:nvPr/>
        </p:nvSpPr>
        <p:spPr>
          <a:xfrm>
            <a:off x="384725" y="1172413"/>
            <a:ext cx="8209915" cy="2614305"/>
          </a:xfrm>
          <a:prstGeom prst="rect">
            <a:avLst/>
          </a:prstGeom>
        </p:spPr>
        <p:txBody>
          <a:bodyPr vert="horz" wrap="square" lIns="0" tIns="12700" rIns="0" bIns="0" rtlCol="0">
            <a:spAutoFit/>
          </a:bodyPr>
          <a:lstStyle/>
          <a:p>
            <a:pPr marL="12700" marR="11430">
              <a:lnSpc>
                <a:spcPct val="115000"/>
              </a:lnSpc>
              <a:spcBef>
                <a:spcPts val="100"/>
              </a:spcBef>
            </a:pPr>
            <a:r>
              <a:rPr sz="1900" spc="-110" dirty="0">
                <a:latin typeface="Tahoma" panose="020B0604030504040204"/>
                <a:cs typeface="Tahoma" panose="020B0604030504040204"/>
              </a:rPr>
              <a:t>To</a:t>
            </a:r>
            <a:r>
              <a:rPr sz="1900" spc="-210" dirty="0">
                <a:latin typeface="Tahoma" panose="020B0604030504040204"/>
                <a:cs typeface="Tahoma" panose="020B0604030504040204"/>
              </a:rPr>
              <a:t> </a:t>
            </a:r>
            <a:r>
              <a:rPr sz="1900" spc="-35" dirty="0">
                <a:latin typeface="Tahoma" panose="020B0604030504040204"/>
                <a:cs typeface="Tahoma" panose="020B0604030504040204"/>
              </a:rPr>
              <a:t>design</a:t>
            </a:r>
            <a:r>
              <a:rPr sz="1900" spc="-210" dirty="0">
                <a:latin typeface="Tahoma" panose="020B0604030504040204"/>
                <a:cs typeface="Tahoma" panose="020B0604030504040204"/>
              </a:rPr>
              <a:t> </a:t>
            </a:r>
            <a:r>
              <a:rPr sz="1900" spc="-20" dirty="0">
                <a:latin typeface="Tahoma" panose="020B0604030504040204"/>
                <a:cs typeface="Tahoma" panose="020B0604030504040204"/>
              </a:rPr>
              <a:t>and</a:t>
            </a:r>
            <a:r>
              <a:rPr sz="1900" spc="-204" dirty="0">
                <a:latin typeface="Tahoma" panose="020B0604030504040204"/>
                <a:cs typeface="Tahoma" panose="020B0604030504040204"/>
              </a:rPr>
              <a:t> </a:t>
            </a:r>
            <a:r>
              <a:rPr sz="1900" spc="-20" dirty="0">
                <a:latin typeface="Tahoma" panose="020B0604030504040204"/>
                <a:cs typeface="Tahoma" panose="020B0604030504040204"/>
              </a:rPr>
              <a:t>develop</a:t>
            </a:r>
            <a:r>
              <a:rPr sz="1900" spc="-210" dirty="0">
                <a:latin typeface="Tahoma" panose="020B0604030504040204"/>
                <a:cs typeface="Tahoma" panose="020B0604030504040204"/>
              </a:rPr>
              <a:t> </a:t>
            </a:r>
            <a:r>
              <a:rPr sz="1900" spc="-40" dirty="0">
                <a:latin typeface="Tahoma" panose="020B0604030504040204"/>
                <a:cs typeface="Tahoma" panose="020B0604030504040204"/>
              </a:rPr>
              <a:t>a</a:t>
            </a:r>
            <a:r>
              <a:rPr sz="1900" spc="-204" dirty="0">
                <a:latin typeface="Tahoma" panose="020B0604030504040204"/>
                <a:cs typeface="Tahoma" panose="020B0604030504040204"/>
              </a:rPr>
              <a:t> </a:t>
            </a:r>
            <a:r>
              <a:rPr lang="en-US" sz="1900" spc="-65" dirty="0">
                <a:latin typeface="Tahoma" panose="020B0604030504040204"/>
                <a:cs typeface="Tahoma" panose="020B0604030504040204"/>
              </a:rPr>
              <a:t>Plant disease detection u</a:t>
            </a:r>
            <a:r>
              <a:rPr sz="1900" spc="-35" dirty="0">
                <a:latin typeface="Tahoma" panose="020B0604030504040204"/>
                <a:cs typeface="Tahoma" panose="020B0604030504040204"/>
              </a:rPr>
              <a:t>sing</a:t>
            </a:r>
            <a:r>
              <a:rPr sz="1900" spc="-204" dirty="0">
                <a:latin typeface="Tahoma" panose="020B0604030504040204"/>
                <a:cs typeface="Tahoma" panose="020B0604030504040204"/>
              </a:rPr>
              <a:t> </a:t>
            </a:r>
            <a:r>
              <a:rPr lang="en-US" sz="1900" spc="-20" dirty="0">
                <a:latin typeface="Tahoma" panose="020B0604030504040204"/>
                <a:cs typeface="Tahoma" panose="020B0604030504040204"/>
              </a:rPr>
              <a:t>feature extraction a</a:t>
            </a:r>
            <a:r>
              <a:rPr sz="1900" spc="-20" dirty="0">
                <a:latin typeface="Tahoma" panose="020B0604030504040204"/>
                <a:cs typeface="Tahoma" panose="020B0604030504040204"/>
              </a:rPr>
              <a:t>nd</a:t>
            </a:r>
            <a:r>
              <a:rPr sz="1900" spc="-215" dirty="0">
                <a:latin typeface="Tahoma" panose="020B0604030504040204"/>
                <a:cs typeface="Tahoma" panose="020B0604030504040204"/>
              </a:rPr>
              <a:t> </a:t>
            </a:r>
            <a:r>
              <a:rPr lang="en-US" sz="1900" spc="-35" dirty="0">
                <a:latin typeface="Tahoma" panose="020B0604030504040204"/>
                <a:cs typeface="Tahoma" panose="020B0604030504040204"/>
              </a:rPr>
              <a:t>machine learning techniques for various plants such as potato, apple and tomato.</a:t>
            </a:r>
            <a:endParaRPr sz="1900" dirty="0">
              <a:latin typeface="Tahoma" panose="020B0604030504040204"/>
              <a:cs typeface="Tahoma" panose="020B0604030504040204"/>
            </a:endParaRPr>
          </a:p>
          <a:p>
            <a:pPr marL="469900" indent="-374650">
              <a:lnSpc>
                <a:spcPct val="100000"/>
              </a:lnSpc>
              <a:spcBef>
                <a:spcPts val="1540"/>
              </a:spcBef>
              <a:buFont typeface="Arial MT"/>
              <a:buChar char="●"/>
              <a:tabLst>
                <a:tab pos="469265" algn="l"/>
                <a:tab pos="469900" algn="l"/>
              </a:tabLst>
            </a:pPr>
            <a:r>
              <a:rPr lang="en-US" sz="1900" spc="-110" dirty="0">
                <a:latin typeface="Tahoma" panose="020B0604030504040204"/>
                <a:cs typeface="Tahoma" panose="020B0604030504040204"/>
              </a:rPr>
              <a:t>To preprocess plant leaf image</a:t>
            </a:r>
          </a:p>
          <a:p>
            <a:pPr marL="469900" indent="-374650">
              <a:lnSpc>
                <a:spcPct val="100000"/>
              </a:lnSpc>
              <a:spcBef>
                <a:spcPts val="1540"/>
              </a:spcBef>
              <a:buFont typeface="Arial MT"/>
              <a:buChar char="●"/>
              <a:tabLst>
                <a:tab pos="469265" algn="l"/>
                <a:tab pos="469900" algn="l"/>
              </a:tabLst>
            </a:pPr>
            <a:r>
              <a:rPr sz="1900" spc="-110" dirty="0">
                <a:latin typeface="Tahoma" panose="020B0604030504040204"/>
                <a:cs typeface="Tahoma" panose="020B0604030504040204"/>
              </a:rPr>
              <a:t>To</a:t>
            </a:r>
            <a:r>
              <a:rPr sz="1900" spc="-210" dirty="0">
                <a:latin typeface="Tahoma" panose="020B0604030504040204"/>
                <a:cs typeface="Tahoma" panose="020B0604030504040204"/>
              </a:rPr>
              <a:t> </a:t>
            </a:r>
            <a:r>
              <a:rPr lang="en-US" sz="1900" spc="-30" dirty="0">
                <a:latin typeface="Tahoma" panose="020B0604030504040204"/>
                <a:cs typeface="Tahoma" panose="020B0604030504040204"/>
              </a:rPr>
              <a:t>extract features from preprocessed leaf image</a:t>
            </a:r>
            <a:endParaRPr sz="1900" dirty="0">
              <a:latin typeface="Tahoma" panose="020B0604030504040204"/>
              <a:cs typeface="Tahoma" panose="020B0604030504040204"/>
            </a:endParaRPr>
          </a:p>
          <a:p>
            <a:pPr marL="469900" indent="-374650">
              <a:lnSpc>
                <a:spcPct val="100000"/>
              </a:lnSpc>
              <a:spcBef>
                <a:spcPts val="340"/>
              </a:spcBef>
              <a:buFont typeface="Arial MT"/>
              <a:buChar char="●"/>
              <a:tabLst>
                <a:tab pos="469265" algn="l"/>
                <a:tab pos="469900" algn="l"/>
              </a:tabLst>
            </a:pPr>
            <a:r>
              <a:rPr sz="1900" spc="-110" dirty="0">
                <a:latin typeface="Tahoma" panose="020B0604030504040204"/>
                <a:cs typeface="Tahoma" panose="020B0604030504040204"/>
              </a:rPr>
              <a:t>To</a:t>
            </a:r>
            <a:r>
              <a:rPr sz="1900" spc="-204" dirty="0">
                <a:latin typeface="Tahoma" panose="020B0604030504040204"/>
                <a:cs typeface="Tahoma" panose="020B0604030504040204"/>
              </a:rPr>
              <a:t> </a:t>
            </a:r>
            <a:r>
              <a:rPr lang="en-US" sz="1900" spc="-30" dirty="0">
                <a:latin typeface="Tahoma" panose="020B0604030504040204"/>
                <a:cs typeface="Tahoma" panose="020B0604030504040204"/>
              </a:rPr>
              <a:t>classify leaf diseas</a:t>
            </a:r>
            <a:r>
              <a:rPr sz="1900" spc="-30" dirty="0">
                <a:latin typeface="Tahoma" panose="020B0604030504040204"/>
                <a:cs typeface="Tahoma" panose="020B0604030504040204"/>
              </a:rPr>
              <a:t>e</a:t>
            </a:r>
            <a:r>
              <a:rPr lang="en-US" sz="1900" spc="-30" dirty="0">
                <a:latin typeface="Tahoma" panose="020B0604030504040204"/>
                <a:cs typeface="Tahoma" panose="020B0604030504040204"/>
              </a:rPr>
              <a:t>s</a:t>
            </a:r>
            <a:r>
              <a:rPr sz="1900" spc="-204" dirty="0">
                <a:latin typeface="Tahoma" panose="020B0604030504040204"/>
                <a:cs typeface="Tahoma" panose="020B0604030504040204"/>
              </a:rPr>
              <a:t> </a:t>
            </a:r>
            <a:r>
              <a:rPr lang="en-US" sz="1900" spc="-15" dirty="0">
                <a:latin typeface="Tahoma" panose="020B0604030504040204"/>
                <a:cs typeface="Tahoma" panose="020B0604030504040204"/>
              </a:rPr>
              <a:t>for various plants as apple scab , early blight-potato</a:t>
            </a:r>
            <a:endParaRPr sz="1900" dirty="0">
              <a:latin typeface="Tahoma" panose="020B0604030504040204"/>
              <a:cs typeface="Tahoma" panose="020B060403050404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 y="361950"/>
            <a:ext cx="8225790" cy="415290"/>
          </a:xfrm>
        </p:spPr>
        <p:txBody>
          <a:bodyPr wrap="square"/>
          <a:lstStyle/>
          <a:p>
            <a:r>
              <a:rPr lang="en-IN" altLang="en-US"/>
              <a:t>Hyperparameter Tuning Using GridsearchCV</a:t>
            </a:r>
          </a:p>
        </p:txBody>
      </p:sp>
      <p:pic>
        <p:nvPicPr>
          <p:cNvPr id="4" name="Content Placeholder 3"/>
          <p:cNvPicPr>
            <a:picLocks noGrp="1" noChangeAspect="1"/>
          </p:cNvPicPr>
          <p:nvPr>
            <p:ph sz="half" idx="2"/>
          </p:nvPr>
        </p:nvPicPr>
        <p:blipFill>
          <a:blip r:embed="rId2" cstate="print"/>
          <a:srcRect l="14559" t="24354" r="42146" b="8345"/>
          <a:stretch>
            <a:fillRect/>
          </a:stretch>
        </p:blipFill>
        <p:spPr>
          <a:xfrm>
            <a:off x="304800" y="895350"/>
            <a:ext cx="4637405" cy="40551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1950"/>
            <a:ext cx="7590790" cy="415290"/>
          </a:xfrm>
        </p:spPr>
        <p:txBody>
          <a:bodyPr wrap="square"/>
          <a:lstStyle/>
          <a:p>
            <a:r>
              <a:rPr lang="en-IN" altLang="en-US"/>
              <a:t>Performance Of The Model After Optimization</a:t>
            </a:r>
          </a:p>
        </p:txBody>
      </p:sp>
      <p:pic>
        <p:nvPicPr>
          <p:cNvPr id="4" name="Content Placeholder 3"/>
          <p:cNvPicPr>
            <a:picLocks noGrp="1" noChangeAspect="1"/>
          </p:cNvPicPr>
          <p:nvPr>
            <p:ph sz="half" idx="2"/>
          </p:nvPr>
        </p:nvPicPr>
        <p:blipFill>
          <a:blip r:embed="rId2" cstate="print"/>
          <a:srcRect l="14974" t="51235" r="49425" b="21487"/>
          <a:stretch>
            <a:fillRect/>
          </a:stretch>
        </p:blipFill>
        <p:spPr>
          <a:xfrm>
            <a:off x="762000" y="971550"/>
            <a:ext cx="6972300" cy="30054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7586"/>
            <a:ext cx="6023114" cy="936154"/>
          </a:xfrm>
          <a:prstGeom prst="rect">
            <a:avLst/>
          </a:prstGeom>
        </p:spPr>
        <p:txBody>
          <a:bodyPr vert="horz" wrap="square" lIns="0" tIns="12700" rIns="0" bIns="0" rtlCol="0">
            <a:spAutoFit/>
          </a:bodyPr>
          <a:lstStyle/>
          <a:p>
            <a:pPr marL="12700">
              <a:spcBef>
                <a:spcPts val="100"/>
              </a:spcBef>
            </a:pPr>
            <a:r>
              <a:rPr lang="en-IN" sz="2000" b="1" dirty="0">
                <a:solidFill>
                  <a:srgbClr val="000000"/>
                </a:solidFill>
                <a:effectLst/>
                <a:latin typeface="Times New Roman" panose="02020603050405020304" pitchFamily="18" charset="0"/>
                <a:ea typeface="NimbusRomNo9L-Regu"/>
              </a:rPr>
              <a:t>Test-1 : </a:t>
            </a:r>
            <a:r>
              <a:rPr lang="en-IN" sz="2000" dirty="0">
                <a:solidFill>
                  <a:srgbClr val="000000"/>
                </a:solidFill>
                <a:effectLst/>
                <a:latin typeface="Times New Roman" panose="02020603050405020304" pitchFamily="18" charset="0"/>
                <a:ea typeface="NimbusRomNo9L-Regu"/>
              </a:rPr>
              <a:t>An image of a leaf from a healthy apple tree was taken and fed into the model.</a:t>
            </a:r>
            <a:br>
              <a:rPr lang="en-IN" sz="2000" dirty="0">
                <a:effectLst/>
                <a:latin typeface="Times New Roman" panose="02020603050405020304" pitchFamily="18" charset="0"/>
                <a:ea typeface="Times New Roman" panose="02020603050405020304" pitchFamily="18" charset="0"/>
              </a:rPr>
            </a:br>
            <a:endParaRPr sz="2000" spc="65" dirty="0"/>
          </a:p>
        </p:txBody>
      </p:sp>
      <p:sp>
        <p:nvSpPr>
          <p:cNvPr id="20" name="object 20"/>
          <p:cNvSpPr txBox="1"/>
          <p:nvPr/>
        </p:nvSpPr>
        <p:spPr>
          <a:xfrm>
            <a:off x="2895600" y="4294883"/>
            <a:ext cx="2161540" cy="394980"/>
          </a:xfrm>
          <a:prstGeom prst="rect">
            <a:avLst/>
          </a:prstGeom>
        </p:spPr>
        <p:txBody>
          <a:bodyPr vert="horz" wrap="square" lIns="0" tIns="12700" rIns="0" bIns="0" rtlCol="0">
            <a:spAutoFit/>
          </a:bodyPr>
          <a:lstStyle/>
          <a:p>
            <a:pPr marL="12700">
              <a:spcBef>
                <a:spcPts val="100"/>
              </a:spcBef>
            </a:pPr>
            <a:r>
              <a:rPr lang="en-IN" sz="1200" b="1" dirty="0">
                <a:solidFill>
                  <a:srgbClr val="000000"/>
                </a:solidFill>
                <a:effectLst/>
                <a:latin typeface="Times New Roman" panose="02020603050405020304" pitchFamily="18" charset="0"/>
                <a:ea typeface="NimbusRomNo9L-Regu"/>
              </a:rPr>
              <a:t>Importing Test Image</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200" dirty="0">
              <a:latin typeface="Tahoma" panose="020B0604030504040204"/>
              <a:cs typeface="Tahoma" panose="020B0604030504040204"/>
            </a:endParaRPr>
          </a:p>
        </p:txBody>
      </p:sp>
      <p:pic>
        <p:nvPicPr>
          <p:cNvPr id="24" name="Picture 23" descr="Screenshot (504)"/>
          <p:cNvPicPr>
            <a:picLocks noChangeAspect="1"/>
          </p:cNvPicPr>
          <p:nvPr/>
        </p:nvPicPr>
        <p:blipFill>
          <a:blip r:embed="rId2" cstate="print"/>
          <a:stretch>
            <a:fillRect/>
          </a:stretch>
        </p:blipFill>
        <p:spPr>
          <a:xfrm>
            <a:off x="1981200" y="1123950"/>
            <a:ext cx="4426639" cy="31638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17193"/>
            <a:ext cx="6023114" cy="505267"/>
          </a:xfrm>
          <a:prstGeom prst="rect">
            <a:avLst/>
          </a:prstGeom>
        </p:spPr>
        <p:txBody>
          <a:bodyPr vert="horz" wrap="square" lIns="0" tIns="12700" rIns="0" bIns="0" rtlCol="0">
            <a:spAutoFit/>
          </a:bodyPr>
          <a:lstStyle/>
          <a:p>
            <a:pPr marL="12700">
              <a:spcBef>
                <a:spcPts val="100"/>
              </a:spcBef>
            </a:pPr>
            <a:r>
              <a:rPr lang="en-IN" sz="1600" b="1" dirty="0">
                <a:solidFill>
                  <a:srgbClr val="000000"/>
                </a:solidFill>
                <a:effectLst/>
                <a:latin typeface="Times New Roman" panose="02020603050405020304" pitchFamily="18" charset="0"/>
                <a:ea typeface="NimbusRomNo9L-Regu"/>
              </a:rPr>
              <a:t>Prediction Made by the Classifier For Test image 1</a:t>
            </a:r>
            <a:br>
              <a:rPr lang="en-IN" sz="1600" dirty="0">
                <a:effectLst/>
                <a:latin typeface="Times New Roman" panose="02020603050405020304" pitchFamily="18" charset="0"/>
                <a:ea typeface="Times New Roman" panose="02020603050405020304" pitchFamily="18" charset="0"/>
              </a:rPr>
            </a:br>
            <a:endParaRPr sz="1600" spc="65" dirty="0"/>
          </a:p>
        </p:txBody>
      </p:sp>
      <p:sp>
        <p:nvSpPr>
          <p:cNvPr id="20" name="object 20"/>
          <p:cNvSpPr txBox="1"/>
          <p:nvPr/>
        </p:nvSpPr>
        <p:spPr>
          <a:xfrm>
            <a:off x="993914" y="3769772"/>
            <a:ext cx="5715000" cy="456535"/>
          </a:xfrm>
          <a:prstGeom prst="rect">
            <a:avLst/>
          </a:prstGeom>
        </p:spPr>
        <p:txBody>
          <a:bodyPr vert="horz" wrap="square" lIns="0" tIns="12700" rIns="0" bIns="0" rtlCol="0">
            <a:spAutoFit/>
          </a:bodyPr>
          <a:lstStyle/>
          <a:p>
            <a:pPr marL="12700">
              <a:spcBef>
                <a:spcPts val="100"/>
              </a:spcBef>
            </a:pPr>
            <a:r>
              <a:rPr lang="en-IN" sz="1400" b="1" dirty="0">
                <a:solidFill>
                  <a:srgbClr val="000000"/>
                </a:solidFill>
                <a:effectLst/>
                <a:latin typeface="Times New Roman" panose="02020603050405020304" pitchFamily="18" charset="0"/>
                <a:ea typeface="NimbusRomNo9L-Regu"/>
              </a:rPr>
              <a:t>Conclusion :</a:t>
            </a:r>
            <a:r>
              <a:rPr lang="en-IN" sz="1400" dirty="0">
                <a:solidFill>
                  <a:srgbClr val="000000"/>
                </a:solidFill>
                <a:effectLst/>
                <a:latin typeface="Times New Roman" panose="02020603050405020304" pitchFamily="18" charset="0"/>
                <a:ea typeface="NimbusRomNo9L-Regu"/>
              </a:rPr>
              <a:t> The classifier is successful in the first Test case.</a:t>
            </a:r>
            <a:endParaRPr lang="en-IN" sz="14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400" dirty="0">
              <a:latin typeface="Tahoma" panose="020B0604030504040204"/>
              <a:cs typeface="Tahoma" panose="020B0604030504040204"/>
            </a:endParaRPr>
          </a:p>
        </p:txBody>
      </p:sp>
      <p:pic>
        <p:nvPicPr>
          <p:cNvPr id="3" name="Picture 2" descr="Screenshot (506)"/>
          <p:cNvPicPr>
            <a:picLocks noChangeAspect="1"/>
          </p:cNvPicPr>
          <p:nvPr/>
        </p:nvPicPr>
        <p:blipFill>
          <a:blip r:embed="rId2" cstate="print"/>
          <a:stretch>
            <a:fillRect/>
          </a:stretch>
        </p:blipFill>
        <p:spPr>
          <a:xfrm>
            <a:off x="1859280" y="1514792"/>
            <a:ext cx="5425440" cy="21139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7586"/>
            <a:ext cx="6023114" cy="936154"/>
          </a:xfrm>
          <a:prstGeom prst="rect">
            <a:avLst/>
          </a:prstGeom>
        </p:spPr>
        <p:txBody>
          <a:bodyPr vert="horz" wrap="square" lIns="0" tIns="12700" rIns="0" bIns="0" rtlCol="0">
            <a:spAutoFit/>
          </a:bodyPr>
          <a:lstStyle/>
          <a:p>
            <a:pPr marL="12700">
              <a:spcBef>
                <a:spcPts val="100"/>
              </a:spcBef>
            </a:pPr>
            <a:r>
              <a:rPr lang="en-IN" sz="2000" b="1" dirty="0">
                <a:solidFill>
                  <a:srgbClr val="000000"/>
                </a:solidFill>
                <a:effectLst/>
                <a:latin typeface="Times New Roman" panose="02020603050405020304" pitchFamily="18" charset="0"/>
                <a:ea typeface="NimbusRomNo9L-Regu"/>
              </a:rPr>
              <a:t>Test-2 : </a:t>
            </a:r>
            <a:r>
              <a:rPr lang="en-IN" sz="2000" dirty="0">
                <a:solidFill>
                  <a:srgbClr val="000000"/>
                </a:solidFill>
                <a:effectLst/>
                <a:latin typeface="Times New Roman" panose="02020603050405020304" pitchFamily="18" charset="0"/>
                <a:ea typeface="NimbusRomNo9L-Regu"/>
              </a:rPr>
              <a:t>An image of a leaf from an apple tree infected with Apple Scab was Taken and fed into the model.</a:t>
            </a:r>
            <a:br>
              <a:rPr lang="en-IN" sz="2000" dirty="0">
                <a:effectLst/>
                <a:latin typeface="Times New Roman" panose="02020603050405020304" pitchFamily="18" charset="0"/>
                <a:ea typeface="Times New Roman" panose="02020603050405020304" pitchFamily="18" charset="0"/>
              </a:rPr>
            </a:br>
            <a:endParaRPr sz="2000" spc="65" dirty="0"/>
          </a:p>
        </p:txBody>
      </p:sp>
      <p:sp>
        <p:nvSpPr>
          <p:cNvPr id="20" name="object 20"/>
          <p:cNvSpPr txBox="1"/>
          <p:nvPr/>
        </p:nvSpPr>
        <p:spPr>
          <a:xfrm>
            <a:off x="2971800" y="4515047"/>
            <a:ext cx="2161540" cy="394980"/>
          </a:xfrm>
          <a:prstGeom prst="rect">
            <a:avLst/>
          </a:prstGeom>
        </p:spPr>
        <p:txBody>
          <a:bodyPr vert="horz" wrap="square" lIns="0" tIns="12700" rIns="0" bIns="0" rtlCol="0">
            <a:spAutoFit/>
          </a:bodyPr>
          <a:lstStyle/>
          <a:p>
            <a:pPr marL="12700">
              <a:spcBef>
                <a:spcPts val="100"/>
              </a:spcBef>
            </a:pPr>
            <a:r>
              <a:rPr lang="en-IN" sz="1200" b="1" dirty="0">
                <a:solidFill>
                  <a:srgbClr val="000000"/>
                </a:solidFill>
                <a:effectLst/>
                <a:latin typeface="Times New Roman" panose="02020603050405020304" pitchFamily="18" charset="0"/>
                <a:ea typeface="NimbusRomNo9L-Regu"/>
              </a:rPr>
              <a:t>Importing Test Image</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200" dirty="0">
              <a:latin typeface="Tahoma" panose="020B0604030504040204"/>
              <a:cs typeface="Tahoma" panose="020B0604030504040204"/>
            </a:endParaRPr>
          </a:p>
        </p:txBody>
      </p:sp>
      <p:pic>
        <p:nvPicPr>
          <p:cNvPr id="3" name="Picture 2" descr="Screenshot (507)"/>
          <p:cNvPicPr>
            <a:picLocks noChangeAspect="1"/>
          </p:cNvPicPr>
          <p:nvPr/>
        </p:nvPicPr>
        <p:blipFill>
          <a:blip r:embed="rId2" cstate="print"/>
          <a:stretch>
            <a:fillRect/>
          </a:stretch>
        </p:blipFill>
        <p:spPr>
          <a:xfrm>
            <a:off x="1676400" y="1283446"/>
            <a:ext cx="4343400" cy="320211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17193"/>
            <a:ext cx="6023114" cy="505267"/>
          </a:xfrm>
          <a:prstGeom prst="rect">
            <a:avLst/>
          </a:prstGeom>
        </p:spPr>
        <p:txBody>
          <a:bodyPr vert="horz" wrap="square" lIns="0" tIns="12700" rIns="0" bIns="0" rtlCol="0">
            <a:spAutoFit/>
          </a:bodyPr>
          <a:lstStyle/>
          <a:p>
            <a:pPr marL="12700">
              <a:spcBef>
                <a:spcPts val="100"/>
              </a:spcBef>
            </a:pPr>
            <a:r>
              <a:rPr lang="en-IN" sz="1600" b="1" dirty="0">
                <a:solidFill>
                  <a:srgbClr val="000000"/>
                </a:solidFill>
                <a:effectLst/>
                <a:latin typeface="Times New Roman" panose="02020603050405020304" pitchFamily="18" charset="0"/>
                <a:ea typeface="NimbusRomNo9L-Regu"/>
              </a:rPr>
              <a:t>Prediction Made by the Classifier For Test image 2</a:t>
            </a:r>
            <a:br>
              <a:rPr lang="en-IN" sz="1600" dirty="0">
                <a:effectLst/>
                <a:latin typeface="Times New Roman" panose="02020603050405020304" pitchFamily="18" charset="0"/>
                <a:ea typeface="Times New Roman" panose="02020603050405020304" pitchFamily="18" charset="0"/>
              </a:rPr>
            </a:br>
            <a:endParaRPr sz="1600" spc="65" dirty="0"/>
          </a:p>
        </p:txBody>
      </p:sp>
      <p:sp>
        <p:nvSpPr>
          <p:cNvPr id="20" name="object 20"/>
          <p:cNvSpPr txBox="1"/>
          <p:nvPr/>
        </p:nvSpPr>
        <p:spPr>
          <a:xfrm>
            <a:off x="993914" y="3769772"/>
            <a:ext cx="5715000" cy="456535"/>
          </a:xfrm>
          <a:prstGeom prst="rect">
            <a:avLst/>
          </a:prstGeom>
        </p:spPr>
        <p:txBody>
          <a:bodyPr vert="horz" wrap="square" lIns="0" tIns="12700" rIns="0" bIns="0" rtlCol="0">
            <a:spAutoFit/>
          </a:bodyPr>
          <a:lstStyle/>
          <a:p>
            <a:pPr marL="12700">
              <a:spcBef>
                <a:spcPts val="100"/>
              </a:spcBef>
            </a:pPr>
            <a:r>
              <a:rPr lang="en-IN" sz="1400" b="1" dirty="0">
                <a:solidFill>
                  <a:srgbClr val="000000"/>
                </a:solidFill>
                <a:effectLst/>
                <a:latin typeface="Times New Roman" panose="02020603050405020304" pitchFamily="18" charset="0"/>
                <a:ea typeface="NimbusRomNo9L-Regu"/>
              </a:rPr>
              <a:t>Conclusion :</a:t>
            </a:r>
            <a:r>
              <a:rPr lang="en-IN" sz="1400" dirty="0">
                <a:solidFill>
                  <a:srgbClr val="000000"/>
                </a:solidFill>
                <a:effectLst/>
                <a:latin typeface="Times New Roman" panose="02020603050405020304" pitchFamily="18" charset="0"/>
                <a:ea typeface="NimbusRomNo9L-Regu"/>
              </a:rPr>
              <a:t> The classifier is successful in the second Test case.</a:t>
            </a:r>
            <a:endParaRPr lang="en-IN" sz="14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400" dirty="0">
              <a:latin typeface="Tahoma" panose="020B0604030504040204"/>
              <a:cs typeface="Tahoma" panose="020B0604030504040204"/>
            </a:endParaRPr>
          </a:p>
        </p:txBody>
      </p:sp>
      <p:pic>
        <p:nvPicPr>
          <p:cNvPr id="4" name="Picture 3" descr="Screenshot (508)"/>
          <p:cNvPicPr>
            <a:picLocks noChangeAspect="1"/>
          </p:cNvPicPr>
          <p:nvPr/>
        </p:nvPicPr>
        <p:blipFill>
          <a:blip r:embed="rId2" cstate="print"/>
          <a:stretch>
            <a:fillRect/>
          </a:stretch>
        </p:blipFill>
        <p:spPr>
          <a:xfrm>
            <a:off x="1752600" y="1373728"/>
            <a:ext cx="5422265" cy="212217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7586"/>
            <a:ext cx="6023114" cy="689932"/>
          </a:xfrm>
          <a:prstGeom prst="rect">
            <a:avLst/>
          </a:prstGeom>
        </p:spPr>
        <p:txBody>
          <a:bodyPr vert="horz" wrap="square" lIns="0" tIns="12700" rIns="0" bIns="0" rtlCol="0">
            <a:spAutoFit/>
          </a:bodyPr>
          <a:lstStyle/>
          <a:p>
            <a:pPr marL="12700">
              <a:spcBef>
                <a:spcPts val="100"/>
              </a:spcBef>
            </a:pPr>
            <a:r>
              <a:rPr lang="en-IN" sz="2000" b="1" dirty="0">
                <a:solidFill>
                  <a:srgbClr val="000000"/>
                </a:solidFill>
                <a:effectLst/>
                <a:latin typeface="Times New Roman" panose="02020603050405020304" pitchFamily="18" charset="0"/>
                <a:ea typeface="NimbusRomNo9L-Regu"/>
              </a:rPr>
              <a:t>Test-3 : </a:t>
            </a:r>
            <a:r>
              <a:rPr lang="en-IN" sz="2000" dirty="0">
                <a:solidFill>
                  <a:srgbClr val="000000"/>
                </a:solidFill>
                <a:effectLst/>
                <a:latin typeface="Times New Roman" panose="02020603050405020304" pitchFamily="18" charset="0"/>
                <a:ea typeface="NimbusRomNo9L-Regu"/>
              </a:rPr>
              <a:t>An image of a leaf from a healthy potato plant was taken and fed into the </a:t>
            </a:r>
            <a:r>
              <a:rPr lang="en-IN" sz="2400" dirty="0">
                <a:solidFill>
                  <a:srgbClr val="000000"/>
                </a:solidFill>
                <a:effectLst/>
                <a:latin typeface="Times New Roman" panose="02020603050405020304" pitchFamily="18" charset="0"/>
                <a:ea typeface="NimbusRomNo9L-Regu"/>
              </a:rPr>
              <a:t>model</a:t>
            </a:r>
            <a:r>
              <a:rPr lang="en-IN" sz="2000" dirty="0">
                <a:solidFill>
                  <a:srgbClr val="000000"/>
                </a:solidFill>
                <a:effectLst/>
                <a:latin typeface="Times New Roman" panose="02020603050405020304" pitchFamily="18" charset="0"/>
                <a:ea typeface="NimbusRomNo9L-Regu"/>
              </a:rPr>
              <a:t>. </a:t>
            </a:r>
            <a:endParaRPr sz="2400" spc="65" dirty="0"/>
          </a:p>
        </p:txBody>
      </p:sp>
      <p:sp>
        <p:nvSpPr>
          <p:cNvPr id="20" name="object 20"/>
          <p:cNvSpPr txBox="1"/>
          <p:nvPr/>
        </p:nvSpPr>
        <p:spPr>
          <a:xfrm>
            <a:off x="2971800" y="4515047"/>
            <a:ext cx="2161540" cy="394980"/>
          </a:xfrm>
          <a:prstGeom prst="rect">
            <a:avLst/>
          </a:prstGeom>
        </p:spPr>
        <p:txBody>
          <a:bodyPr vert="horz" wrap="square" lIns="0" tIns="12700" rIns="0" bIns="0" rtlCol="0">
            <a:spAutoFit/>
          </a:bodyPr>
          <a:lstStyle/>
          <a:p>
            <a:pPr marL="12700">
              <a:spcBef>
                <a:spcPts val="100"/>
              </a:spcBef>
            </a:pPr>
            <a:r>
              <a:rPr lang="en-IN" sz="1200" b="1" dirty="0">
                <a:solidFill>
                  <a:srgbClr val="000000"/>
                </a:solidFill>
                <a:effectLst/>
                <a:latin typeface="Times New Roman" panose="02020603050405020304" pitchFamily="18" charset="0"/>
                <a:ea typeface="NimbusRomNo9L-Regu"/>
              </a:rPr>
              <a:t>Importing Test Image</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200" dirty="0">
              <a:latin typeface="Tahoma" panose="020B0604030504040204"/>
              <a:cs typeface="Tahoma" panose="020B0604030504040204"/>
            </a:endParaRPr>
          </a:p>
        </p:txBody>
      </p:sp>
      <p:pic>
        <p:nvPicPr>
          <p:cNvPr id="4" name="Picture 3" descr="Screenshot (509)"/>
          <p:cNvPicPr>
            <a:picLocks noChangeAspect="1"/>
          </p:cNvPicPr>
          <p:nvPr/>
        </p:nvPicPr>
        <p:blipFill>
          <a:blip r:embed="rId2" cstate="print"/>
          <a:stretch>
            <a:fillRect/>
          </a:stretch>
        </p:blipFill>
        <p:spPr>
          <a:xfrm>
            <a:off x="1905000" y="1163697"/>
            <a:ext cx="4039940" cy="32651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17193"/>
            <a:ext cx="6023114" cy="505267"/>
          </a:xfrm>
          <a:prstGeom prst="rect">
            <a:avLst/>
          </a:prstGeom>
        </p:spPr>
        <p:txBody>
          <a:bodyPr vert="horz" wrap="square" lIns="0" tIns="12700" rIns="0" bIns="0" rtlCol="0">
            <a:spAutoFit/>
          </a:bodyPr>
          <a:lstStyle/>
          <a:p>
            <a:pPr marL="12700">
              <a:spcBef>
                <a:spcPts val="100"/>
              </a:spcBef>
            </a:pPr>
            <a:r>
              <a:rPr lang="en-IN" sz="1600" b="1" dirty="0">
                <a:solidFill>
                  <a:srgbClr val="000000"/>
                </a:solidFill>
                <a:effectLst/>
                <a:latin typeface="Times New Roman" panose="02020603050405020304" pitchFamily="18" charset="0"/>
                <a:ea typeface="NimbusRomNo9L-Regu"/>
              </a:rPr>
              <a:t>Prediction Made by the Classifier For Test image 3</a:t>
            </a:r>
            <a:br>
              <a:rPr lang="en-IN" sz="1600" dirty="0">
                <a:effectLst/>
                <a:latin typeface="Times New Roman" panose="02020603050405020304" pitchFamily="18" charset="0"/>
                <a:ea typeface="Times New Roman" panose="02020603050405020304" pitchFamily="18" charset="0"/>
              </a:rPr>
            </a:br>
            <a:endParaRPr sz="1600" spc="65" dirty="0"/>
          </a:p>
        </p:txBody>
      </p:sp>
      <p:sp>
        <p:nvSpPr>
          <p:cNvPr id="20" name="object 20"/>
          <p:cNvSpPr txBox="1"/>
          <p:nvPr/>
        </p:nvSpPr>
        <p:spPr>
          <a:xfrm>
            <a:off x="993914" y="3769772"/>
            <a:ext cx="5715000" cy="456535"/>
          </a:xfrm>
          <a:prstGeom prst="rect">
            <a:avLst/>
          </a:prstGeom>
        </p:spPr>
        <p:txBody>
          <a:bodyPr vert="horz" wrap="square" lIns="0" tIns="12700" rIns="0" bIns="0" rtlCol="0">
            <a:spAutoFit/>
          </a:bodyPr>
          <a:lstStyle/>
          <a:p>
            <a:pPr marL="12700">
              <a:spcBef>
                <a:spcPts val="100"/>
              </a:spcBef>
            </a:pPr>
            <a:r>
              <a:rPr lang="en-IN" sz="1400" b="1" dirty="0">
                <a:solidFill>
                  <a:srgbClr val="000000"/>
                </a:solidFill>
                <a:effectLst/>
                <a:latin typeface="Times New Roman" panose="02020603050405020304" pitchFamily="18" charset="0"/>
                <a:ea typeface="NimbusRomNo9L-Regu"/>
              </a:rPr>
              <a:t>Conclusion :</a:t>
            </a:r>
            <a:r>
              <a:rPr lang="en-IN" sz="1400" dirty="0">
                <a:solidFill>
                  <a:srgbClr val="000000"/>
                </a:solidFill>
                <a:effectLst/>
                <a:latin typeface="Times New Roman" panose="02020603050405020304" pitchFamily="18" charset="0"/>
                <a:ea typeface="NimbusRomNo9L-Regu"/>
              </a:rPr>
              <a:t> The classifier is successful in the third Test case.</a:t>
            </a:r>
            <a:endParaRPr lang="en-IN" sz="14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400" dirty="0">
              <a:latin typeface="Tahoma" panose="020B0604030504040204"/>
              <a:cs typeface="Tahoma" panose="020B0604030504040204"/>
            </a:endParaRPr>
          </a:p>
        </p:txBody>
      </p:sp>
      <p:pic>
        <p:nvPicPr>
          <p:cNvPr id="3" name="Picture 2" descr="Screenshot (510)"/>
          <p:cNvPicPr>
            <a:picLocks noChangeAspect="1"/>
          </p:cNvPicPr>
          <p:nvPr/>
        </p:nvPicPr>
        <p:blipFill>
          <a:blip r:embed="rId2" cstate="print"/>
          <a:stretch>
            <a:fillRect/>
          </a:stretch>
        </p:blipFill>
        <p:spPr>
          <a:xfrm>
            <a:off x="1861502" y="1498282"/>
            <a:ext cx="5420995" cy="21469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7586"/>
            <a:ext cx="6023114" cy="936154"/>
          </a:xfrm>
          <a:prstGeom prst="rect">
            <a:avLst/>
          </a:prstGeom>
        </p:spPr>
        <p:txBody>
          <a:bodyPr vert="horz" wrap="square" lIns="0" tIns="12700" rIns="0" bIns="0" rtlCol="0">
            <a:spAutoFit/>
          </a:bodyPr>
          <a:lstStyle/>
          <a:p>
            <a:pPr marL="12700">
              <a:spcBef>
                <a:spcPts val="100"/>
              </a:spcBef>
            </a:pPr>
            <a:r>
              <a:rPr lang="en-IN" sz="1800" b="1" dirty="0">
                <a:solidFill>
                  <a:srgbClr val="000000"/>
                </a:solidFill>
                <a:effectLst/>
                <a:latin typeface="Times New Roman" panose="02020603050405020304" pitchFamily="18" charset="0"/>
                <a:ea typeface="NimbusRomNo9L-Regu"/>
              </a:rPr>
              <a:t>Test-4 :</a:t>
            </a:r>
            <a:r>
              <a:rPr lang="en-IN" sz="1800" b="1" i="1" dirty="0">
                <a:solidFill>
                  <a:srgbClr val="000000"/>
                </a:solidFill>
                <a:effectLst/>
                <a:latin typeface="Times New Roman" panose="02020603050405020304" pitchFamily="18" charset="0"/>
                <a:ea typeface="NimbusRomNo9L-Regu"/>
              </a:rPr>
              <a:t> </a:t>
            </a:r>
            <a:r>
              <a:rPr lang="en-IN" sz="1800" dirty="0">
                <a:solidFill>
                  <a:srgbClr val="000000"/>
                </a:solidFill>
                <a:effectLst/>
                <a:latin typeface="Times New Roman" panose="02020603050405020304" pitchFamily="18" charset="0"/>
                <a:ea typeface="NimbusRomNo9L-Regu"/>
              </a:rPr>
              <a:t>An image of a leaf from a diseased potato plant (Early Blight) was taken and fed into the model.</a:t>
            </a:r>
            <a:br>
              <a:rPr lang="en-IN" sz="1800" dirty="0">
                <a:effectLst/>
                <a:latin typeface="Times New Roman" panose="02020603050405020304" pitchFamily="18" charset="0"/>
                <a:ea typeface="Times New Roman" panose="02020603050405020304" pitchFamily="18" charset="0"/>
              </a:rPr>
            </a:br>
            <a:endParaRPr sz="2400" spc="65" dirty="0"/>
          </a:p>
        </p:txBody>
      </p:sp>
      <p:sp>
        <p:nvSpPr>
          <p:cNvPr id="20" name="object 20"/>
          <p:cNvSpPr txBox="1"/>
          <p:nvPr/>
        </p:nvSpPr>
        <p:spPr>
          <a:xfrm>
            <a:off x="2971800" y="4515047"/>
            <a:ext cx="2161540" cy="394980"/>
          </a:xfrm>
          <a:prstGeom prst="rect">
            <a:avLst/>
          </a:prstGeom>
        </p:spPr>
        <p:txBody>
          <a:bodyPr vert="horz" wrap="square" lIns="0" tIns="12700" rIns="0" bIns="0" rtlCol="0">
            <a:spAutoFit/>
          </a:bodyPr>
          <a:lstStyle/>
          <a:p>
            <a:pPr marL="12700">
              <a:spcBef>
                <a:spcPts val="100"/>
              </a:spcBef>
            </a:pPr>
            <a:r>
              <a:rPr lang="en-IN" sz="1200" b="1" dirty="0">
                <a:solidFill>
                  <a:srgbClr val="000000"/>
                </a:solidFill>
                <a:effectLst/>
                <a:latin typeface="Times New Roman" panose="02020603050405020304" pitchFamily="18" charset="0"/>
                <a:ea typeface="NimbusRomNo9L-Regu"/>
              </a:rPr>
              <a:t>Importing Test Image</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200" dirty="0">
              <a:latin typeface="Tahoma" panose="020B0604030504040204"/>
              <a:cs typeface="Tahoma" panose="020B0604030504040204"/>
            </a:endParaRPr>
          </a:p>
        </p:txBody>
      </p:sp>
      <p:pic>
        <p:nvPicPr>
          <p:cNvPr id="3" name="Picture 2" descr="Screenshot (511)"/>
          <p:cNvPicPr>
            <a:picLocks noChangeAspect="1"/>
          </p:cNvPicPr>
          <p:nvPr/>
        </p:nvPicPr>
        <p:blipFill>
          <a:blip r:embed="rId2" cstate="print"/>
          <a:stretch>
            <a:fillRect/>
          </a:stretch>
        </p:blipFill>
        <p:spPr>
          <a:xfrm>
            <a:off x="1828800" y="1047750"/>
            <a:ext cx="4267333" cy="334391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17193"/>
            <a:ext cx="6023114" cy="505267"/>
          </a:xfrm>
          <a:prstGeom prst="rect">
            <a:avLst/>
          </a:prstGeom>
        </p:spPr>
        <p:txBody>
          <a:bodyPr vert="horz" wrap="square" lIns="0" tIns="12700" rIns="0" bIns="0" rtlCol="0">
            <a:spAutoFit/>
          </a:bodyPr>
          <a:lstStyle/>
          <a:p>
            <a:pPr marL="12700">
              <a:spcBef>
                <a:spcPts val="100"/>
              </a:spcBef>
            </a:pPr>
            <a:r>
              <a:rPr lang="en-IN" sz="1600" b="1" dirty="0">
                <a:solidFill>
                  <a:srgbClr val="000000"/>
                </a:solidFill>
                <a:effectLst/>
                <a:latin typeface="Times New Roman" panose="02020603050405020304" pitchFamily="18" charset="0"/>
                <a:ea typeface="NimbusRomNo9L-Regu"/>
              </a:rPr>
              <a:t>Prediction Made by the Classifier For Test image 4</a:t>
            </a:r>
            <a:br>
              <a:rPr lang="en-IN" sz="1600" dirty="0">
                <a:effectLst/>
                <a:latin typeface="Times New Roman" panose="02020603050405020304" pitchFamily="18" charset="0"/>
                <a:ea typeface="Times New Roman" panose="02020603050405020304" pitchFamily="18" charset="0"/>
              </a:rPr>
            </a:br>
            <a:endParaRPr sz="1600" spc="65" dirty="0"/>
          </a:p>
        </p:txBody>
      </p:sp>
      <p:sp>
        <p:nvSpPr>
          <p:cNvPr id="20" name="object 20"/>
          <p:cNvSpPr txBox="1"/>
          <p:nvPr/>
        </p:nvSpPr>
        <p:spPr>
          <a:xfrm>
            <a:off x="993914" y="3769772"/>
            <a:ext cx="5715000" cy="456535"/>
          </a:xfrm>
          <a:prstGeom prst="rect">
            <a:avLst/>
          </a:prstGeom>
        </p:spPr>
        <p:txBody>
          <a:bodyPr vert="horz" wrap="square" lIns="0" tIns="12700" rIns="0" bIns="0" rtlCol="0">
            <a:spAutoFit/>
          </a:bodyPr>
          <a:lstStyle/>
          <a:p>
            <a:pPr marL="12700">
              <a:spcBef>
                <a:spcPts val="100"/>
              </a:spcBef>
            </a:pPr>
            <a:r>
              <a:rPr lang="en-IN" sz="1400" b="1" dirty="0">
                <a:solidFill>
                  <a:srgbClr val="000000"/>
                </a:solidFill>
                <a:effectLst/>
                <a:latin typeface="Times New Roman" panose="02020603050405020304" pitchFamily="18" charset="0"/>
                <a:ea typeface="NimbusRomNo9L-Regu"/>
              </a:rPr>
              <a:t>Conclusion :</a:t>
            </a:r>
            <a:r>
              <a:rPr lang="en-IN" sz="1400" dirty="0">
                <a:solidFill>
                  <a:srgbClr val="000000"/>
                </a:solidFill>
                <a:effectLst/>
                <a:latin typeface="Times New Roman" panose="02020603050405020304" pitchFamily="18" charset="0"/>
                <a:ea typeface="NimbusRomNo9L-Regu"/>
              </a:rPr>
              <a:t> The classifier is successful in the fourth Test case.</a:t>
            </a:r>
            <a:endParaRPr lang="en-IN" sz="14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400" dirty="0">
              <a:latin typeface="Tahoma" panose="020B0604030504040204"/>
              <a:cs typeface="Tahoma" panose="020B0604030504040204"/>
            </a:endParaRPr>
          </a:p>
        </p:txBody>
      </p:sp>
      <p:pic>
        <p:nvPicPr>
          <p:cNvPr id="4" name="Picture 3" descr="Screenshot (512)"/>
          <p:cNvPicPr>
            <a:picLocks noChangeAspect="1"/>
          </p:cNvPicPr>
          <p:nvPr/>
        </p:nvPicPr>
        <p:blipFill>
          <a:blip r:embed="rId2" cstate="print"/>
          <a:stretch>
            <a:fillRect/>
          </a:stretch>
        </p:blipFill>
        <p:spPr>
          <a:xfrm>
            <a:off x="1860867" y="1596390"/>
            <a:ext cx="5422265" cy="1950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50" y="198126"/>
            <a:ext cx="2862580" cy="428322"/>
          </a:xfrm>
          <a:prstGeom prst="rect">
            <a:avLst/>
          </a:prstGeom>
        </p:spPr>
        <p:txBody>
          <a:bodyPr vert="horz" wrap="square" lIns="0" tIns="12700" rIns="0" bIns="0" rtlCol="0">
            <a:spAutoFit/>
          </a:bodyPr>
          <a:lstStyle/>
          <a:p>
            <a:pPr marL="9525">
              <a:spcBef>
                <a:spcPts val="75"/>
              </a:spcBef>
            </a:pPr>
            <a:r>
              <a:rPr spc="-19" dirty="0"/>
              <a:t>Li</a:t>
            </a:r>
            <a:r>
              <a:rPr spc="-34" dirty="0"/>
              <a:t>t</a:t>
            </a:r>
            <a:r>
              <a:rPr spc="-19" dirty="0"/>
              <a:t>e</a:t>
            </a:r>
            <a:r>
              <a:rPr spc="-23" dirty="0"/>
              <a:t>r</a:t>
            </a:r>
            <a:r>
              <a:rPr spc="71" dirty="0"/>
              <a:t>a</a:t>
            </a:r>
            <a:r>
              <a:rPr spc="-19" dirty="0"/>
              <a:t>tu</a:t>
            </a:r>
            <a:r>
              <a:rPr spc="-34" dirty="0"/>
              <a:t>r</a:t>
            </a:r>
            <a:r>
              <a:rPr spc="49" dirty="0"/>
              <a:t>e</a:t>
            </a:r>
            <a:r>
              <a:rPr spc="-127" dirty="0"/>
              <a:t> </a:t>
            </a:r>
            <a:r>
              <a:rPr spc="195" dirty="0"/>
              <a:t>S</a:t>
            </a:r>
            <a:r>
              <a:rPr spc="4" dirty="0"/>
              <a:t>ur</a:t>
            </a:r>
            <a:r>
              <a:rPr spc="-34" dirty="0"/>
              <a:t>v</a:t>
            </a:r>
            <a:r>
              <a:rPr spc="15" dirty="0"/>
              <a:t>e</a:t>
            </a:r>
            <a:r>
              <a:rPr spc="30" dirty="0"/>
              <a:t>y</a:t>
            </a:r>
          </a:p>
        </p:txBody>
      </p:sp>
      <p:graphicFrame>
        <p:nvGraphicFramePr>
          <p:cNvPr id="3" name="object 3"/>
          <p:cNvGraphicFramePr>
            <a:graphicFrameLocks noGrp="1"/>
          </p:cNvGraphicFramePr>
          <p:nvPr/>
        </p:nvGraphicFramePr>
        <p:xfrm>
          <a:off x="228600" y="742950"/>
          <a:ext cx="8534877" cy="4269741"/>
        </p:xfrm>
        <a:graphic>
          <a:graphicData uri="http://schemas.openxmlformats.org/drawingml/2006/table">
            <a:tbl>
              <a:tblPr firstRow="1" bandRow="1">
                <a:tableStyleId>{2D5ABB26-0587-4C30-8999-92F81FD0307C}</a:tableStyleId>
              </a:tblPr>
              <a:tblGrid>
                <a:gridCol w="718661">
                  <a:extLst>
                    <a:ext uri="{9D8B030D-6E8A-4147-A177-3AD203B41FA5}">
                      <a16:colId xmlns:a16="http://schemas.microsoft.com/office/drawing/2014/main" val="20000"/>
                    </a:ext>
                  </a:extLst>
                </a:gridCol>
                <a:gridCol w="2917984">
                  <a:extLst>
                    <a:ext uri="{9D8B030D-6E8A-4147-A177-3AD203B41FA5}">
                      <a16:colId xmlns:a16="http://schemas.microsoft.com/office/drawing/2014/main" val="20001"/>
                    </a:ext>
                  </a:extLst>
                </a:gridCol>
                <a:gridCol w="2826068">
                  <a:extLst>
                    <a:ext uri="{9D8B030D-6E8A-4147-A177-3AD203B41FA5}">
                      <a16:colId xmlns:a16="http://schemas.microsoft.com/office/drawing/2014/main" val="20002"/>
                    </a:ext>
                  </a:extLst>
                </a:gridCol>
                <a:gridCol w="2072164">
                  <a:extLst>
                    <a:ext uri="{9D8B030D-6E8A-4147-A177-3AD203B41FA5}">
                      <a16:colId xmlns:a16="http://schemas.microsoft.com/office/drawing/2014/main" val="20003"/>
                    </a:ext>
                  </a:extLst>
                </a:gridCol>
              </a:tblGrid>
              <a:tr h="298133">
                <a:tc>
                  <a:txBody>
                    <a:bodyPr/>
                    <a:lstStyle/>
                    <a:p>
                      <a:pPr marL="106680">
                        <a:lnSpc>
                          <a:spcPct val="100000"/>
                        </a:lnSpc>
                        <a:spcBef>
                          <a:spcPts val="620"/>
                        </a:spcBef>
                      </a:pPr>
                      <a:r>
                        <a:rPr sz="1400" b="1" spc="-5" dirty="0">
                          <a:latin typeface="Arial" panose="020B0604020202020204"/>
                          <a:cs typeface="Arial" panose="020B0604020202020204"/>
                        </a:rPr>
                        <a:t>S.</a:t>
                      </a:r>
                      <a:r>
                        <a:rPr sz="1400" b="1" spc="-50" dirty="0">
                          <a:latin typeface="Arial" panose="020B0604020202020204"/>
                          <a:cs typeface="Arial" panose="020B0604020202020204"/>
                        </a:rPr>
                        <a:t> </a:t>
                      </a:r>
                      <a:r>
                        <a:rPr sz="1400" b="1" spc="-5" dirty="0">
                          <a:latin typeface="Arial" panose="020B0604020202020204"/>
                          <a:cs typeface="Arial" panose="020B0604020202020204"/>
                        </a:rPr>
                        <a:t>No.</a:t>
                      </a:r>
                      <a:endParaRPr sz="1400">
                        <a:latin typeface="Arial" panose="020B0604020202020204"/>
                        <a:cs typeface="Arial" panose="020B0604020202020204"/>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b="1" spc="-5" dirty="0">
                          <a:latin typeface="Arial" panose="020B0604020202020204"/>
                          <a:cs typeface="Arial" panose="020B0604020202020204"/>
                        </a:rPr>
                        <a:t>Base</a:t>
                      </a:r>
                      <a:r>
                        <a:rPr sz="1400" b="1" spc="-50" dirty="0">
                          <a:latin typeface="Arial" panose="020B0604020202020204"/>
                          <a:cs typeface="Arial" panose="020B0604020202020204"/>
                        </a:rPr>
                        <a:t> </a:t>
                      </a:r>
                      <a:r>
                        <a:rPr sz="1400" b="1" spc="-5" dirty="0">
                          <a:latin typeface="Arial" panose="020B0604020202020204"/>
                          <a:cs typeface="Arial" panose="020B0604020202020204"/>
                        </a:rPr>
                        <a:t>Paper</a:t>
                      </a:r>
                      <a:endParaRPr sz="1400" dirty="0">
                        <a:latin typeface="Arial" panose="020B0604020202020204"/>
                        <a:cs typeface="Arial" panose="020B0604020202020204"/>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0">
                        <a:lnSpc>
                          <a:spcPct val="100000"/>
                        </a:lnSpc>
                        <a:spcBef>
                          <a:spcPts val="620"/>
                        </a:spcBef>
                      </a:pPr>
                      <a:r>
                        <a:rPr sz="1400" b="1" dirty="0">
                          <a:latin typeface="Arial" panose="020B0604020202020204"/>
                          <a:cs typeface="Arial" panose="020B0604020202020204"/>
                        </a:rPr>
                        <a:t>Methodology</a:t>
                      </a:r>
                      <a:endParaRPr sz="1400">
                        <a:latin typeface="Arial" panose="020B0604020202020204"/>
                        <a:cs typeface="Arial" panose="020B0604020202020204"/>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b="1" spc="-5" dirty="0">
                          <a:latin typeface="Arial" panose="020B0604020202020204"/>
                          <a:cs typeface="Arial" panose="020B0604020202020204"/>
                        </a:rPr>
                        <a:t>Issues</a:t>
                      </a:r>
                      <a:endParaRPr sz="1400">
                        <a:latin typeface="Arial" panose="020B0604020202020204"/>
                        <a:cs typeface="Arial" panose="020B0604020202020204"/>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393508">
                <a:tc>
                  <a:txBody>
                    <a:bodyPr/>
                    <a:lstStyle/>
                    <a:p>
                      <a:pPr>
                        <a:lnSpc>
                          <a:spcPct val="100000"/>
                        </a:lnSpc>
                      </a:pPr>
                      <a:endParaRPr sz="1500">
                        <a:latin typeface="Times New Roman" panose="02020603050405020304"/>
                        <a:cs typeface="Times New Roman" panose="02020603050405020304"/>
                      </a:endParaRPr>
                    </a:p>
                    <a:p>
                      <a:pPr>
                        <a:lnSpc>
                          <a:spcPct val="100000"/>
                        </a:lnSpc>
                        <a:spcBef>
                          <a:spcPts val="30"/>
                        </a:spcBef>
                      </a:pPr>
                      <a:endParaRPr sz="1500">
                        <a:latin typeface="Times New Roman" panose="02020603050405020304"/>
                        <a:cs typeface="Times New Roman" panose="02020603050405020304"/>
                      </a:endParaRPr>
                    </a:p>
                    <a:p>
                      <a:pPr algn="ctr">
                        <a:lnSpc>
                          <a:spcPct val="100000"/>
                        </a:lnSpc>
                      </a:pPr>
                      <a:r>
                        <a:rPr sz="1400" dirty="0">
                          <a:latin typeface="Arial MT"/>
                          <a:cs typeface="Arial MT"/>
                        </a:rPr>
                        <a:t>1</a:t>
                      </a:r>
                      <a:endParaRPr sz="1400">
                        <a:latin typeface="Arial MT"/>
                        <a:cs typeface="Arial MT"/>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28905">
                        <a:lnSpc>
                          <a:spcPct val="60000"/>
                        </a:lnSpc>
                        <a:spcBef>
                          <a:spcPts val="635"/>
                        </a:spcBef>
                      </a:pPr>
                      <a:r>
                        <a:rPr sz="1000" dirty="0">
                          <a:latin typeface="Arial MT"/>
                          <a:cs typeface="Arial MT"/>
                        </a:rPr>
                        <a:t>S.Arivazhagan, R. Newlin Shebiah, S.Ananthi,</a:t>
                      </a:r>
                    </a:p>
                    <a:p>
                      <a:pPr marL="85725" marR="128905">
                        <a:lnSpc>
                          <a:spcPct val="60000"/>
                        </a:lnSpc>
                        <a:spcBef>
                          <a:spcPts val="635"/>
                        </a:spcBef>
                      </a:pPr>
                      <a:r>
                        <a:rPr sz="1000" dirty="0">
                          <a:latin typeface="Arial MT"/>
                          <a:cs typeface="Arial MT"/>
                        </a:rPr>
                        <a:t>S.Vishnu Varthini. (2013) ―Detection of</a:t>
                      </a:r>
                    </a:p>
                    <a:p>
                      <a:pPr marL="85725" marR="128905">
                        <a:lnSpc>
                          <a:spcPct val="60000"/>
                        </a:lnSpc>
                        <a:spcBef>
                          <a:spcPts val="635"/>
                        </a:spcBef>
                      </a:pPr>
                      <a:r>
                        <a:rPr sz="1000" dirty="0">
                          <a:latin typeface="Arial MT"/>
                          <a:cs typeface="Arial MT"/>
                        </a:rPr>
                        <a:t>Unhealthy Region of Plant Leaves and</a:t>
                      </a:r>
                    </a:p>
                    <a:p>
                      <a:pPr marL="85725" marR="128905">
                        <a:lnSpc>
                          <a:spcPct val="60000"/>
                        </a:lnSpc>
                        <a:spcBef>
                          <a:spcPts val="635"/>
                        </a:spcBef>
                      </a:pPr>
                      <a:r>
                        <a:rPr sz="1000" dirty="0">
                          <a:latin typeface="Arial MT"/>
                          <a:cs typeface="Arial MT"/>
                        </a:rPr>
                        <a:t>Classification of Plant Leaf Diseases using</a:t>
                      </a:r>
                    </a:p>
                    <a:p>
                      <a:pPr marL="85725" marR="128905">
                        <a:lnSpc>
                          <a:spcPct val="60000"/>
                        </a:lnSpc>
                        <a:spcBef>
                          <a:spcPts val="635"/>
                        </a:spcBef>
                      </a:pPr>
                      <a:r>
                        <a:rPr sz="1000" dirty="0">
                          <a:latin typeface="Arial MT"/>
                          <a:cs typeface="Arial MT"/>
                        </a:rPr>
                        <a:t>Texture Features.‖ Agric Eng Int: CIGR</a:t>
                      </a:r>
                    </a:p>
                    <a:p>
                      <a:pPr marL="85725" marR="128905">
                        <a:lnSpc>
                          <a:spcPct val="60000"/>
                        </a:lnSpc>
                        <a:spcBef>
                          <a:spcPts val="635"/>
                        </a:spcBef>
                      </a:pPr>
                      <a:r>
                        <a:rPr sz="1000" dirty="0">
                          <a:latin typeface="Arial MT"/>
                          <a:cs typeface="Arial MT"/>
                        </a:rPr>
                        <a:t>Journal, 15(1): 211－217.</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08915">
                        <a:lnSpc>
                          <a:spcPct val="60000"/>
                        </a:lnSpc>
                        <a:spcBef>
                          <a:spcPts val="635"/>
                        </a:spcBef>
                      </a:pPr>
                      <a:r>
                        <a:rPr lang="en-IN" sz="1000" dirty="0">
                          <a:latin typeface="Arial MT"/>
                          <a:cs typeface="Arial MT"/>
                        </a:rPr>
                        <a:t>F</a:t>
                      </a:r>
                      <a:r>
                        <a:rPr sz="1000" dirty="0">
                          <a:latin typeface="Arial MT"/>
                          <a:cs typeface="Arial MT"/>
                        </a:rPr>
                        <a:t>irst a color transformation</a:t>
                      </a:r>
                    </a:p>
                    <a:p>
                      <a:pPr marL="85725" marR="208915">
                        <a:lnSpc>
                          <a:spcPct val="60000"/>
                        </a:lnSpc>
                        <a:spcBef>
                          <a:spcPts val="635"/>
                        </a:spcBef>
                      </a:pPr>
                      <a:r>
                        <a:rPr sz="1000" dirty="0">
                          <a:latin typeface="Arial MT"/>
                          <a:cs typeface="Arial MT"/>
                        </a:rPr>
                        <a:t>structure for the input RGB image is</a:t>
                      </a:r>
                    </a:p>
                    <a:p>
                      <a:pPr marL="85725" marR="208915">
                        <a:lnSpc>
                          <a:spcPct val="60000"/>
                        </a:lnSpc>
                        <a:spcBef>
                          <a:spcPts val="635"/>
                        </a:spcBef>
                      </a:pPr>
                      <a:r>
                        <a:rPr sz="1000" dirty="0">
                          <a:latin typeface="Arial MT"/>
                          <a:cs typeface="Arial MT"/>
                        </a:rPr>
                        <a:t>generated, and then the green pixels are</a:t>
                      </a:r>
                    </a:p>
                    <a:p>
                      <a:pPr marL="85725" marR="208915">
                        <a:lnSpc>
                          <a:spcPct val="60000"/>
                        </a:lnSpc>
                        <a:spcBef>
                          <a:spcPts val="635"/>
                        </a:spcBef>
                      </a:pPr>
                      <a:r>
                        <a:rPr sz="1000" dirty="0">
                          <a:latin typeface="Arial MT"/>
                          <a:cs typeface="Arial MT"/>
                        </a:rPr>
                        <a:t>marked and eliminated using specific</a:t>
                      </a:r>
                    </a:p>
                    <a:p>
                      <a:pPr marL="85725" marR="208915">
                        <a:lnSpc>
                          <a:spcPct val="60000"/>
                        </a:lnSpc>
                        <a:spcBef>
                          <a:spcPts val="635"/>
                        </a:spcBef>
                      </a:pPr>
                      <a:r>
                        <a:rPr sz="1000" dirty="0">
                          <a:latin typeface="Arial MT"/>
                          <a:cs typeface="Arial MT"/>
                        </a:rPr>
                        <a:t>threshold value followed by segmentation</a:t>
                      </a:r>
                    </a:p>
                    <a:p>
                      <a:pPr marL="85725" marR="208915">
                        <a:lnSpc>
                          <a:spcPct val="60000"/>
                        </a:lnSpc>
                        <a:spcBef>
                          <a:spcPts val="635"/>
                        </a:spcBef>
                      </a:pPr>
                      <a:r>
                        <a:rPr sz="1000" dirty="0">
                          <a:latin typeface="Arial MT"/>
                          <a:cs typeface="Arial MT"/>
                        </a:rPr>
                        <a:t>process, evaluating the texture features using</a:t>
                      </a:r>
                    </a:p>
                    <a:p>
                      <a:pPr marL="85725" marR="208915">
                        <a:lnSpc>
                          <a:spcPct val="60000"/>
                        </a:lnSpc>
                        <a:spcBef>
                          <a:spcPts val="635"/>
                        </a:spcBef>
                      </a:pPr>
                      <a:r>
                        <a:rPr sz="1000" dirty="0">
                          <a:latin typeface="Arial MT"/>
                          <a:cs typeface="Arial MT"/>
                        </a:rPr>
                        <a:t>color co-occurrence technique for the useful</a:t>
                      </a:r>
                    </a:p>
                    <a:p>
                      <a:pPr marL="85725" marR="208915">
                        <a:lnSpc>
                          <a:spcPct val="60000"/>
                        </a:lnSpc>
                        <a:spcBef>
                          <a:spcPts val="635"/>
                        </a:spcBef>
                      </a:pPr>
                      <a:r>
                        <a:rPr sz="1000" dirty="0">
                          <a:latin typeface="Arial MT"/>
                          <a:cs typeface="Arial MT"/>
                        </a:rPr>
                        <a:t>segments, finally the extracted features are</a:t>
                      </a:r>
                    </a:p>
                    <a:p>
                      <a:pPr marL="85725" marR="208915">
                        <a:lnSpc>
                          <a:spcPct val="60000"/>
                        </a:lnSpc>
                        <a:spcBef>
                          <a:spcPts val="635"/>
                        </a:spcBef>
                      </a:pPr>
                      <a:r>
                        <a:rPr sz="1000" dirty="0">
                          <a:latin typeface="Arial MT"/>
                          <a:cs typeface="Arial MT"/>
                        </a:rPr>
                        <a:t>proceed through the classifier. </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64465">
                        <a:lnSpc>
                          <a:spcPct val="100000"/>
                        </a:lnSpc>
                        <a:spcBef>
                          <a:spcPts val="635"/>
                        </a:spcBef>
                      </a:pPr>
                      <a:r>
                        <a:rPr lang="en-IN" sz="1000" spc="-5" dirty="0">
                          <a:latin typeface="Arial MT"/>
                          <a:cs typeface="Arial MT"/>
                        </a:rPr>
                        <a:t>The elimination of green pixels narrows down the results of the classifier as there are a few diseases that does not affect the color of the leaves, which may get unrecognised.</a:t>
                      </a:r>
                      <a:endParaRPr lang="en-IN" sz="1000">
                        <a:latin typeface="Arial MT"/>
                        <a:cs typeface="Arial MT"/>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045845">
                <a:tc>
                  <a:txBody>
                    <a:bodyPr/>
                    <a:lstStyle/>
                    <a:p>
                      <a:pPr>
                        <a:lnSpc>
                          <a:spcPct val="100000"/>
                        </a:lnSpc>
                      </a:pPr>
                      <a:endParaRPr sz="1500">
                        <a:latin typeface="Times New Roman" panose="02020603050405020304"/>
                        <a:cs typeface="Times New Roman" panose="02020603050405020304"/>
                      </a:endParaRPr>
                    </a:p>
                    <a:p>
                      <a:pPr>
                        <a:lnSpc>
                          <a:spcPct val="100000"/>
                        </a:lnSpc>
                        <a:spcBef>
                          <a:spcPts val="30"/>
                        </a:spcBef>
                      </a:pPr>
                      <a:endParaRPr sz="1500">
                        <a:latin typeface="Times New Roman" panose="02020603050405020304"/>
                        <a:cs typeface="Times New Roman" panose="02020603050405020304"/>
                      </a:endParaRPr>
                    </a:p>
                    <a:p>
                      <a:pPr algn="ctr">
                        <a:lnSpc>
                          <a:spcPct val="100000"/>
                        </a:lnSpc>
                      </a:pPr>
                      <a:r>
                        <a:rPr sz="1400" dirty="0">
                          <a:latin typeface="Arial MT"/>
                          <a:cs typeface="Arial MT"/>
                        </a:rPr>
                        <a:t>2</a:t>
                      </a:r>
                      <a:endParaRPr sz="1400">
                        <a:latin typeface="Arial MT"/>
                        <a:cs typeface="Arial MT"/>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78740">
                        <a:lnSpc>
                          <a:spcPct val="100000"/>
                        </a:lnSpc>
                        <a:spcBef>
                          <a:spcPts val="635"/>
                        </a:spcBef>
                      </a:pPr>
                      <a:r>
                        <a:rPr sz="1000" dirty="0">
                          <a:latin typeface="Arial MT"/>
                          <a:cs typeface="Arial MT"/>
                        </a:rPr>
                        <a:t>Leaf disease detection on cucumber leaves using multiclass support vector machine</a:t>
                      </a:r>
                    </a:p>
                    <a:p>
                      <a:pPr marL="85725" marR="78740">
                        <a:lnSpc>
                          <a:spcPct val="100000"/>
                        </a:lnSpc>
                        <a:spcBef>
                          <a:spcPts val="635"/>
                        </a:spcBef>
                      </a:pPr>
                      <a:r>
                        <a:rPr sz="1000" dirty="0">
                          <a:latin typeface="Arial MT"/>
                          <a:cs typeface="Arial MT"/>
                        </a:rPr>
                        <a:t>IEEE International Conference on Wireless Communications, Signal Processing and Networking (2017), pp. 1276-1281</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80035">
                        <a:lnSpc>
                          <a:spcPct val="100000"/>
                        </a:lnSpc>
                        <a:spcBef>
                          <a:spcPts val="635"/>
                        </a:spcBef>
                      </a:pPr>
                      <a:r>
                        <a:rPr lang="en-IN" sz="1000" dirty="0">
                          <a:latin typeface="Arial MT"/>
                          <a:cs typeface="Arial MT"/>
                        </a:rPr>
                        <a:t>P</a:t>
                      </a:r>
                      <a:r>
                        <a:rPr sz="1000" dirty="0">
                          <a:latin typeface="Arial MT"/>
                          <a:cs typeface="Arial MT"/>
                        </a:rPr>
                        <a:t>re-process</a:t>
                      </a:r>
                      <a:r>
                        <a:rPr lang="en-IN" sz="1000" dirty="0">
                          <a:latin typeface="Arial MT"/>
                          <a:cs typeface="Arial MT"/>
                        </a:rPr>
                        <a:t>ing was done</a:t>
                      </a:r>
                      <a:r>
                        <a:rPr sz="1000" dirty="0">
                          <a:latin typeface="Arial MT"/>
                          <a:cs typeface="Arial MT"/>
                        </a:rPr>
                        <a:t> by image resizing, contrast enhancement and color-space conversion. The K-Means clustering for segmentation and feature extraction using GLCM is performed. Classification was made using multiclass SVM</a:t>
                      </a:r>
                      <a:r>
                        <a:rPr lang="en-IN" sz="1000" dirty="0">
                          <a:latin typeface="Arial MT"/>
                          <a:cs typeface="Arial MT"/>
                        </a:rPr>
                        <a:t>.</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90500">
                        <a:lnSpc>
                          <a:spcPct val="100000"/>
                        </a:lnSpc>
                        <a:spcBef>
                          <a:spcPts val="635"/>
                        </a:spcBef>
                      </a:pPr>
                      <a:r>
                        <a:rPr lang="en-IN" sz="1000" spc="-5" dirty="0">
                          <a:latin typeface="Arial MT"/>
                          <a:cs typeface="Arial MT"/>
                        </a:rPr>
                        <a:t>Feature scaling of the extracted features was not performed, and this affected the performance of the multiclass SVM classifier. </a:t>
                      </a:r>
                      <a:endParaRPr lang="en-IN" sz="1000">
                        <a:latin typeface="Arial MT"/>
                        <a:cs typeface="Arial MT"/>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1202055">
                <a:tc>
                  <a:txBody>
                    <a:bodyPr/>
                    <a:lstStyle/>
                    <a:p>
                      <a:pPr>
                        <a:lnSpc>
                          <a:spcPct val="100000"/>
                        </a:lnSpc>
                      </a:pPr>
                      <a:endParaRPr sz="1500">
                        <a:latin typeface="Times New Roman" panose="02020603050405020304"/>
                        <a:cs typeface="Times New Roman" panose="02020603050405020304"/>
                      </a:endParaRPr>
                    </a:p>
                    <a:p>
                      <a:pPr>
                        <a:lnSpc>
                          <a:spcPct val="100000"/>
                        </a:lnSpc>
                        <a:spcBef>
                          <a:spcPts val="30"/>
                        </a:spcBef>
                      </a:pPr>
                      <a:endParaRPr sz="1500">
                        <a:latin typeface="Times New Roman" panose="02020603050405020304"/>
                        <a:cs typeface="Times New Roman" panose="02020603050405020304"/>
                      </a:endParaRPr>
                    </a:p>
                    <a:p>
                      <a:pPr algn="ctr">
                        <a:lnSpc>
                          <a:spcPct val="100000"/>
                        </a:lnSpc>
                      </a:pPr>
                      <a:r>
                        <a:rPr sz="1400" dirty="0">
                          <a:latin typeface="Arial MT"/>
                          <a:cs typeface="Arial MT"/>
                        </a:rPr>
                        <a:t>3</a:t>
                      </a:r>
                      <a:endParaRPr sz="1400">
                        <a:latin typeface="Arial MT"/>
                        <a:cs typeface="Arial MT"/>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2875">
                        <a:lnSpc>
                          <a:spcPct val="100000"/>
                        </a:lnSpc>
                        <a:spcBef>
                          <a:spcPts val="635"/>
                        </a:spcBef>
                      </a:pPr>
                      <a:r>
                        <a:rPr sz="1000" dirty="0">
                          <a:latin typeface="Arial MT"/>
                          <a:cs typeface="Arial MT"/>
                        </a:rPr>
                        <a:t>P. Moghadam, D. Ward, E. Goan, S. Jayawardena, P. Sikka and E. Hernandez, "Plant</a:t>
                      </a:r>
                      <a:r>
                        <a:rPr lang="en-IN" sz="1000" dirty="0">
                          <a:latin typeface="Arial MT"/>
                          <a:cs typeface="Arial MT"/>
                        </a:rPr>
                        <a:t> </a:t>
                      </a:r>
                      <a:r>
                        <a:rPr sz="1000" dirty="0">
                          <a:latin typeface="Arial MT"/>
                          <a:cs typeface="Arial MT"/>
                        </a:rPr>
                        <a:t>Disease Detection Using Hyperspectral Imaging," 2017 International Conference on Digital</a:t>
                      </a:r>
                      <a:r>
                        <a:rPr lang="en-IN" sz="1000" dirty="0">
                          <a:latin typeface="Arial MT"/>
                          <a:cs typeface="Arial MT"/>
                        </a:rPr>
                        <a:t> </a:t>
                      </a:r>
                      <a:r>
                        <a:rPr sz="1000" dirty="0">
                          <a:latin typeface="Arial MT"/>
                          <a:cs typeface="Arial MT"/>
                        </a:rPr>
                        <a:t>Image Computing: Techniques and Applications (DICTA), 2017, pp. 1-8, doi:</a:t>
                      </a:r>
                      <a:r>
                        <a:rPr lang="en-IN" sz="1000" dirty="0">
                          <a:latin typeface="Arial MT"/>
                          <a:cs typeface="Arial MT"/>
                        </a:rPr>
                        <a:t> </a:t>
                      </a:r>
                      <a:r>
                        <a:rPr sz="1000" dirty="0">
                          <a:latin typeface="Arial MT"/>
                          <a:cs typeface="Arial MT"/>
                        </a:rPr>
                        <a:t>10.1109/DICTA.2017.8227476</a:t>
                      </a:r>
                      <a:r>
                        <a:rPr sz="1000" spc="-10" dirty="0">
                          <a:latin typeface="Arial MT"/>
                          <a:cs typeface="Arial MT"/>
                        </a:rPr>
                        <a:t>.</a:t>
                      </a:r>
                      <a:endParaRPr sz="1000">
                        <a:latin typeface="Arial MT"/>
                        <a:cs typeface="Arial MT"/>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39090">
                        <a:lnSpc>
                          <a:spcPct val="100000"/>
                        </a:lnSpc>
                        <a:spcBef>
                          <a:spcPts val="635"/>
                        </a:spcBef>
                      </a:pPr>
                      <a:r>
                        <a:rPr sz="900" dirty="0">
                          <a:latin typeface="Arial MT"/>
                          <a:cs typeface="Arial MT"/>
                        </a:rPr>
                        <a:t>VNIR</a:t>
                      </a:r>
                      <a:r>
                        <a:rPr lang="en-IN" sz="900" dirty="0">
                          <a:latin typeface="Arial MT"/>
                          <a:cs typeface="Arial MT"/>
                        </a:rPr>
                        <a:t> and </a:t>
                      </a:r>
                      <a:r>
                        <a:rPr sz="900" dirty="0">
                          <a:latin typeface="Arial MT"/>
                          <a:cs typeface="Arial MT"/>
                        </a:rPr>
                        <a:t>SWIR spectrums were used in this research. Authors have used k-means</a:t>
                      </a:r>
                      <a:r>
                        <a:rPr lang="en-IN" sz="900" dirty="0">
                          <a:latin typeface="Arial MT"/>
                          <a:cs typeface="Arial MT"/>
                        </a:rPr>
                        <a:t> </a:t>
                      </a:r>
                      <a:r>
                        <a:rPr sz="900" dirty="0">
                          <a:latin typeface="Arial MT"/>
                          <a:cs typeface="Arial MT"/>
                        </a:rPr>
                        <a:t>clustering algorithm in spectral domain for the segmentation of leaf. They have</a:t>
                      </a:r>
                      <a:r>
                        <a:rPr lang="en-IN" sz="900" dirty="0">
                          <a:latin typeface="Arial MT"/>
                          <a:cs typeface="Arial MT"/>
                        </a:rPr>
                        <a:t> </a:t>
                      </a:r>
                      <a:r>
                        <a:rPr sz="900" dirty="0">
                          <a:latin typeface="Arial MT"/>
                          <a:cs typeface="Arial MT"/>
                        </a:rPr>
                        <a:t>proposed a novel grid removal algorithm to remove the grid from hyperspectral images.</a:t>
                      </a:r>
                      <a:r>
                        <a:rPr lang="en-IN" sz="900" dirty="0">
                          <a:latin typeface="Arial MT"/>
                          <a:cs typeface="Arial MT"/>
                        </a:rPr>
                        <a:t> </a:t>
                      </a:r>
                      <a:r>
                        <a:rPr sz="900" dirty="0">
                          <a:latin typeface="Arial MT"/>
                          <a:cs typeface="Arial MT"/>
                        </a:rPr>
                        <a:t>Authors have achieved the accuracy of 83% with vegetation indices in VNIR spectral</a:t>
                      </a:r>
                      <a:r>
                        <a:rPr lang="en-IN" sz="900" dirty="0">
                          <a:latin typeface="Arial MT"/>
                          <a:cs typeface="Arial MT"/>
                        </a:rPr>
                        <a:t> </a:t>
                      </a:r>
                      <a:r>
                        <a:rPr sz="900" dirty="0">
                          <a:latin typeface="Arial MT"/>
                          <a:cs typeface="Arial MT"/>
                        </a:rPr>
                        <a:t>range and 93% accuracy with full spectrum</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148590">
                        <a:lnSpc>
                          <a:spcPct val="100000"/>
                        </a:lnSpc>
                        <a:spcBef>
                          <a:spcPts val="635"/>
                        </a:spcBef>
                      </a:pPr>
                      <a:r>
                        <a:rPr sz="1000" dirty="0">
                          <a:latin typeface="Arial MT"/>
                          <a:cs typeface="Arial MT"/>
                        </a:rPr>
                        <a:t>Though the proposed method achieved</a:t>
                      </a:r>
                      <a:r>
                        <a:rPr lang="en-IN" sz="1000" dirty="0">
                          <a:latin typeface="Arial MT"/>
                          <a:cs typeface="Arial MT"/>
                        </a:rPr>
                        <a:t> </a:t>
                      </a:r>
                      <a:r>
                        <a:rPr sz="1000" dirty="0">
                          <a:latin typeface="Arial MT"/>
                          <a:cs typeface="Arial MT"/>
                        </a:rPr>
                        <a:t>higher accuracy, it requires the hyperspectral camera with 324 spectral bands so the</a:t>
                      </a:r>
                      <a:r>
                        <a:rPr lang="en-IN" sz="1000" dirty="0">
                          <a:latin typeface="Arial MT"/>
                          <a:cs typeface="Arial MT"/>
                        </a:rPr>
                        <a:t> </a:t>
                      </a:r>
                      <a:r>
                        <a:rPr sz="1000" dirty="0">
                          <a:latin typeface="Arial MT"/>
                          <a:cs typeface="Arial MT"/>
                        </a:rPr>
                        <a:t>solution becomes too costly</a:t>
                      </a:r>
                      <a:r>
                        <a:rPr lang="en-IN" sz="1000" dirty="0">
                          <a:latin typeface="Arial MT"/>
                          <a:cs typeface="Arial MT"/>
                        </a:rPr>
                        <a:t> and is not computationally efficient</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7586"/>
            <a:ext cx="6023114" cy="936154"/>
          </a:xfrm>
          <a:prstGeom prst="rect">
            <a:avLst/>
          </a:prstGeom>
        </p:spPr>
        <p:txBody>
          <a:bodyPr vert="horz" wrap="square" lIns="0" tIns="12700" rIns="0" bIns="0" rtlCol="0">
            <a:spAutoFit/>
          </a:bodyPr>
          <a:lstStyle/>
          <a:p>
            <a:pPr marL="12700">
              <a:spcBef>
                <a:spcPts val="100"/>
              </a:spcBef>
            </a:pPr>
            <a:r>
              <a:rPr lang="en-IN" sz="1800" b="1" dirty="0">
                <a:solidFill>
                  <a:srgbClr val="000000"/>
                </a:solidFill>
                <a:effectLst/>
                <a:latin typeface="Times New Roman" panose="02020603050405020304" pitchFamily="18" charset="0"/>
                <a:ea typeface="NimbusRomNo9L-Regu"/>
              </a:rPr>
              <a:t>Test-5 : </a:t>
            </a:r>
            <a:r>
              <a:rPr lang="en-IN" sz="1800" dirty="0">
                <a:solidFill>
                  <a:srgbClr val="000000"/>
                </a:solidFill>
                <a:effectLst/>
                <a:latin typeface="Times New Roman" panose="02020603050405020304" pitchFamily="18" charset="0"/>
                <a:ea typeface="NimbusRomNo9L-Regu"/>
              </a:rPr>
              <a:t>An image of a leaf from a healthy potato plant was taken and fed into the model</a:t>
            </a:r>
            <a:br>
              <a:rPr lang="en-IN" sz="1800" dirty="0">
                <a:effectLst/>
                <a:latin typeface="Times New Roman" panose="02020603050405020304" pitchFamily="18" charset="0"/>
                <a:ea typeface="Times New Roman" panose="02020603050405020304" pitchFamily="18" charset="0"/>
              </a:rPr>
            </a:br>
            <a:endParaRPr sz="2400" spc="65" dirty="0"/>
          </a:p>
        </p:txBody>
      </p:sp>
      <p:sp>
        <p:nvSpPr>
          <p:cNvPr id="20" name="object 20"/>
          <p:cNvSpPr txBox="1"/>
          <p:nvPr/>
        </p:nvSpPr>
        <p:spPr>
          <a:xfrm>
            <a:off x="1219200" y="4171950"/>
            <a:ext cx="4495800" cy="364202"/>
          </a:xfrm>
          <a:prstGeom prst="rect">
            <a:avLst/>
          </a:prstGeom>
        </p:spPr>
        <p:txBody>
          <a:bodyPr vert="horz" wrap="square" lIns="0" tIns="12700" rIns="0" bIns="0" rtlCol="0">
            <a:spAutoFit/>
          </a:bodyPr>
          <a:lstStyle/>
          <a:p>
            <a:pPr marL="12700">
              <a:spcBef>
                <a:spcPts val="100"/>
              </a:spcBef>
            </a:pPr>
            <a:r>
              <a:rPr lang="en-IN" sz="1200" b="1" dirty="0">
                <a:solidFill>
                  <a:srgbClr val="000000"/>
                </a:solidFill>
                <a:effectLst/>
                <a:latin typeface="Times New Roman" panose="02020603050405020304" pitchFamily="18" charset="0"/>
                <a:ea typeface="NimbusRomNo9L-Regu"/>
              </a:rPr>
              <a:t>Importing test image 5 with background filter</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000" dirty="0">
              <a:latin typeface="Tahoma" panose="020B0604030504040204"/>
              <a:cs typeface="Tahoma" panose="020B0604030504040204"/>
            </a:endParaRPr>
          </a:p>
        </p:txBody>
      </p:sp>
      <p:pic>
        <p:nvPicPr>
          <p:cNvPr id="4" name="Picture 3"/>
          <p:cNvPicPr>
            <a:picLocks noChangeAspect="1"/>
          </p:cNvPicPr>
          <p:nvPr/>
        </p:nvPicPr>
        <p:blipFill>
          <a:blip r:embed="rId2" cstate="print"/>
          <a:srcRect/>
          <a:stretch>
            <a:fillRect/>
          </a:stretch>
        </p:blipFill>
        <p:spPr bwMode="auto">
          <a:xfrm>
            <a:off x="685800" y="1176337"/>
            <a:ext cx="3689830" cy="2790825"/>
          </a:xfrm>
          <a:prstGeom prst="rect">
            <a:avLst/>
          </a:prstGeom>
          <a:noFill/>
          <a:ln w="9525">
            <a:noFill/>
            <a:miter lim="800000"/>
            <a:headEnd/>
            <a:tailEnd/>
          </a:ln>
        </p:spPr>
      </p:pic>
      <p:pic>
        <p:nvPicPr>
          <p:cNvPr id="5" name="Picture 4"/>
          <p:cNvPicPr>
            <a:picLocks noChangeAspect="1"/>
          </p:cNvPicPr>
          <p:nvPr/>
        </p:nvPicPr>
        <p:blipFill>
          <a:blip r:embed="rId3" cstate="print"/>
          <a:srcRect/>
          <a:stretch>
            <a:fillRect/>
          </a:stretch>
        </p:blipFill>
        <p:spPr bwMode="auto">
          <a:xfrm>
            <a:off x="4963916" y="1408034"/>
            <a:ext cx="3494284" cy="2438634"/>
          </a:xfrm>
          <a:prstGeom prst="rect">
            <a:avLst/>
          </a:prstGeom>
          <a:noFill/>
          <a:ln w="9525">
            <a:noFill/>
            <a:miter lim="800000"/>
            <a:headEnd/>
            <a:tailEnd/>
          </a:ln>
        </p:spPr>
      </p:pic>
      <p:cxnSp>
        <p:nvCxnSpPr>
          <p:cNvPr id="7" name="Straight Arrow Connector 6"/>
          <p:cNvCxnSpPr/>
          <p:nvPr/>
        </p:nvCxnSpPr>
        <p:spPr>
          <a:xfrm>
            <a:off x="4419600" y="2850239"/>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17193"/>
            <a:ext cx="6023114" cy="505267"/>
          </a:xfrm>
          <a:prstGeom prst="rect">
            <a:avLst/>
          </a:prstGeom>
        </p:spPr>
        <p:txBody>
          <a:bodyPr vert="horz" wrap="square" lIns="0" tIns="12700" rIns="0" bIns="0" rtlCol="0">
            <a:spAutoFit/>
          </a:bodyPr>
          <a:lstStyle/>
          <a:p>
            <a:pPr marL="12700">
              <a:spcBef>
                <a:spcPts val="100"/>
              </a:spcBef>
            </a:pPr>
            <a:r>
              <a:rPr lang="en-IN" sz="1600" b="1" dirty="0">
                <a:solidFill>
                  <a:srgbClr val="000000"/>
                </a:solidFill>
                <a:effectLst/>
                <a:latin typeface="Times New Roman" panose="02020603050405020304" pitchFamily="18" charset="0"/>
                <a:ea typeface="NimbusRomNo9L-Regu"/>
              </a:rPr>
              <a:t>Prediction Made by the Classifier For Test image 5</a:t>
            </a:r>
            <a:br>
              <a:rPr lang="en-IN" sz="1600" dirty="0">
                <a:effectLst/>
                <a:latin typeface="Times New Roman" panose="02020603050405020304" pitchFamily="18" charset="0"/>
                <a:ea typeface="Times New Roman" panose="02020603050405020304" pitchFamily="18" charset="0"/>
              </a:rPr>
            </a:br>
            <a:endParaRPr sz="1600" spc="65" dirty="0"/>
          </a:p>
        </p:txBody>
      </p:sp>
      <p:sp>
        <p:nvSpPr>
          <p:cNvPr id="20" name="object 20"/>
          <p:cNvSpPr txBox="1"/>
          <p:nvPr/>
        </p:nvSpPr>
        <p:spPr>
          <a:xfrm>
            <a:off x="993914" y="3769772"/>
            <a:ext cx="5715000" cy="456535"/>
          </a:xfrm>
          <a:prstGeom prst="rect">
            <a:avLst/>
          </a:prstGeom>
        </p:spPr>
        <p:txBody>
          <a:bodyPr vert="horz" wrap="square" lIns="0" tIns="12700" rIns="0" bIns="0" rtlCol="0">
            <a:spAutoFit/>
          </a:bodyPr>
          <a:lstStyle/>
          <a:p>
            <a:pPr marL="12700">
              <a:spcBef>
                <a:spcPts val="100"/>
              </a:spcBef>
            </a:pPr>
            <a:r>
              <a:rPr lang="en-IN" sz="1400" b="1" dirty="0">
                <a:solidFill>
                  <a:srgbClr val="000000"/>
                </a:solidFill>
                <a:effectLst/>
                <a:latin typeface="Times New Roman" panose="02020603050405020304" pitchFamily="18" charset="0"/>
                <a:ea typeface="NimbusRomNo9L-Regu"/>
              </a:rPr>
              <a:t>Conclusion :</a:t>
            </a:r>
            <a:r>
              <a:rPr lang="en-IN" sz="1400" dirty="0">
                <a:solidFill>
                  <a:srgbClr val="000000"/>
                </a:solidFill>
                <a:effectLst/>
                <a:latin typeface="Times New Roman" panose="02020603050405020304" pitchFamily="18" charset="0"/>
                <a:ea typeface="NimbusRomNo9L-Regu"/>
              </a:rPr>
              <a:t> The classifier is successful in the fifth Test case.</a:t>
            </a:r>
            <a:endParaRPr lang="en-IN" sz="14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400" dirty="0">
              <a:latin typeface="Tahoma" panose="020B0604030504040204"/>
              <a:cs typeface="Tahoma" panose="020B0604030504040204"/>
            </a:endParaRPr>
          </a:p>
        </p:txBody>
      </p:sp>
      <p:pic>
        <p:nvPicPr>
          <p:cNvPr id="4" name="Picture 3" descr="Screenshot (512)"/>
          <p:cNvPicPr>
            <a:picLocks noChangeAspect="1"/>
          </p:cNvPicPr>
          <p:nvPr/>
        </p:nvPicPr>
        <p:blipFill>
          <a:blip r:embed="rId2" cstate="print"/>
          <a:stretch>
            <a:fillRect/>
          </a:stretch>
        </p:blipFill>
        <p:spPr>
          <a:xfrm>
            <a:off x="1860867" y="1596390"/>
            <a:ext cx="5422265" cy="1950720"/>
          </a:xfrm>
          <a:prstGeom prst="rect">
            <a:avLst/>
          </a:prstGeom>
        </p:spPr>
      </p:pic>
      <p:pic>
        <p:nvPicPr>
          <p:cNvPr id="3" name="Picture 2"/>
          <p:cNvPicPr>
            <a:picLocks noChangeAspect="1"/>
          </p:cNvPicPr>
          <p:nvPr/>
        </p:nvPicPr>
        <p:blipFill>
          <a:blip r:embed="rId3" cstate="print"/>
          <a:srcRect/>
          <a:stretch>
            <a:fillRect/>
          </a:stretch>
        </p:blipFill>
        <p:spPr bwMode="auto">
          <a:xfrm>
            <a:off x="1828800" y="1491504"/>
            <a:ext cx="5429250" cy="219900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87586"/>
            <a:ext cx="6023114" cy="566822"/>
          </a:xfrm>
          <a:prstGeom prst="rect">
            <a:avLst/>
          </a:prstGeom>
        </p:spPr>
        <p:txBody>
          <a:bodyPr vert="horz" wrap="square" lIns="0" tIns="12700" rIns="0" bIns="0" rtlCol="0">
            <a:spAutoFit/>
          </a:bodyPr>
          <a:lstStyle/>
          <a:p>
            <a:pPr marL="12700">
              <a:spcBef>
                <a:spcPts val="100"/>
              </a:spcBef>
            </a:pPr>
            <a:r>
              <a:rPr lang="en-IN" sz="1800" b="1" dirty="0">
                <a:solidFill>
                  <a:srgbClr val="000000"/>
                </a:solidFill>
                <a:effectLst/>
                <a:latin typeface="Times New Roman" panose="02020603050405020304" pitchFamily="18" charset="0"/>
                <a:ea typeface="NimbusRomNo9L-Regu"/>
              </a:rPr>
              <a:t>Test-6 : </a:t>
            </a:r>
            <a:r>
              <a:rPr lang="en-IN" sz="1800" dirty="0">
                <a:solidFill>
                  <a:srgbClr val="000000"/>
                </a:solidFill>
                <a:effectLst/>
                <a:latin typeface="Times New Roman" panose="02020603050405020304" pitchFamily="18" charset="0"/>
                <a:ea typeface="NimbusRomNo9L-Regu"/>
              </a:rPr>
              <a:t>An image of a leaf from a diseased apple plant (apple scab) was taken and fed into the model. </a:t>
            </a:r>
            <a:endParaRPr sz="2400" spc="65" dirty="0"/>
          </a:p>
        </p:txBody>
      </p:sp>
      <p:sp>
        <p:nvSpPr>
          <p:cNvPr id="20" name="object 20"/>
          <p:cNvSpPr txBox="1"/>
          <p:nvPr/>
        </p:nvSpPr>
        <p:spPr>
          <a:xfrm>
            <a:off x="1219200" y="4171950"/>
            <a:ext cx="4495800" cy="364202"/>
          </a:xfrm>
          <a:prstGeom prst="rect">
            <a:avLst/>
          </a:prstGeom>
        </p:spPr>
        <p:txBody>
          <a:bodyPr vert="horz" wrap="square" lIns="0" tIns="12700" rIns="0" bIns="0" rtlCol="0">
            <a:spAutoFit/>
          </a:bodyPr>
          <a:lstStyle/>
          <a:p>
            <a:pPr marL="12700">
              <a:spcBef>
                <a:spcPts val="100"/>
              </a:spcBef>
            </a:pPr>
            <a:r>
              <a:rPr lang="en-IN" sz="1200" b="1" dirty="0">
                <a:solidFill>
                  <a:srgbClr val="000000"/>
                </a:solidFill>
                <a:effectLst/>
                <a:latin typeface="Times New Roman" panose="02020603050405020304" pitchFamily="18" charset="0"/>
                <a:ea typeface="NimbusRomNo9L-Regu"/>
              </a:rPr>
              <a:t>Importing test image 6 with background filter</a:t>
            </a:r>
            <a:endParaRPr lang="en-IN" sz="12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000" dirty="0">
              <a:latin typeface="Tahoma" panose="020B0604030504040204"/>
              <a:cs typeface="Tahoma" panose="020B0604030504040204"/>
            </a:endParaRPr>
          </a:p>
        </p:txBody>
      </p:sp>
      <p:cxnSp>
        <p:nvCxnSpPr>
          <p:cNvPr id="7" name="Straight Arrow Connector 6"/>
          <p:cNvCxnSpPr/>
          <p:nvPr/>
        </p:nvCxnSpPr>
        <p:spPr>
          <a:xfrm>
            <a:off x="4419600" y="2850239"/>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cstate="print"/>
          <a:srcRect/>
          <a:stretch>
            <a:fillRect/>
          </a:stretch>
        </p:blipFill>
        <p:spPr bwMode="auto">
          <a:xfrm>
            <a:off x="838200" y="1279690"/>
            <a:ext cx="3278015" cy="2771851"/>
          </a:xfrm>
          <a:prstGeom prst="rect">
            <a:avLst/>
          </a:prstGeom>
          <a:noFill/>
          <a:ln w="9525">
            <a:noFill/>
            <a:miter lim="800000"/>
            <a:headEnd/>
            <a:tailEnd/>
          </a:ln>
        </p:spPr>
      </p:pic>
      <p:pic>
        <p:nvPicPr>
          <p:cNvPr id="6" name="Picture 5"/>
          <p:cNvPicPr>
            <a:picLocks noChangeAspect="1"/>
          </p:cNvPicPr>
          <p:nvPr/>
        </p:nvPicPr>
        <p:blipFill>
          <a:blip r:embed="rId3" cstate="print"/>
          <a:srcRect/>
          <a:stretch>
            <a:fillRect/>
          </a:stretch>
        </p:blipFill>
        <p:spPr bwMode="auto">
          <a:xfrm>
            <a:off x="4953000" y="1309687"/>
            <a:ext cx="3159281" cy="252412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17193"/>
            <a:ext cx="6023114" cy="259045"/>
          </a:xfrm>
          <a:prstGeom prst="rect">
            <a:avLst/>
          </a:prstGeom>
        </p:spPr>
        <p:txBody>
          <a:bodyPr vert="horz" wrap="square" lIns="0" tIns="12700" rIns="0" bIns="0" rtlCol="0">
            <a:spAutoFit/>
          </a:bodyPr>
          <a:lstStyle/>
          <a:p>
            <a:pPr marL="12700">
              <a:spcBef>
                <a:spcPts val="100"/>
              </a:spcBef>
            </a:pPr>
            <a:r>
              <a:rPr lang="en-IN" sz="1600" b="1" dirty="0">
                <a:solidFill>
                  <a:srgbClr val="000000"/>
                </a:solidFill>
                <a:effectLst/>
                <a:latin typeface="Times New Roman" panose="02020603050405020304" pitchFamily="18" charset="0"/>
                <a:ea typeface="NimbusRomNo9L-Regu"/>
              </a:rPr>
              <a:t>Prediction Made by the Classifier For Test image 6</a:t>
            </a:r>
            <a:endParaRPr sz="1600" spc="65" dirty="0"/>
          </a:p>
        </p:txBody>
      </p:sp>
      <p:sp>
        <p:nvSpPr>
          <p:cNvPr id="20" name="object 20"/>
          <p:cNvSpPr txBox="1"/>
          <p:nvPr/>
        </p:nvSpPr>
        <p:spPr>
          <a:xfrm>
            <a:off x="993914" y="3769772"/>
            <a:ext cx="5715000" cy="456535"/>
          </a:xfrm>
          <a:prstGeom prst="rect">
            <a:avLst/>
          </a:prstGeom>
        </p:spPr>
        <p:txBody>
          <a:bodyPr vert="horz" wrap="square" lIns="0" tIns="12700" rIns="0" bIns="0" rtlCol="0">
            <a:spAutoFit/>
          </a:bodyPr>
          <a:lstStyle/>
          <a:p>
            <a:pPr marL="12700">
              <a:spcBef>
                <a:spcPts val="100"/>
              </a:spcBef>
            </a:pPr>
            <a:r>
              <a:rPr lang="en-IN" sz="1400" b="1" dirty="0">
                <a:solidFill>
                  <a:srgbClr val="000000"/>
                </a:solidFill>
                <a:effectLst/>
                <a:latin typeface="Times New Roman" panose="02020603050405020304" pitchFamily="18" charset="0"/>
                <a:ea typeface="NimbusRomNo9L-Regu"/>
              </a:rPr>
              <a:t>Conclusion :</a:t>
            </a:r>
            <a:r>
              <a:rPr lang="en-IN" sz="1400" dirty="0">
                <a:solidFill>
                  <a:srgbClr val="000000"/>
                </a:solidFill>
                <a:effectLst/>
                <a:latin typeface="Times New Roman" panose="02020603050405020304" pitchFamily="18" charset="0"/>
                <a:ea typeface="NimbusRomNo9L-Regu"/>
              </a:rPr>
              <a:t> The classifier is successful in the sixth Test case.</a:t>
            </a:r>
            <a:endParaRPr lang="en-IN" sz="1400" dirty="0">
              <a:effectLst/>
              <a:latin typeface="Times New Roman" panose="02020603050405020304" pitchFamily="18" charset="0"/>
              <a:ea typeface="Times New Roman" panose="02020603050405020304" pitchFamily="18" charset="0"/>
            </a:endParaRPr>
          </a:p>
          <a:p>
            <a:pPr marL="12700">
              <a:lnSpc>
                <a:spcPct val="100000"/>
              </a:lnSpc>
              <a:spcBef>
                <a:spcPts val="100"/>
              </a:spcBef>
            </a:pPr>
            <a:endParaRPr sz="1400" dirty="0">
              <a:latin typeface="Tahoma" panose="020B0604030504040204"/>
              <a:cs typeface="Tahoma" panose="020B0604030504040204"/>
            </a:endParaRPr>
          </a:p>
        </p:txBody>
      </p:sp>
      <p:pic>
        <p:nvPicPr>
          <p:cNvPr id="5" name="Picture 4"/>
          <p:cNvPicPr>
            <a:picLocks noChangeAspect="1"/>
          </p:cNvPicPr>
          <p:nvPr/>
        </p:nvPicPr>
        <p:blipFill>
          <a:blip r:embed="rId2" cstate="print"/>
          <a:srcRect/>
          <a:stretch>
            <a:fillRect/>
          </a:stretch>
        </p:blipFill>
        <p:spPr bwMode="auto">
          <a:xfrm>
            <a:off x="1857375" y="1570037"/>
            <a:ext cx="5429250" cy="200342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209550"/>
            <a:ext cx="1892300" cy="428322"/>
          </a:xfrm>
          <a:prstGeom prst="rect">
            <a:avLst/>
          </a:prstGeom>
        </p:spPr>
        <p:txBody>
          <a:bodyPr vert="horz" wrap="square" lIns="0" tIns="12700" rIns="0" bIns="0" rtlCol="0">
            <a:spAutoFit/>
          </a:bodyPr>
          <a:lstStyle/>
          <a:p>
            <a:pPr marL="12700">
              <a:lnSpc>
                <a:spcPct val="100000"/>
              </a:lnSpc>
              <a:spcBef>
                <a:spcPts val="100"/>
              </a:spcBef>
            </a:pPr>
            <a:r>
              <a:rPr spc="50" dirty="0"/>
              <a:t>References</a:t>
            </a:r>
          </a:p>
        </p:txBody>
      </p:sp>
      <p:sp>
        <p:nvSpPr>
          <p:cNvPr id="3" name="object 3"/>
          <p:cNvSpPr txBox="1"/>
          <p:nvPr/>
        </p:nvSpPr>
        <p:spPr>
          <a:xfrm>
            <a:off x="381000" y="666750"/>
            <a:ext cx="8686800" cy="4476750"/>
          </a:xfrm>
          <a:prstGeom prst="rect">
            <a:avLst/>
          </a:prstGeom>
        </p:spPr>
        <p:txBody>
          <a:bodyPr vert="horz" wrap="square" lIns="0" tIns="12700" rIns="0" bIns="0" rtlCol="0">
            <a:spAutoFit/>
          </a:bodyPr>
          <a:lstStyle/>
          <a:p>
            <a:pPr>
              <a:lnSpc>
                <a:spcPct val="150000"/>
              </a:lnSpc>
            </a:pPr>
            <a:r>
              <a:rPr lang="en-US" sz="1000" dirty="0">
                <a:solidFill>
                  <a:srgbClr val="000000"/>
                </a:solidFill>
                <a:effectLst/>
                <a:latin typeface="Times New Roman" panose="02020603050405020304" pitchFamily="18" charset="0"/>
                <a:ea typeface="Times New Roman" panose="02020603050405020304" pitchFamily="18" charset="0"/>
              </a:rPr>
              <a:t>[1] </a:t>
            </a:r>
            <a:r>
              <a:rPr lang="en-US" sz="1000" u="sng" dirty="0" err="1">
                <a:solidFill>
                  <a:srgbClr val="000000"/>
                </a:solidFill>
                <a:effectLst/>
                <a:latin typeface="Times New Roman" panose="02020603050405020304" pitchFamily="18" charset="0"/>
                <a:ea typeface="Times New Roman" panose="02020603050405020304" pitchFamily="18" charset="0"/>
                <a:hlinkClick r:id="rId2"/>
              </a:rPr>
              <a:t>Divyanshu</a:t>
            </a:r>
            <a:r>
              <a:rPr lang="en-US" sz="1000" u="sng" dirty="0">
                <a:solidFill>
                  <a:srgbClr val="000000"/>
                </a:solidFill>
                <a:effectLst/>
                <a:latin typeface="Times New Roman" panose="02020603050405020304" pitchFamily="18" charset="0"/>
                <a:ea typeface="Times New Roman" panose="02020603050405020304" pitchFamily="18" charset="0"/>
                <a:hlinkClick r:id="rId2"/>
              </a:rPr>
              <a:t> Varshney</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1000" u="sng" dirty="0">
                <a:solidFill>
                  <a:srgbClr val="000000"/>
                </a:solidFill>
                <a:effectLst/>
                <a:latin typeface="Times New Roman" panose="02020603050405020304" pitchFamily="18" charset="0"/>
                <a:ea typeface="Times New Roman" panose="02020603050405020304" pitchFamily="18" charset="0"/>
                <a:hlinkClick r:id="rId3"/>
              </a:rPr>
              <a:t>Burhanuddin </a:t>
            </a:r>
            <a:r>
              <a:rPr lang="en-US" sz="1000" u="sng" dirty="0" err="1">
                <a:solidFill>
                  <a:srgbClr val="000000"/>
                </a:solidFill>
                <a:effectLst/>
                <a:latin typeface="Times New Roman" panose="02020603050405020304" pitchFamily="18" charset="0"/>
                <a:ea typeface="Times New Roman" panose="02020603050405020304" pitchFamily="18" charset="0"/>
                <a:hlinkClick r:id="rId3"/>
              </a:rPr>
              <a:t>Babukhanwala</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1000" u="sng" dirty="0" err="1">
                <a:solidFill>
                  <a:srgbClr val="000000"/>
                </a:solidFill>
                <a:effectLst/>
                <a:latin typeface="Times New Roman" panose="02020603050405020304" pitchFamily="18" charset="0"/>
                <a:ea typeface="Times New Roman" panose="02020603050405020304" pitchFamily="18" charset="0"/>
                <a:hlinkClick r:id="rId4"/>
              </a:rPr>
              <a:t>Javed</a:t>
            </a:r>
            <a:r>
              <a:rPr lang="en-US" sz="1000" u="sng" dirty="0">
                <a:solidFill>
                  <a:srgbClr val="000000"/>
                </a:solidFill>
                <a:effectLst/>
                <a:latin typeface="Times New Roman" panose="02020603050405020304" pitchFamily="18" charset="0"/>
                <a:ea typeface="Times New Roman" panose="02020603050405020304" pitchFamily="18" charset="0"/>
                <a:hlinkClick r:id="rId4"/>
              </a:rPr>
              <a:t> Khan</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1000" u="sng" dirty="0">
                <a:solidFill>
                  <a:srgbClr val="000000"/>
                </a:solidFill>
                <a:effectLst/>
                <a:latin typeface="Times New Roman" panose="02020603050405020304" pitchFamily="18" charset="0"/>
                <a:ea typeface="Times New Roman" panose="02020603050405020304" pitchFamily="18" charset="0"/>
                <a:hlinkClick r:id="rId5"/>
              </a:rPr>
              <a:t>Deepika Saxena</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1000" u="sng" dirty="0">
                <a:solidFill>
                  <a:srgbClr val="000000"/>
                </a:solidFill>
                <a:effectLst/>
                <a:latin typeface="Times New Roman" panose="02020603050405020304" pitchFamily="18" charset="0"/>
                <a:ea typeface="Times New Roman" panose="02020603050405020304" pitchFamily="18" charset="0"/>
                <a:hlinkClick r:id="rId6"/>
              </a:rPr>
              <a:t>Ashutosh Kumar </a:t>
            </a:r>
            <a:r>
              <a:rPr lang="en-US" sz="1000" u="sng" dirty="0" err="1">
                <a:solidFill>
                  <a:srgbClr val="000000"/>
                </a:solidFill>
                <a:effectLst/>
                <a:latin typeface="Times New Roman" panose="02020603050405020304" pitchFamily="18" charset="0"/>
                <a:ea typeface="Times New Roman" panose="02020603050405020304" pitchFamily="18" charset="0"/>
                <a:hlinkClick r:id="rId6"/>
              </a:rPr>
              <a:t>Singh</a:t>
            </a:r>
            <a:r>
              <a:rPr lang="en-US" sz="1000" dirty="0" err="1">
                <a:solidFill>
                  <a:srgbClr val="000000"/>
                </a:solidFill>
                <a:effectLst/>
                <a:latin typeface="Times New Roman" panose="02020603050405020304" pitchFamily="18" charset="0"/>
                <a:ea typeface="Times New Roman" panose="02020603050405020304" pitchFamily="18" charset="0"/>
              </a:rPr>
              <a:t>,“Plant</a:t>
            </a:r>
            <a:r>
              <a:rPr lang="en-US" sz="1000" dirty="0">
                <a:solidFill>
                  <a:srgbClr val="000000"/>
                </a:solidFill>
                <a:effectLst/>
                <a:latin typeface="Times New Roman" panose="02020603050405020304" pitchFamily="18" charset="0"/>
                <a:ea typeface="Times New Roman" panose="02020603050405020304" pitchFamily="18" charset="0"/>
              </a:rPr>
              <a:t> Disease Detection using Machine Learning Techniques” in the Proceedings of  2022 3</a:t>
            </a:r>
            <a:r>
              <a:rPr lang="en-US" sz="1000" baseline="30000" dirty="0">
                <a:solidFill>
                  <a:srgbClr val="000000"/>
                </a:solidFill>
                <a:effectLst/>
                <a:latin typeface="Times New Roman" panose="02020603050405020304" pitchFamily="18" charset="0"/>
                <a:ea typeface="Times New Roman" panose="02020603050405020304" pitchFamily="18" charset="0"/>
              </a:rPr>
              <a:t>rd</a:t>
            </a:r>
            <a:r>
              <a:rPr lang="en-US" sz="1000" dirty="0">
                <a:solidFill>
                  <a:srgbClr val="000000"/>
                </a:solidFill>
                <a:effectLst/>
                <a:latin typeface="Times New Roman" panose="02020603050405020304" pitchFamily="18" charset="0"/>
                <a:ea typeface="Times New Roman" panose="02020603050405020304" pitchFamily="18" charset="0"/>
              </a:rPr>
              <a:t> international conference for Emerging Technology (INCET)   DOI : </a:t>
            </a:r>
            <a:r>
              <a:rPr lang="en-US" sz="1000" u="sng" dirty="0">
                <a:solidFill>
                  <a:srgbClr val="000000"/>
                </a:solidFill>
                <a:effectLst/>
                <a:latin typeface="Times New Roman" panose="02020603050405020304" pitchFamily="18" charset="0"/>
                <a:ea typeface="Times New Roman" panose="02020603050405020304" pitchFamily="18" charset="0"/>
                <a:hlinkClick r:id="rId7"/>
              </a:rPr>
              <a:t>http://dx.doi.org/10.1109/INCET54531.2022.9824653</a:t>
            </a:r>
            <a:endParaRPr lang="en-US" sz="1000" u="sng"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solidFill>
                  <a:srgbClr val="000000"/>
                </a:solidFill>
                <a:effectLst/>
                <a:latin typeface="Times New Roman" panose="02020603050405020304" pitchFamily="18" charset="0"/>
                <a:ea typeface="Times New Roman" panose="02020603050405020304" pitchFamily="18" charset="0"/>
              </a:rPr>
              <a:t>[2] </a:t>
            </a:r>
            <a:r>
              <a:rPr lang="en-US" sz="1000" dirty="0" err="1">
                <a:solidFill>
                  <a:srgbClr val="000000"/>
                </a:solidFill>
                <a:effectLst/>
                <a:latin typeface="Times New Roman" panose="02020603050405020304" pitchFamily="18" charset="0"/>
                <a:ea typeface="Times New Roman" panose="02020603050405020304" pitchFamily="18" charset="0"/>
              </a:rPr>
              <a:t>Abirami</a:t>
            </a:r>
            <a:r>
              <a:rPr lang="en-US" sz="1000" dirty="0">
                <a:solidFill>
                  <a:srgbClr val="000000"/>
                </a:solidFill>
                <a:effectLst/>
                <a:latin typeface="Times New Roman" panose="02020603050405020304" pitchFamily="18" charset="0"/>
                <a:ea typeface="Times New Roman" panose="02020603050405020304" pitchFamily="18" charset="0"/>
              </a:rPr>
              <a:t> Devaraj, </a:t>
            </a:r>
            <a:r>
              <a:rPr lang="en-US" sz="1000" dirty="0" err="1">
                <a:solidFill>
                  <a:srgbClr val="000000"/>
                </a:solidFill>
                <a:effectLst/>
                <a:latin typeface="Times New Roman" panose="02020603050405020304" pitchFamily="18" charset="0"/>
                <a:ea typeface="Times New Roman" panose="02020603050405020304" pitchFamily="18" charset="0"/>
              </a:rPr>
              <a:t>Karunya</a:t>
            </a:r>
            <a:r>
              <a:rPr lang="en-US" sz="1000" dirty="0">
                <a:solidFill>
                  <a:srgbClr val="000000"/>
                </a:solidFill>
                <a:effectLst/>
                <a:latin typeface="Times New Roman" panose="02020603050405020304" pitchFamily="18" charset="0"/>
                <a:ea typeface="Times New Roman" panose="02020603050405020304" pitchFamily="18" charset="0"/>
              </a:rPr>
              <a:t> Rathan, </a:t>
            </a:r>
            <a:r>
              <a:rPr lang="en-US" sz="1000" dirty="0" err="1">
                <a:solidFill>
                  <a:srgbClr val="000000"/>
                </a:solidFill>
                <a:effectLst/>
                <a:latin typeface="Times New Roman" panose="02020603050405020304" pitchFamily="18" charset="0"/>
                <a:ea typeface="Times New Roman" panose="02020603050405020304" pitchFamily="18" charset="0"/>
              </a:rPr>
              <a:t>Sarvepalli</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1000" dirty="0" err="1">
                <a:solidFill>
                  <a:srgbClr val="000000"/>
                </a:solidFill>
                <a:effectLst/>
                <a:latin typeface="Times New Roman" panose="02020603050405020304" pitchFamily="18" charset="0"/>
                <a:ea typeface="Times New Roman" panose="02020603050405020304" pitchFamily="18" charset="0"/>
              </a:rPr>
              <a:t>Jaahnavi</a:t>
            </a:r>
            <a:r>
              <a:rPr lang="en-US" sz="1000" dirty="0">
                <a:solidFill>
                  <a:srgbClr val="000000"/>
                </a:solidFill>
                <a:effectLst/>
                <a:latin typeface="Times New Roman" panose="02020603050405020304" pitchFamily="18" charset="0"/>
                <a:ea typeface="Times New Roman" panose="02020603050405020304" pitchFamily="18" charset="0"/>
              </a:rPr>
              <a:t>, and K Indira,  “Identification of Plant Disease using Image Processing Technique”, International  Conference on Communication and Signal Processing, April 4-6, 2019.</a:t>
            </a:r>
          </a:p>
          <a:p>
            <a:pPr>
              <a:lnSpc>
                <a:spcPct val="150000"/>
              </a:lnSpc>
            </a:pP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solidFill>
                  <a:srgbClr val="000000"/>
                </a:solidFill>
                <a:effectLst/>
                <a:latin typeface="Times New Roman" panose="02020603050405020304" pitchFamily="18" charset="0"/>
                <a:ea typeface="Times New Roman" panose="02020603050405020304" pitchFamily="18" charset="0"/>
              </a:rPr>
              <a:t>[3] Mohammed Hussein and A. H. Abbas, “Plant Leaf Disease Detection Using Support Vector Machine”, </a:t>
            </a:r>
            <a:r>
              <a:rPr lang="en-US" sz="1000" i="1" dirty="0">
                <a:solidFill>
                  <a:srgbClr val="000000"/>
                </a:solidFill>
                <a:effectLst/>
                <a:latin typeface="Times New Roman" panose="02020603050405020304" pitchFamily="18" charset="0"/>
                <a:ea typeface="Times New Roman" panose="02020603050405020304" pitchFamily="18" charset="0"/>
              </a:rPr>
              <a:t>MJS</a:t>
            </a:r>
            <a:r>
              <a:rPr lang="en-US" sz="1000" dirty="0">
                <a:solidFill>
                  <a:srgbClr val="000000"/>
                </a:solidFill>
                <a:effectLst/>
                <a:latin typeface="Times New Roman" panose="02020603050405020304" pitchFamily="18" charset="0"/>
                <a:ea typeface="Times New Roman" panose="02020603050405020304" pitchFamily="18" charset="0"/>
              </a:rPr>
              <a:t>, vol. 30, no. 1, pp. 105–110, Aug. 2019. DOI:  </a:t>
            </a:r>
            <a:r>
              <a:rPr lang="en-US" sz="1000" u="sng" dirty="0">
                <a:solidFill>
                  <a:srgbClr val="000000"/>
                </a:solidFill>
                <a:effectLst/>
                <a:latin typeface="Times New Roman" panose="02020603050405020304" pitchFamily="18" charset="0"/>
                <a:ea typeface="Times New Roman" panose="02020603050405020304" pitchFamily="18" charset="0"/>
                <a:hlinkClick r:id="rId8"/>
              </a:rPr>
              <a:t>https://doi.org/10.23851/mjs.v30i1.487</a:t>
            </a:r>
            <a:endParaRPr lang="en-US" sz="1000" u="sng"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effectLst/>
                <a:latin typeface="Times New Roman" panose="02020603050405020304" pitchFamily="18" charset="0"/>
                <a:ea typeface="Times New Roman" panose="02020603050405020304" pitchFamily="18" charset="0"/>
              </a:rPr>
              <a:t>[4] </a:t>
            </a:r>
            <a:r>
              <a:rPr lang="en-US" sz="1000" dirty="0" err="1">
                <a:effectLst/>
                <a:latin typeface="Times New Roman" panose="02020603050405020304" pitchFamily="18" charset="0"/>
                <a:ea typeface="Times New Roman" panose="02020603050405020304" pitchFamily="18" charset="0"/>
              </a:rPr>
              <a:t>Prabhjeet</a:t>
            </a:r>
            <a:r>
              <a:rPr lang="en-US" sz="1000" dirty="0">
                <a:effectLst/>
                <a:latin typeface="Times New Roman" panose="02020603050405020304" pitchFamily="18" charset="0"/>
                <a:ea typeface="Times New Roman" panose="02020603050405020304" pitchFamily="18" charset="0"/>
              </a:rPr>
              <a:t> Kaur, Sanjay Singla, </a:t>
            </a:r>
            <a:r>
              <a:rPr lang="en-US" sz="1000" dirty="0" err="1">
                <a:effectLst/>
                <a:latin typeface="Times New Roman" panose="02020603050405020304" pitchFamily="18" charset="0"/>
                <a:ea typeface="Times New Roman" panose="02020603050405020304" pitchFamily="18" charset="0"/>
              </a:rPr>
              <a:t>Sukhdeep</a:t>
            </a:r>
            <a:r>
              <a:rPr lang="en-US" sz="1000" dirty="0">
                <a:effectLst/>
                <a:latin typeface="Times New Roman" panose="02020603050405020304" pitchFamily="18" charset="0"/>
                <a:ea typeface="Times New Roman" panose="02020603050405020304" pitchFamily="18" charset="0"/>
              </a:rPr>
              <a:t> Singh, “Detection and classification of leaf diseases using an integrated approach of support vector machine and particle swarm optimization”, International Journal of Advanced and Applied Sciences, 2017.</a:t>
            </a:r>
          </a:p>
          <a:p>
            <a:pPr>
              <a:lnSpc>
                <a:spcPct val="150000"/>
              </a:lnSpc>
            </a:pP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effectLst/>
                <a:latin typeface="Times New Roman" panose="02020603050405020304" pitchFamily="18" charset="0"/>
                <a:ea typeface="Times New Roman" panose="02020603050405020304" pitchFamily="18" charset="0"/>
              </a:rPr>
              <a:t>[5] Vishal Mani </a:t>
            </a:r>
            <a:r>
              <a:rPr lang="en-US" sz="1000" dirty="0" err="1">
                <a:effectLst/>
                <a:latin typeface="Times New Roman" panose="02020603050405020304" pitchFamily="18" charset="0"/>
                <a:ea typeface="Times New Roman" panose="02020603050405020304" pitchFamily="18" charset="0"/>
              </a:rPr>
              <a:t>Tiwari&amp;Tarun</a:t>
            </a:r>
            <a:r>
              <a:rPr lang="en-US" sz="1000" dirty="0">
                <a:effectLst/>
                <a:latin typeface="Times New Roman" panose="02020603050405020304" pitchFamily="18" charset="0"/>
                <a:ea typeface="Times New Roman" panose="02020603050405020304" pitchFamily="18" charset="0"/>
              </a:rPr>
              <a:t> Gupta “Plant Leaf Disease Analysis using Image Processing Technique with Modified SVM-CS Classifier” Research Gate2017.</a:t>
            </a:r>
          </a:p>
          <a:p>
            <a:pPr>
              <a:lnSpc>
                <a:spcPct val="150000"/>
              </a:lnSpc>
            </a:pP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effectLst/>
                <a:latin typeface="Times New Roman" panose="02020603050405020304" pitchFamily="18" charset="0"/>
                <a:ea typeface="Times New Roman" panose="02020603050405020304" pitchFamily="18" charset="0"/>
              </a:rPr>
              <a:t>[6] </a:t>
            </a:r>
            <a:r>
              <a:rPr lang="en-US" sz="1000" dirty="0" err="1">
                <a:effectLst/>
                <a:latin typeface="Times New Roman" panose="02020603050405020304" pitchFamily="18" charset="0"/>
                <a:ea typeface="Times New Roman" panose="02020603050405020304" pitchFamily="18" charset="0"/>
              </a:rPr>
              <a:t>Ijai</a:t>
            </a:r>
            <a:r>
              <a:rPr lang="en-US" sz="1000" dirty="0">
                <a:effectLst/>
                <a:latin typeface="Times New Roman" panose="02020603050405020304" pitchFamily="18" charset="0"/>
                <a:ea typeface="Times New Roman" panose="02020603050405020304" pitchFamily="18" charset="0"/>
              </a:rPr>
              <a:t> Singh, A. K </a:t>
            </a:r>
            <a:r>
              <a:rPr lang="en-US" sz="1000" dirty="0" err="1">
                <a:effectLst/>
                <a:latin typeface="Times New Roman" panose="02020603050405020304" pitchFamily="18" charset="0"/>
                <a:ea typeface="Times New Roman" panose="02020603050405020304" pitchFamily="18" charset="0"/>
              </a:rPr>
              <a:t>Misra</a:t>
            </a:r>
            <a:r>
              <a:rPr lang="en-US" sz="1000" dirty="0">
                <a:effectLst/>
                <a:latin typeface="Times New Roman" panose="02020603050405020304" pitchFamily="18" charset="0"/>
                <a:ea typeface="Times New Roman" panose="02020603050405020304" pitchFamily="18" charset="0"/>
              </a:rPr>
              <a:t>,” Detection of plant leaf diseases using image segmentation and soft computing techniques”, Volume 4, Issue 1, March 2017.</a:t>
            </a:r>
          </a:p>
          <a:p>
            <a:pPr>
              <a:lnSpc>
                <a:spcPct val="150000"/>
              </a:lnSpc>
            </a:pP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effectLst/>
                <a:latin typeface="Times New Roman" panose="02020603050405020304" pitchFamily="18" charset="0"/>
                <a:ea typeface="Times New Roman" panose="02020603050405020304" pitchFamily="18" charset="0"/>
              </a:rPr>
              <a:t>[7] </a:t>
            </a:r>
            <a:r>
              <a:rPr lang="en-US" sz="1000" dirty="0" err="1">
                <a:effectLst/>
                <a:latin typeface="Times New Roman" panose="02020603050405020304" pitchFamily="18" charset="0"/>
                <a:ea typeface="Times New Roman" panose="02020603050405020304" pitchFamily="18" charset="0"/>
              </a:rPr>
              <a:t>Sonal</a:t>
            </a:r>
            <a:r>
              <a:rPr lang="en-US" sz="1000" dirty="0">
                <a:effectLst/>
                <a:latin typeface="Times New Roman" panose="02020603050405020304" pitchFamily="18" charset="0"/>
                <a:ea typeface="Times New Roman" panose="02020603050405020304" pitchFamily="18" charset="0"/>
              </a:rPr>
              <a:t> P. Patil, Ms. Rupali S.</a:t>
            </a:r>
            <a:r>
              <a:rPr lang="en-US" sz="1000" dirty="0" err="1">
                <a:effectLst/>
                <a:latin typeface="Times New Roman" panose="02020603050405020304" pitchFamily="18" charset="0"/>
                <a:ea typeface="Times New Roman" panose="02020603050405020304" pitchFamily="18" charset="0"/>
              </a:rPr>
              <a:t>Zambre</a:t>
            </a:r>
            <a:r>
              <a:rPr lang="en-US" sz="1000" dirty="0">
                <a:effectLst/>
                <a:latin typeface="Times New Roman" panose="02020603050405020304" pitchFamily="18" charset="0"/>
                <a:ea typeface="Times New Roman" panose="02020603050405020304" pitchFamily="18" charset="0"/>
              </a:rPr>
              <a:t>,“Classification of Cotton Leaf Spot Disease Using Support Vector Machine”, International Journal of Engineering Research and Applications, ISSN: 2248-9622, Vol. 4, Issue 5, May 2014, pp.92-97.</a:t>
            </a:r>
            <a:endParaRPr lang="en-IN" sz="1000" dirty="0">
              <a:effectLst/>
              <a:latin typeface="Times New Roman" panose="02020603050405020304" pitchFamily="18" charset="0"/>
              <a:ea typeface="Times New Roman" panose="02020603050405020304" pitchFamily="18" charset="0"/>
            </a:endParaRPr>
          </a:p>
          <a:p>
            <a:pPr>
              <a:lnSpc>
                <a:spcPct val="150000"/>
              </a:lnSpc>
            </a:pPr>
            <a:r>
              <a:rPr lang="en-US" sz="1000" dirty="0">
                <a:effectLst/>
                <a:latin typeface="Times New Roman" panose="02020603050405020304" pitchFamily="18" charset="0"/>
                <a:ea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endParaRPr>
          </a:p>
          <a:p>
            <a:pPr marL="341630" marR="21590" indent="-329565">
              <a:lnSpc>
                <a:spcPct val="115000"/>
              </a:lnSpc>
              <a:spcBef>
                <a:spcPts val="100"/>
              </a:spcBef>
              <a:buAutoNum type="arabicPeriod"/>
              <a:tabLst>
                <a:tab pos="341630" algn="l"/>
                <a:tab pos="342265" algn="l"/>
              </a:tabLst>
            </a:pPr>
            <a:endParaRPr sz="600" dirty="0">
              <a:latin typeface="Arial" panose="020B0604020202020204"/>
              <a:cs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2651100"/>
            <a:ext cx="8982710" cy="2411730"/>
          </a:xfrm>
          <a:custGeom>
            <a:avLst/>
            <a:gdLst/>
            <a:ahLst/>
            <a:cxnLst/>
            <a:rect l="l" t="t" r="r" b="b"/>
            <a:pathLst>
              <a:path w="8982710" h="2411729">
                <a:moveTo>
                  <a:pt x="8982599" y="2411699"/>
                </a:moveTo>
                <a:lnTo>
                  <a:pt x="0" y="2411699"/>
                </a:lnTo>
                <a:lnTo>
                  <a:pt x="0" y="0"/>
                </a:lnTo>
                <a:lnTo>
                  <a:pt x="8982599" y="0"/>
                </a:lnTo>
                <a:lnTo>
                  <a:pt x="8982599" y="2411699"/>
                </a:lnTo>
                <a:close/>
              </a:path>
            </a:pathLst>
          </a:custGeom>
          <a:solidFill>
            <a:srgbClr val="5E2B97"/>
          </a:solidFill>
        </p:spPr>
        <p:txBody>
          <a:bodyPr wrap="square" lIns="0" tIns="0" rIns="0" bIns="0" rtlCol="0"/>
          <a:lstStyle/>
          <a:p>
            <a:endParaRPr/>
          </a:p>
        </p:txBody>
      </p:sp>
      <p:sp>
        <p:nvSpPr>
          <p:cNvPr id="3" name="object 3"/>
          <p:cNvSpPr txBox="1">
            <a:spLocks noGrp="1"/>
          </p:cNvSpPr>
          <p:nvPr>
            <p:ph type="title"/>
          </p:nvPr>
        </p:nvSpPr>
        <p:spPr>
          <a:xfrm>
            <a:off x="558899" y="1834847"/>
            <a:ext cx="2291715" cy="574040"/>
          </a:xfrm>
          <a:prstGeom prst="rect">
            <a:avLst/>
          </a:prstGeom>
        </p:spPr>
        <p:txBody>
          <a:bodyPr vert="horz" wrap="square" lIns="0" tIns="12700" rIns="0" bIns="0" rtlCol="0">
            <a:spAutoFit/>
          </a:bodyPr>
          <a:lstStyle/>
          <a:p>
            <a:pPr marL="12700">
              <a:lnSpc>
                <a:spcPct val="100000"/>
              </a:lnSpc>
              <a:spcBef>
                <a:spcPts val="100"/>
              </a:spcBef>
            </a:pPr>
            <a:r>
              <a:rPr sz="3600" spc="60" dirty="0"/>
              <a:t>Thank</a:t>
            </a:r>
            <a:r>
              <a:rPr sz="3600" spc="-350" dirty="0"/>
              <a:t> </a:t>
            </a:r>
            <a:r>
              <a:rPr sz="3600" spc="-170" dirty="0"/>
              <a:t>Y</a:t>
            </a:r>
            <a:r>
              <a:rPr sz="3600" spc="120" dirty="0"/>
              <a:t>ou</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803" y="139184"/>
            <a:ext cx="3560393" cy="415498"/>
          </a:xfrm>
        </p:spPr>
        <p:txBody>
          <a:bodyPr/>
          <a:lstStyle/>
          <a:p>
            <a:r>
              <a:rPr lang="en-US" dirty="0"/>
              <a:t>Architecture Design</a:t>
            </a:r>
          </a:p>
        </p:txBody>
      </p:sp>
      <p:sp>
        <p:nvSpPr>
          <p:cNvPr id="7" name="Rectangle: Rounded Corners 5"/>
          <p:cNvSpPr/>
          <p:nvPr/>
        </p:nvSpPr>
        <p:spPr>
          <a:xfrm>
            <a:off x="533400" y="1123950"/>
            <a:ext cx="1066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Images for Training</a:t>
            </a:r>
            <a:endParaRPr lang="en-IN" sz="1000" dirty="0">
              <a:solidFill>
                <a:schemeClr val="tx1"/>
              </a:solidFill>
            </a:endParaRPr>
          </a:p>
        </p:txBody>
      </p:sp>
      <p:sp>
        <p:nvSpPr>
          <p:cNvPr id="9" name="Rectangle: Rounded Corners 5"/>
          <p:cNvSpPr/>
          <p:nvPr/>
        </p:nvSpPr>
        <p:spPr>
          <a:xfrm>
            <a:off x="4114800" y="819150"/>
            <a:ext cx="22098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t>
            </a: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r>
              <a:rPr lang="en-US" sz="1000" dirty="0">
                <a:solidFill>
                  <a:schemeClr val="tx1"/>
                </a:solidFill>
              </a:rPr>
              <a:t>Feature Extraction</a:t>
            </a:r>
            <a:endParaRPr lang="en-IN" sz="1000" dirty="0">
              <a:solidFill>
                <a:schemeClr val="tx1"/>
              </a:solidFill>
            </a:endParaRPr>
          </a:p>
        </p:txBody>
      </p:sp>
      <p:sp>
        <p:nvSpPr>
          <p:cNvPr id="10" name="Rectangle: Rounded Corners 5"/>
          <p:cNvSpPr/>
          <p:nvPr/>
        </p:nvSpPr>
        <p:spPr>
          <a:xfrm>
            <a:off x="6858000" y="1047750"/>
            <a:ext cx="11430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 Construction</a:t>
            </a:r>
            <a:endParaRPr lang="en-IN" sz="1000" dirty="0">
              <a:solidFill>
                <a:schemeClr val="tx1"/>
              </a:solidFill>
            </a:endParaRPr>
          </a:p>
        </p:txBody>
      </p:sp>
      <p:sp>
        <p:nvSpPr>
          <p:cNvPr id="11" name="Rectangle: Rounded Corners 5"/>
          <p:cNvSpPr/>
          <p:nvPr/>
        </p:nvSpPr>
        <p:spPr>
          <a:xfrm>
            <a:off x="2514600" y="1123950"/>
            <a:ext cx="9906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Pre Processing</a:t>
            </a:r>
            <a:endParaRPr lang="en-IN" sz="1000" dirty="0">
              <a:solidFill>
                <a:schemeClr val="tx1"/>
              </a:solidFill>
            </a:endParaRPr>
          </a:p>
        </p:txBody>
      </p:sp>
      <p:sp>
        <p:nvSpPr>
          <p:cNvPr id="12" name="Rectangle: Rounded Corners 5"/>
          <p:cNvSpPr/>
          <p:nvPr/>
        </p:nvSpPr>
        <p:spPr>
          <a:xfrm>
            <a:off x="4267200" y="1123950"/>
            <a:ext cx="838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Color features</a:t>
            </a:r>
            <a:endParaRPr lang="en-IN" sz="1000" dirty="0">
              <a:solidFill>
                <a:schemeClr val="tx1"/>
              </a:solidFill>
            </a:endParaRPr>
          </a:p>
        </p:txBody>
      </p:sp>
      <p:sp>
        <p:nvSpPr>
          <p:cNvPr id="13" name="Rectangle: Rounded Corners 5"/>
          <p:cNvSpPr/>
          <p:nvPr/>
        </p:nvSpPr>
        <p:spPr>
          <a:xfrm>
            <a:off x="5334000" y="1123950"/>
            <a:ext cx="838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Texture</a:t>
            </a:r>
          </a:p>
          <a:p>
            <a:pPr algn="ctr"/>
            <a:r>
              <a:rPr lang="en-US" sz="1000" dirty="0">
                <a:solidFill>
                  <a:schemeClr val="tx1"/>
                </a:solidFill>
              </a:rPr>
              <a:t>features</a:t>
            </a:r>
            <a:endParaRPr lang="en-IN" sz="1000" dirty="0">
              <a:solidFill>
                <a:schemeClr val="tx1"/>
              </a:solidFill>
            </a:endParaRPr>
          </a:p>
        </p:txBody>
      </p:sp>
      <p:sp>
        <p:nvSpPr>
          <p:cNvPr id="14" name="Rectangle: Rounded Corners 5"/>
          <p:cNvSpPr/>
          <p:nvPr/>
        </p:nvSpPr>
        <p:spPr>
          <a:xfrm>
            <a:off x="533400" y="2800350"/>
            <a:ext cx="1066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Image for Testing</a:t>
            </a:r>
            <a:endParaRPr lang="en-IN" sz="1000" dirty="0">
              <a:solidFill>
                <a:schemeClr val="tx1"/>
              </a:solidFill>
            </a:endParaRPr>
          </a:p>
        </p:txBody>
      </p:sp>
      <p:sp>
        <p:nvSpPr>
          <p:cNvPr id="15" name="Rectangle: Rounded Corners 5"/>
          <p:cNvSpPr/>
          <p:nvPr/>
        </p:nvSpPr>
        <p:spPr>
          <a:xfrm>
            <a:off x="2514600" y="2800350"/>
            <a:ext cx="9906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Pre Processing</a:t>
            </a:r>
            <a:endParaRPr lang="en-IN" sz="1000" dirty="0">
              <a:solidFill>
                <a:schemeClr val="tx1"/>
              </a:solidFill>
            </a:endParaRPr>
          </a:p>
        </p:txBody>
      </p:sp>
      <p:sp>
        <p:nvSpPr>
          <p:cNvPr id="16" name="Rectangle: Rounded Corners 5"/>
          <p:cNvSpPr/>
          <p:nvPr/>
        </p:nvSpPr>
        <p:spPr>
          <a:xfrm>
            <a:off x="4114800" y="2419350"/>
            <a:ext cx="2209800" cy="1219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t>
            </a: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r>
              <a:rPr lang="en-US" sz="1000" dirty="0">
                <a:solidFill>
                  <a:schemeClr val="tx1"/>
                </a:solidFill>
              </a:rPr>
              <a:t>Feature Extraction</a:t>
            </a:r>
            <a:endParaRPr lang="en-IN" sz="1000" dirty="0">
              <a:solidFill>
                <a:schemeClr val="tx1"/>
              </a:solidFill>
            </a:endParaRPr>
          </a:p>
        </p:txBody>
      </p:sp>
      <p:sp>
        <p:nvSpPr>
          <p:cNvPr id="17" name="Rectangle: Rounded Corners 5"/>
          <p:cNvSpPr/>
          <p:nvPr/>
        </p:nvSpPr>
        <p:spPr>
          <a:xfrm>
            <a:off x="4267200" y="2800350"/>
            <a:ext cx="838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Color features</a:t>
            </a:r>
            <a:endParaRPr lang="en-IN" sz="1000" dirty="0">
              <a:solidFill>
                <a:schemeClr val="tx1"/>
              </a:solidFill>
            </a:endParaRPr>
          </a:p>
        </p:txBody>
      </p:sp>
      <p:sp>
        <p:nvSpPr>
          <p:cNvPr id="18" name="Rectangle: Rounded Corners 5"/>
          <p:cNvSpPr/>
          <p:nvPr/>
        </p:nvSpPr>
        <p:spPr>
          <a:xfrm>
            <a:off x="5334000" y="2800350"/>
            <a:ext cx="8382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Texture</a:t>
            </a:r>
          </a:p>
          <a:p>
            <a:pPr algn="ctr"/>
            <a:r>
              <a:rPr lang="en-US" sz="1000" dirty="0">
                <a:solidFill>
                  <a:schemeClr val="tx1"/>
                </a:solidFill>
              </a:rPr>
              <a:t>features</a:t>
            </a:r>
            <a:endParaRPr lang="en-IN" sz="1000" dirty="0">
              <a:solidFill>
                <a:schemeClr val="tx1"/>
              </a:solidFill>
            </a:endParaRPr>
          </a:p>
        </p:txBody>
      </p:sp>
      <p:sp>
        <p:nvSpPr>
          <p:cNvPr id="19" name="Rectangle: Rounded Corners 5"/>
          <p:cNvSpPr/>
          <p:nvPr/>
        </p:nvSpPr>
        <p:spPr>
          <a:xfrm>
            <a:off x="6705600" y="2876550"/>
            <a:ext cx="11430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Classification</a:t>
            </a:r>
            <a:endParaRPr lang="en-IN" sz="1000" dirty="0">
              <a:solidFill>
                <a:schemeClr val="tx1"/>
              </a:solidFill>
            </a:endParaRPr>
          </a:p>
        </p:txBody>
      </p:sp>
      <p:cxnSp>
        <p:nvCxnSpPr>
          <p:cNvPr id="20" name="Straight Arrow Connector 19"/>
          <p:cNvCxnSpPr>
            <a:stCxn id="7" idx="3"/>
            <a:endCxn id="11" idx="1"/>
          </p:cNvCxnSpPr>
          <p:nvPr/>
        </p:nvCxnSpPr>
        <p:spPr>
          <a:xfrm>
            <a:off x="1600200" y="1352550"/>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p:cNvCxnSpPr>
          <p:nvPr/>
        </p:nvCxnSpPr>
        <p:spPr>
          <a:xfrm>
            <a:off x="3505200" y="135255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1"/>
          </p:cNvCxnSpPr>
          <p:nvPr/>
        </p:nvCxnSpPr>
        <p:spPr>
          <a:xfrm>
            <a:off x="6324600" y="127635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1"/>
          </p:cNvCxnSpPr>
          <p:nvPr/>
        </p:nvCxnSpPr>
        <p:spPr>
          <a:xfrm flipV="1">
            <a:off x="1600200" y="3028950"/>
            <a:ext cx="914400" cy="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16" idx="1"/>
          </p:cNvCxnSpPr>
          <p:nvPr/>
        </p:nvCxnSpPr>
        <p:spPr>
          <a:xfrm>
            <a:off x="3505200" y="302895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324600" y="310515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162800" y="150495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5"/>
          <p:cNvSpPr/>
          <p:nvPr/>
        </p:nvSpPr>
        <p:spPr>
          <a:xfrm>
            <a:off x="8001000" y="1962150"/>
            <a:ext cx="990600" cy="435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a:p>
            <a:pPr algn="ctr"/>
            <a:r>
              <a:rPr lang="en-US" sz="1000" dirty="0">
                <a:solidFill>
                  <a:schemeClr val="tx1"/>
                </a:solidFill>
              </a:rPr>
              <a:t>Healthy Apple</a:t>
            </a:r>
            <a:endParaRPr lang="en-IN" sz="1000" dirty="0">
              <a:solidFill>
                <a:schemeClr val="tx1"/>
              </a:solidFill>
            </a:endParaRPr>
          </a:p>
          <a:p>
            <a:pPr algn="ctr"/>
            <a:endParaRPr lang="en-IN" sz="1000" dirty="0">
              <a:solidFill>
                <a:schemeClr val="tx1"/>
              </a:solidFill>
            </a:endParaRPr>
          </a:p>
        </p:txBody>
      </p:sp>
      <p:sp>
        <p:nvSpPr>
          <p:cNvPr id="45" name="Rectangle: Rounded Corners 5"/>
          <p:cNvSpPr/>
          <p:nvPr/>
        </p:nvSpPr>
        <p:spPr>
          <a:xfrm>
            <a:off x="8001000" y="3867150"/>
            <a:ext cx="9906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Healthy Potato</a:t>
            </a:r>
          </a:p>
        </p:txBody>
      </p:sp>
      <p:sp>
        <p:nvSpPr>
          <p:cNvPr id="46" name="Rectangle: Rounded Corners 5"/>
          <p:cNvSpPr/>
          <p:nvPr/>
        </p:nvSpPr>
        <p:spPr>
          <a:xfrm>
            <a:off x="8001000" y="3257550"/>
            <a:ext cx="9906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a:p>
            <a:pPr algn="ctr"/>
            <a:r>
              <a:rPr lang="en-IN" sz="1000" dirty="0">
                <a:solidFill>
                  <a:schemeClr val="tx1"/>
                </a:solidFill>
              </a:rPr>
              <a:t>Early Blight - Potato</a:t>
            </a:r>
          </a:p>
          <a:p>
            <a:pPr algn="ctr"/>
            <a:endParaRPr lang="en-IN" sz="1000" dirty="0">
              <a:solidFill>
                <a:schemeClr val="tx1"/>
              </a:solidFill>
            </a:endParaRPr>
          </a:p>
        </p:txBody>
      </p:sp>
      <p:sp>
        <p:nvSpPr>
          <p:cNvPr id="48" name="Rectangle: Rounded Corners 5"/>
          <p:cNvSpPr/>
          <p:nvPr/>
        </p:nvSpPr>
        <p:spPr>
          <a:xfrm>
            <a:off x="8001000" y="2571750"/>
            <a:ext cx="9906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 Apple Scab</a:t>
            </a:r>
            <a:endParaRPr lang="en-IN" sz="1000" dirty="0">
              <a:solidFill>
                <a:schemeClr val="tx1"/>
              </a:solidFill>
            </a:endParaRPr>
          </a:p>
        </p:txBody>
      </p:sp>
      <p:cxnSp>
        <p:nvCxnSpPr>
          <p:cNvPr id="82" name="Straight Arrow Connector 81"/>
          <p:cNvCxnSpPr>
            <a:stCxn id="19" idx="0"/>
          </p:cNvCxnSpPr>
          <p:nvPr/>
        </p:nvCxnSpPr>
        <p:spPr>
          <a:xfrm flipV="1">
            <a:off x="7277100" y="2190750"/>
            <a:ext cx="7239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9" idx="2"/>
            <a:endCxn id="45" idx="1"/>
          </p:cNvCxnSpPr>
          <p:nvPr/>
        </p:nvCxnSpPr>
        <p:spPr>
          <a:xfrm>
            <a:off x="7277100" y="3333750"/>
            <a:ext cx="7239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48" idx="1"/>
          </p:cNvCxnSpPr>
          <p:nvPr/>
        </p:nvCxnSpPr>
        <p:spPr>
          <a:xfrm flipV="1">
            <a:off x="7620000" y="2800350"/>
            <a:ext cx="3810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46" idx="1"/>
          </p:cNvCxnSpPr>
          <p:nvPr/>
        </p:nvCxnSpPr>
        <p:spPr>
          <a:xfrm>
            <a:off x="7543800" y="3333750"/>
            <a:ext cx="4572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10" dirty="0"/>
              <a:t>Architecture</a:t>
            </a:r>
            <a:r>
              <a:rPr spc="-200" dirty="0"/>
              <a:t> </a:t>
            </a:r>
            <a:r>
              <a:rPr spc="100" dirty="0"/>
              <a:t>Diagram</a:t>
            </a:r>
          </a:p>
        </p:txBody>
      </p:sp>
      <p:sp>
        <p:nvSpPr>
          <p:cNvPr id="5" name="Rectangle: Rounded Corners 5"/>
          <p:cNvSpPr/>
          <p:nvPr/>
        </p:nvSpPr>
        <p:spPr>
          <a:xfrm>
            <a:off x="3505200" y="1504950"/>
            <a:ext cx="114300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Greyscale conversion</a:t>
            </a:r>
          </a:p>
        </p:txBody>
      </p:sp>
      <p:sp>
        <p:nvSpPr>
          <p:cNvPr id="6" name="Rectangle: Rounded Corners 5"/>
          <p:cNvSpPr/>
          <p:nvPr/>
        </p:nvSpPr>
        <p:spPr>
          <a:xfrm>
            <a:off x="3505200" y="4400550"/>
            <a:ext cx="1143000" cy="457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Masking with Original Image</a:t>
            </a:r>
          </a:p>
        </p:txBody>
      </p:sp>
      <p:sp>
        <p:nvSpPr>
          <p:cNvPr id="7" name="Rectangle: Rounded Corners 5"/>
          <p:cNvSpPr/>
          <p:nvPr/>
        </p:nvSpPr>
        <p:spPr>
          <a:xfrm>
            <a:off x="3505200" y="2876550"/>
            <a:ext cx="1143000" cy="45719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Otsu’s </a:t>
            </a:r>
          </a:p>
          <a:p>
            <a:pPr algn="ctr"/>
            <a:r>
              <a:rPr lang="en-IN" sz="1000" dirty="0" err="1">
                <a:solidFill>
                  <a:schemeClr val="tx1"/>
                </a:solidFill>
              </a:rPr>
              <a:t>Thresholding</a:t>
            </a:r>
            <a:endParaRPr lang="en-IN" sz="1000" dirty="0">
              <a:solidFill>
                <a:schemeClr val="tx1"/>
              </a:solidFill>
            </a:endParaRPr>
          </a:p>
        </p:txBody>
      </p:sp>
      <p:sp>
        <p:nvSpPr>
          <p:cNvPr id="8" name="Rectangle: Rounded Corners 5"/>
          <p:cNvSpPr/>
          <p:nvPr/>
        </p:nvSpPr>
        <p:spPr>
          <a:xfrm>
            <a:off x="3505200" y="2190750"/>
            <a:ext cx="114300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Gaussian Filter</a:t>
            </a:r>
          </a:p>
        </p:txBody>
      </p:sp>
      <p:sp>
        <p:nvSpPr>
          <p:cNvPr id="9" name="Rectangle: Rounded Corners 5"/>
          <p:cNvSpPr/>
          <p:nvPr/>
        </p:nvSpPr>
        <p:spPr>
          <a:xfrm>
            <a:off x="3505200" y="3638550"/>
            <a:ext cx="11430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Morphological Transform</a:t>
            </a:r>
          </a:p>
        </p:txBody>
      </p:sp>
      <p:pic>
        <p:nvPicPr>
          <p:cNvPr id="1026" name="Picture 2"/>
          <p:cNvPicPr>
            <a:picLocks noChangeAspect="1" noChangeArrowheads="1"/>
          </p:cNvPicPr>
          <p:nvPr/>
        </p:nvPicPr>
        <p:blipFill>
          <a:blip r:embed="rId2" cstate="print"/>
          <a:srcRect/>
          <a:stretch>
            <a:fillRect/>
          </a:stretch>
        </p:blipFill>
        <p:spPr bwMode="auto">
          <a:xfrm>
            <a:off x="5334000" y="742950"/>
            <a:ext cx="762000" cy="533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334000" y="1504950"/>
            <a:ext cx="762000" cy="47148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334000" y="2190750"/>
            <a:ext cx="762000" cy="490538"/>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5333999" y="2876550"/>
            <a:ext cx="762001" cy="533400"/>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5334000" y="3562350"/>
            <a:ext cx="762000" cy="533400"/>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5334001" y="4324351"/>
            <a:ext cx="761999" cy="533400"/>
          </a:xfrm>
          <a:prstGeom prst="rect">
            <a:avLst/>
          </a:prstGeom>
          <a:noFill/>
          <a:ln w="9525">
            <a:noFill/>
            <a:miter lim="800000"/>
            <a:headEnd/>
            <a:tailEnd/>
          </a:ln>
        </p:spPr>
      </p:pic>
      <p:cxnSp>
        <p:nvCxnSpPr>
          <p:cNvPr id="17" name="Straight Arrow Connector 16"/>
          <p:cNvCxnSpPr/>
          <p:nvPr/>
        </p:nvCxnSpPr>
        <p:spPr>
          <a:xfrm>
            <a:off x="4038600" y="1200150"/>
            <a:ext cx="0" cy="33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38600" y="1885950"/>
            <a:ext cx="0" cy="33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038600" y="2571750"/>
            <a:ext cx="0" cy="33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38600" y="3333750"/>
            <a:ext cx="0" cy="33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38600" y="4095750"/>
            <a:ext cx="0" cy="33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743200" y="5010150"/>
            <a:ext cx="4191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34200" y="666750"/>
            <a:ext cx="0" cy="4343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43200" y="666750"/>
            <a:ext cx="0" cy="4343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43200" y="666750"/>
            <a:ext cx="4191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2000" y="2038350"/>
            <a:ext cx="1716674" cy="400110"/>
          </a:xfrm>
          <a:prstGeom prst="rect">
            <a:avLst/>
          </a:prstGeom>
          <a:noFill/>
        </p:spPr>
        <p:txBody>
          <a:bodyPr wrap="square" rtlCol="0">
            <a:spAutoFit/>
          </a:bodyPr>
          <a:lstStyle/>
          <a:p>
            <a:r>
              <a:rPr lang="en-US" b="1" dirty="0"/>
              <a:t>Pre </a:t>
            </a:r>
            <a:r>
              <a:rPr lang="en-US" sz="2000" b="1" dirty="0"/>
              <a:t>processing</a:t>
            </a:r>
          </a:p>
        </p:txBody>
      </p:sp>
      <p:sp>
        <p:nvSpPr>
          <p:cNvPr id="49" name="Rectangle: Rounded Corners 5"/>
          <p:cNvSpPr/>
          <p:nvPr/>
        </p:nvSpPr>
        <p:spPr>
          <a:xfrm>
            <a:off x="3505200" y="742950"/>
            <a:ext cx="11430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Original Image</a:t>
            </a:r>
            <a:endParaRPr lang="en-IN" sz="1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803" y="139184"/>
            <a:ext cx="3560393" cy="415498"/>
          </a:xfrm>
        </p:spPr>
        <p:txBody>
          <a:bodyPr/>
          <a:lstStyle/>
          <a:p>
            <a:pPr algn="ctr"/>
            <a:r>
              <a:rPr lang="en-US" dirty="0"/>
              <a:t>MODULES:</a:t>
            </a:r>
            <a:endParaRPr lang="en-IN" dirty="0"/>
          </a:p>
        </p:txBody>
      </p:sp>
      <p:sp>
        <p:nvSpPr>
          <p:cNvPr id="3" name="Text Placeholder 2"/>
          <p:cNvSpPr>
            <a:spLocks noGrp="1"/>
          </p:cNvSpPr>
          <p:nvPr>
            <p:ph type="body" idx="1"/>
          </p:nvPr>
        </p:nvSpPr>
        <p:spPr>
          <a:xfrm>
            <a:off x="359325" y="1214323"/>
            <a:ext cx="7733665" cy="3023905"/>
          </a:xfrm>
        </p:spPr>
        <p:txBody>
          <a:bodyPr/>
          <a:lstStyle/>
          <a:p>
            <a:pPr lvl="1" algn="just">
              <a:lnSpc>
                <a:spcPct val="150000"/>
              </a:lnSpc>
              <a:spcBef>
                <a:spcPts val="265"/>
              </a:spcBef>
              <a:buSzPts val="1200"/>
              <a:tabLst>
                <a:tab pos="498475" algn="l"/>
              </a:tabLst>
            </a:pPr>
            <a:r>
              <a:rPr lang="en-IN" sz="1800" dirty="0">
                <a:solidFill>
                  <a:srgbClr val="202124"/>
                </a:solidFill>
                <a:effectLst/>
                <a:latin typeface="Times New Roman" panose="02020603050405020304" pitchFamily="18" charset="0"/>
                <a:ea typeface="SimSun" panose="02010600030101010101" pitchFamily="2" charset="-122"/>
              </a:rPr>
              <a:t>Our project has the following modules:</a:t>
            </a:r>
          </a:p>
          <a:p>
            <a:pPr marL="742950" lvl="1" indent="-285750" algn="just">
              <a:lnSpc>
                <a:spcPct val="150000"/>
              </a:lnSpc>
              <a:spcBef>
                <a:spcPts val="265"/>
              </a:spcBef>
              <a:buSzPts val="1200"/>
              <a:buFont typeface="+mj-lt"/>
              <a:buAutoNum type="arabicPeriod"/>
              <a:tabLst>
                <a:tab pos="498475" algn="l"/>
              </a:tabLst>
            </a:pPr>
            <a:r>
              <a:rPr lang="en-US" sz="1800" dirty="0">
                <a:solidFill>
                  <a:srgbClr val="000000"/>
                </a:solidFill>
                <a:effectLst/>
                <a:latin typeface="Times New Roman" panose="02020603050405020304" pitchFamily="18" charset="0"/>
                <a:ea typeface="NimbusRomNo9L-Regu"/>
              </a:rPr>
              <a:t>IMAGE PRE-PROCESSING</a:t>
            </a:r>
          </a:p>
          <a:p>
            <a:pPr marL="742950" lvl="1" indent="-285750" algn="just">
              <a:lnSpc>
                <a:spcPct val="150000"/>
              </a:lnSpc>
              <a:spcBef>
                <a:spcPts val="265"/>
              </a:spcBef>
              <a:buSzPts val="1200"/>
              <a:buFont typeface="+mj-lt"/>
              <a:buAutoNum type="arabicPeriod"/>
              <a:tabLst>
                <a:tab pos="498475" algn="l"/>
              </a:tabLst>
            </a:pPr>
            <a:r>
              <a:rPr lang="en-IN" sz="1800" dirty="0">
                <a:solidFill>
                  <a:srgbClr val="000000"/>
                </a:solidFill>
                <a:effectLst/>
                <a:latin typeface="Times New Roman" panose="02020603050405020304" pitchFamily="18" charset="0"/>
                <a:ea typeface="NimbusRomNo9L-Regu"/>
              </a:rPr>
              <a:t>FEATURE EXTRACTION</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265"/>
              </a:spcBef>
              <a:buSzPts val="1200"/>
              <a:buFont typeface="+mj-lt"/>
              <a:buAutoNum type="arabicPeriod"/>
              <a:tabLst>
                <a:tab pos="498475" algn="l"/>
              </a:tabLst>
            </a:pPr>
            <a:r>
              <a:rPr lang="en-IN" sz="1800" dirty="0">
                <a:solidFill>
                  <a:srgbClr val="202124"/>
                </a:solidFill>
                <a:effectLst/>
                <a:latin typeface="Times New Roman" panose="02020603050405020304" pitchFamily="18" charset="0"/>
                <a:ea typeface="SimSun" panose="02010600030101010101" pitchFamily="2" charset="-122"/>
              </a:rPr>
              <a:t>BUILDING THE MACHINE LEARNING MODEL</a:t>
            </a:r>
          </a:p>
          <a:p>
            <a:pPr marL="742950" lvl="1" indent="-285750" algn="just">
              <a:lnSpc>
                <a:spcPct val="150000"/>
              </a:lnSpc>
              <a:spcBef>
                <a:spcPts val="265"/>
              </a:spcBef>
              <a:buSzPts val="1200"/>
              <a:buFont typeface="+mj-lt"/>
              <a:buAutoNum type="arabicPeriod"/>
              <a:tabLst>
                <a:tab pos="498475" algn="l"/>
              </a:tabLst>
            </a:pPr>
            <a:r>
              <a:rPr lang="en-IN" dirty="0">
                <a:solidFill>
                  <a:srgbClr val="202124"/>
                </a:solidFill>
                <a:latin typeface="Times New Roman" panose="02020603050405020304" pitchFamily="18" charset="0"/>
                <a:ea typeface="SimSun" panose="02010600030101010101" pitchFamily="2" charset="-122"/>
              </a:rPr>
              <a:t>PLANT DISEASE CLASSIFICATION</a:t>
            </a:r>
          </a:p>
          <a:p>
            <a:pPr marL="742950" lvl="1" indent="-285750" algn="just">
              <a:lnSpc>
                <a:spcPct val="150000"/>
              </a:lnSpc>
              <a:spcBef>
                <a:spcPts val="265"/>
              </a:spcBef>
              <a:buSzPts val="1200"/>
              <a:buFont typeface="+mj-lt"/>
              <a:buAutoNum type="arabicPeriod"/>
              <a:tabLst>
                <a:tab pos="498475"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Rounded Corners 39"/>
          <p:cNvSpPr/>
          <p:nvPr/>
        </p:nvSpPr>
        <p:spPr>
          <a:xfrm>
            <a:off x="-11519" y="1971881"/>
            <a:ext cx="9155520" cy="2406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29" name="Rectangle: Rounded Corners 28"/>
          <p:cNvSpPr/>
          <p:nvPr/>
        </p:nvSpPr>
        <p:spPr>
          <a:xfrm>
            <a:off x="5921675" y="3064167"/>
            <a:ext cx="2774511" cy="1203794"/>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object 2"/>
          <p:cNvSpPr txBox="1">
            <a:spLocks noGrp="1"/>
          </p:cNvSpPr>
          <p:nvPr>
            <p:ph type="title"/>
          </p:nvPr>
        </p:nvSpPr>
        <p:spPr>
          <a:xfrm>
            <a:off x="384725" y="504333"/>
            <a:ext cx="6583922" cy="428322"/>
          </a:xfrm>
          <a:prstGeom prst="rect">
            <a:avLst/>
          </a:prstGeom>
        </p:spPr>
        <p:txBody>
          <a:bodyPr vert="horz" wrap="square" lIns="0" tIns="12700" rIns="0" bIns="0" rtlCol="0">
            <a:spAutoFit/>
          </a:bodyPr>
          <a:lstStyle/>
          <a:p>
            <a:pPr marL="12700">
              <a:lnSpc>
                <a:spcPct val="100000"/>
              </a:lnSpc>
              <a:spcBef>
                <a:spcPts val="100"/>
              </a:spcBef>
            </a:pPr>
            <a:r>
              <a:rPr spc="-60" dirty="0"/>
              <a:t>P</a:t>
            </a:r>
            <a:r>
              <a:rPr spc="-75" dirty="0"/>
              <a:t>r</a:t>
            </a:r>
            <a:r>
              <a:rPr spc="65" dirty="0"/>
              <a:t>e</a:t>
            </a:r>
            <a:r>
              <a:rPr spc="-170" dirty="0"/>
              <a:t> </a:t>
            </a:r>
            <a:r>
              <a:rPr spc="-10" dirty="0"/>
              <a:t>P</a:t>
            </a:r>
            <a:r>
              <a:rPr spc="-25" dirty="0"/>
              <a:t>r</a:t>
            </a:r>
            <a:r>
              <a:rPr spc="130" dirty="0"/>
              <a:t>o</a:t>
            </a:r>
            <a:r>
              <a:rPr spc="100" dirty="0"/>
              <a:t>c</a:t>
            </a:r>
            <a:r>
              <a:rPr spc="75" dirty="0"/>
              <a:t>essing</a:t>
            </a:r>
          </a:p>
        </p:txBody>
      </p:sp>
      <p:sp>
        <p:nvSpPr>
          <p:cNvPr id="3" name="object 3"/>
          <p:cNvSpPr txBox="1"/>
          <p:nvPr/>
        </p:nvSpPr>
        <p:spPr>
          <a:xfrm>
            <a:off x="384725" y="1217879"/>
            <a:ext cx="675005" cy="669290"/>
          </a:xfrm>
          <a:prstGeom prst="rect">
            <a:avLst/>
          </a:prstGeom>
        </p:spPr>
        <p:txBody>
          <a:bodyPr vert="horz" wrap="square" lIns="0" tIns="12700" rIns="0" bIns="0" rtlCol="0">
            <a:spAutoFit/>
          </a:bodyPr>
          <a:lstStyle/>
          <a:p>
            <a:pPr marL="12700">
              <a:lnSpc>
                <a:spcPct val="100000"/>
              </a:lnSpc>
              <a:spcBef>
                <a:spcPts val="100"/>
              </a:spcBef>
            </a:pPr>
            <a:r>
              <a:rPr sz="1500" b="1" spc="-130" dirty="0">
                <a:latin typeface="Tahoma" panose="020B0604030504040204"/>
                <a:cs typeface="Tahoma" panose="020B0604030504040204"/>
              </a:rPr>
              <a:t>Input</a:t>
            </a:r>
            <a:r>
              <a:rPr sz="1500" spc="-130" dirty="0">
                <a:latin typeface="Tahoma" panose="020B0604030504040204"/>
                <a:cs typeface="Tahoma" panose="020B0604030504040204"/>
              </a:rPr>
              <a:t>:</a:t>
            </a:r>
            <a:endParaRPr sz="1500">
              <a:latin typeface="Tahoma" panose="020B0604030504040204"/>
              <a:cs typeface="Tahoma" panose="020B0604030504040204"/>
            </a:endParaRPr>
          </a:p>
          <a:p>
            <a:pPr marL="12700">
              <a:lnSpc>
                <a:spcPct val="100000"/>
              </a:lnSpc>
              <a:spcBef>
                <a:spcPts val="1470"/>
              </a:spcBef>
            </a:pPr>
            <a:r>
              <a:rPr sz="1500" b="1" spc="-90" dirty="0">
                <a:latin typeface="Tahoma" panose="020B0604030504040204"/>
                <a:cs typeface="Tahoma" panose="020B0604030504040204"/>
              </a:rPr>
              <a:t>Output</a:t>
            </a:r>
            <a:r>
              <a:rPr sz="1500" spc="-160" dirty="0">
                <a:latin typeface="Tahoma" panose="020B0604030504040204"/>
                <a:cs typeface="Tahoma" panose="020B0604030504040204"/>
              </a:rPr>
              <a:t>:</a:t>
            </a:r>
            <a:endParaRPr sz="1500">
              <a:latin typeface="Tahoma" panose="020B0604030504040204"/>
              <a:cs typeface="Tahoma" panose="020B0604030504040204"/>
            </a:endParaRPr>
          </a:p>
        </p:txBody>
      </p:sp>
      <p:sp>
        <p:nvSpPr>
          <p:cNvPr id="4" name="object 4"/>
          <p:cNvSpPr txBox="1"/>
          <p:nvPr/>
        </p:nvSpPr>
        <p:spPr>
          <a:xfrm>
            <a:off x="1299125" y="1217879"/>
            <a:ext cx="2587075" cy="666849"/>
          </a:xfrm>
          <a:prstGeom prst="rect">
            <a:avLst/>
          </a:prstGeom>
        </p:spPr>
        <p:txBody>
          <a:bodyPr vert="horz" wrap="square" lIns="0" tIns="12700" rIns="0" bIns="0" rtlCol="0">
            <a:spAutoFit/>
          </a:bodyPr>
          <a:lstStyle/>
          <a:p>
            <a:pPr marL="12700">
              <a:lnSpc>
                <a:spcPct val="100000"/>
              </a:lnSpc>
              <a:spcBef>
                <a:spcPts val="100"/>
              </a:spcBef>
            </a:pPr>
            <a:r>
              <a:rPr sz="1500" spc="-15" dirty="0">
                <a:latin typeface="Tahoma" panose="020B0604030504040204"/>
                <a:cs typeface="Tahoma" panose="020B0604030504040204"/>
              </a:rPr>
              <a:t>P</a:t>
            </a:r>
            <a:r>
              <a:rPr sz="1500" spc="-30" dirty="0">
                <a:latin typeface="Tahoma" panose="020B0604030504040204"/>
                <a:cs typeface="Tahoma" panose="020B0604030504040204"/>
              </a:rPr>
              <a:t>o</a:t>
            </a:r>
            <a:r>
              <a:rPr lang="en-IN" sz="1500" spc="-15" dirty="0" err="1">
                <a:latin typeface="Tahoma" panose="020B0604030504040204"/>
                <a:cs typeface="Tahoma" panose="020B0604030504040204"/>
              </a:rPr>
              <a:t>t</a:t>
            </a:r>
            <a:r>
              <a:rPr lang="en-IN" sz="1500" spc="-5" dirty="0" err="1">
                <a:latin typeface="Tahoma" panose="020B0604030504040204"/>
                <a:cs typeface="Tahoma" panose="020B0604030504040204"/>
              </a:rPr>
              <a:t>ential</a:t>
            </a:r>
            <a:r>
              <a:rPr lang="en-IN" sz="1500" spc="-170" dirty="0">
                <a:latin typeface="Tahoma" panose="020B0604030504040204"/>
                <a:cs typeface="Tahoma" panose="020B0604030504040204"/>
              </a:rPr>
              <a:t>  </a:t>
            </a:r>
            <a:r>
              <a:rPr lang="en-IN" sz="1500" spc="-30" dirty="0">
                <a:latin typeface="Tahoma" panose="020B0604030504040204"/>
                <a:cs typeface="Tahoma" panose="020B0604030504040204"/>
              </a:rPr>
              <a:t>Diseased leaf Image</a:t>
            </a:r>
            <a:endParaRPr sz="1500" dirty="0">
              <a:latin typeface="Tahoma" panose="020B0604030504040204"/>
              <a:cs typeface="Tahoma" panose="020B0604030504040204"/>
            </a:endParaRPr>
          </a:p>
          <a:p>
            <a:pPr marL="12700">
              <a:lnSpc>
                <a:spcPct val="100000"/>
              </a:lnSpc>
              <a:spcBef>
                <a:spcPts val="1470"/>
              </a:spcBef>
            </a:pPr>
            <a:r>
              <a:rPr lang="en-US" sz="1500" spc="-15" dirty="0">
                <a:latin typeface="Tahoma" panose="020B0604030504040204"/>
                <a:cs typeface="Tahoma" panose="020B0604030504040204"/>
              </a:rPr>
              <a:t>Preprocessed Image</a:t>
            </a:r>
            <a:endParaRPr sz="1500" dirty="0">
              <a:latin typeface="Tahoma" panose="020B0604030504040204"/>
              <a:cs typeface="Tahoma" panose="020B0604030504040204"/>
            </a:endParaRPr>
          </a:p>
        </p:txBody>
      </p:sp>
      <p:sp>
        <p:nvSpPr>
          <p:cNvPr id="6" name="Rectangle: Rounded Corners 5"/>
          <p:cNvSpPr/>
          <p:nvPr/>
        </p:nvSpPr>
        <p:spPr>
          <a:xfrm>
            <a:off x="598080" y="2280453"/>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Image contrast enhancement</a:t>
            </a:r>
            <a:endParaRPr lang="en-IN" sz="1000" dirty="0">
              <a:solidFill>
                <a:schemeClr val="tx1"/>
              </a:solidFill>
            </a:endParaRPr>
          </a:p>
        </p:txBody>
      </p:sp>
      <p:cxnSp>
        <p:nvCxnSpPr>
          <p:cNvPr id="10" name="Straight Arrow Connector 9"/>
          <p:cNvCxnSpPr>
            <a:endCxn id="6" idx="1"/>
          </p:cNvCxnSpPr>
          <p:nvPr/>
        </p:nvCxnSpPr>
        <p:spPr>
          <a:xfrm>
            <a:off x="-11520" y="2602984"/>
            <a:ext cx="609600" cy="1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600200" y="2600372"/>
            <a:ext cx="35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13568" y="2600372"/>
            <a:ext cx="35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p:cNvSpPr/>
          <p:nvPr/>
        </p:nvSpPr>
        <p:spPr>
          <a:xfrm>
            <a:off x="1956670" y="2285900"/>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Grayscale conversion</a:t>
            </a:r>
            <a:endParaRPr lang="en-IN" sz="1000" dirty="0">
              <a:solidFill>
                <a:schemeClr val="tx1"/>
              </a:solidFill>
            </a:endParaRPr>
          </a:p>
        </p:txBody>
      </p:sp>
      <p:sp>
        <p:nvSpPr>
          <p:cNvPr id="17" name="Rectangle: Rounded Corners 16"/>
          <p:cNvSpPr/>
          <p:nvPr/>
        </p:nvSpPr>
        <p:spPr>
          <a:xfrm>
            <a:off x="3283907" y="2261014"/>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Gaussian filter</a:t>
            </a:r>
            <a:endParaRPr lang="en-IN" sz="1000" dirty="0">
              <a:solidFill>
                <a:schemeClr val="tx1"/>
              </a:solidFill>
            </a:endParaRPr>
          </a:p>
        </p:txBody>
      </p:sp>
      <p:cxnSp>
        <p:nvCxnSpPr>
          <p:cNvPr id="18" name="Straight Arrow Connector 17"/>
          <p:cNvCxnSpPr/>
          <p:nvPr/>
        </p:nvCxnSpPr>
        <p:spPr>
          <a:xfrm>
            <a:off x="4274507" y="2603844"/>
            <a:ext cx="35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p:cNvSpPr/>
          <p:nvPr/>
        </p:nvSpPr>
        <p:spPr>
          <a:xfrm>
            <a:off x="4630977" y="2256054"/>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Image thresholding</a:t>
            </a:r>
            <a:endParaRPr lang="en-IN" sz="1000" dirty="0">
              <a:solidFill>
                <a:schemeClr val="tx1"/>
              </a:solidFill>
            </a:endParaRPr>
          </a:p>
        </p:txBody>
      </p:sp>
      <p:cxnSp>
        <p:nvCxnSpPr>
          <p:cNvPr id="20" name="Straight Arrow Connector 19"/>
          <p:cNvCxnSpPr/>
          <p:nvPr/>
        </p:nvCxnSpPr>
        <p:spPr>
          <a:xfrm>
            <a:off x="5621577" y="2594627"/>
            <a:ext cx="35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p:cNvSpPr/>
          <p:nvPr/>
        </p:nvSpPr>
        <p:spPr>
          <a:xfrm>
            <a:off x="5978047" y="2280453"/>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Morphological closing</a:t>
            </a:r>
            <a:endParaRPr lang="en-IN" sz="950" dirty="0">
              <a:solidFill>
                <a:schemeClr val="tx1"/>
              </a:solidFill>
            </a:endParaRPr>
          </a:p>
        </p:txBody>
      </p:sp>
      <p:cxnSp>
        <p:nvCxnSpPr>
          <p:cNvPr id="22" name="Straight Arrow Connector 21"/>
          <p:cNvCxnSpPr/>
          <p:nvPr/>
        </p:nvCxnSpPr>
        <p:spPr>
          <a:xfrm>
            <a:off x="6968647" y="2589478"/>
            <a:ext cx="356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p:cNvSpPr/>
          <p:nvPr/>
        </p:nvSpPr>
        <p:spPr>
          <a:xfrm>
            <a:off x="7325117" y="2291348"/>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Edge detection using contours</a:t>
            </a:r>
            <a:endParaRPr lang="en-IN" sz="950" dirty="0">
              <a:solidFill>
                <a:schemeClr val="tx1"/>
              </a:solidFill>
            </a:endParaRPr>
          </a:p>
        </p:txBody>
      </p:sp>
      <p:sp>
        <p:nvSpPr>
          <p:cNvPr id="24" name="TextBox 23"/>
          <p:cNvSpPr txBox="1"/>
          <p:nvPr/>
        </p:nvSpPr>
        <p:spPr>
          <a:xfrm>
            <a:off x="-11520" y="2034232"/>
            <a:ext cx="1295400" cy="246221"/>
          </a:xfrm>
          <a:prstGeom prst="rect">
            <a:avLst/>
          </a:prstGeom>
          <a:noFill/>
        </p:spPr>
        <p:txBody>
          <a:bodyPr wrap="square" rtlCol="0">
            <a:spAutoFit/>
          </a:bodyPr>
          <a:lstStyle/>
          <a:p>
            <a:r>
              <a:rPr lang="en-US" sz="1000" b="1" dirty="0"/>
              <a:t>Input: Leaf Image</a:t>
            </a:r>
            <a:endParaRPr lang="en-IN" sz="1000" b="1" dirty="0"/>
          </a:p>
        </p:txBody>
      </p:sp>
      <p:cxnSp>
        <p:nvCxnSpPr>
          <p:cNvPr id="25" name="Straight Arrow Connector 24"/>
          <p:cNvCxnSpPr/>
          <p:nvPr/>
        </p:nvCxnSpPr>
        <p:spPr>
          <a:xfrm>
            <a:off x="7820417" y="2958197"/>
            <a:ext cx="0" cy="36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7325117" y="3329795"/>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Masking operation on original image</a:t>
            </a:r>
            <a:endParaRPr lang="en-IN" sz="950" dirty="0">
              <a:solidFill>
                <a:schemeClr val="tx1"/>
              </a:solidFill>
            </a:endParaRPr>
          </a:p>
        </p:txBody>
      </p:sp>
      <p:sp>
        <p:nvSpPr>
          <p:cNvPr id="28" name="Rectangle: Rounded Corners 27"/>
          <p:cNvSpPr/>
          <p:nvPr/>
        </p:nvSpPr>
        <p:spPr>
          <a:xfrm>
            <a:off x="6248400" y="3329794"/>
            <a:ext cx="990600" cy="6668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Mask image creation for background subtraction</a:t>
            </a:r>
            <a:endParaRPr lang="en-IN" sz="950" dirty="0">
              <a:solidFill>
                <a:schemeClr val="tx1"/>
              </a:solidFill>
            </a:endParaRPr>
          </a:p>
        </p:txBody>
      </p:sp>
      <p:cxnSp>
        <p:nvCxnSpPr>
          <p:cNvPr id="31" name="Straight Arrow Connector 30"/>
          <p:cNvCxnSpPr>
            <a:stCxn id="29" idx="1"/>
          </p:cNvCxnSpPr>
          <p:nvPr/>
        </p:nvCxnSpPr>
        <p:spPr>
          <a:xfrm flipH="1">
            <a:off x="5540675" y="3666064"/>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p:cNvSpPr/>
          <p:nvPr/>
        </p:nvSpPr>
        <p:spPr>
          <a:xfrm>
            <a:off x="4464489" y="3329794"/>
            <a:ext cx="1104901" cy="7659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Conversion of black background to white background</a:t>
            </a:r>
            <a:endParaRPr lang="en-IN" sz="950" dirty="0">
              <a:solidFill>
                <a:schemeClr val="tx1"/>
              </a:solidFill>
            </a:endParaRPr>
          </a:p>
        </p:txBody>
      </p:sp>
      <p:cxnSp>
        <p:nvCxnSpPr>
          <p:cNvPr id="34" name="Straight Arrow Connector 33"/>
          <p:cNvCxnSpPr/>
          <p:nvPr/>
        </p:nvCxnSpPr>
        <p:spPr>
          <a:xfrm flipH="1">
            <a:off x="3429000" y="3714750"/>
            <a:ext cx="10354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82083" y="3237375"/>
            <a:ext cx="1704103" cy="415498"/>
          </a:xfrm>
          <a:prstGeom prst="rect">
            <a:avLst/>
          </a:prstGeom>
          <a:noFill/>
        </p:spPr>
        <p:txBody>
          <a:bodyPr wrap="square">
            <a:spAutoFit/>
          </a:bodyPr>
          <a:lstStyle/>
          <a:p>
            <a:r>
              <a:rPr lang="en-US" sz="1050" b="1" dirty="0"/>
              <a:t>Output:</a:t>
            </a:r>
          </a:p>
          <a:p>
            <a:r>
              <a:rPr lang="en-US" sz="1050" b="1" dirty="0"/>
              <a:t>Preprocessed image</a:t>
            </a:r>
            <a:endParaRPr lang="en-IN" sz="1050" b="1" dirty="0"/>
          </a:p>
        </p:txBody>
      </p:sp>
      <p:sp>
        <p:nvSpPr>
          <p:cNvPr id="38" name="TextBox 37"/>
          <p:cNvSpPr txBox="1"/>
          <p:nvPr/>
        </p:nvSpPr>
        <p:spPr>
          <a:xfrm>
            <a:off x="6604879" y="3986550"/>
            <a:ext cx="1704103" cy="253916"/>
          </a:xfrm>
          <a:prstGeom prst="rect">
            <a:avLst/>
          </a:prstGeom>
          <a:noFill/>
        </p:spPr>
        <p:txBody>
          <a:bodyPr wrap="square">
            <a:spAutoFit/>
          </a:bodyPr>
          <a:lstStyle/>
          <a:p>
            <a:r>
              <a:rPr lang="en-US" sz="1050" b="1" dirty="0"/>
              <a:t>Background Subtraction</a:t>
            </a:r>
            <a:endParaRPr lang="en-IN" sz="105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51435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2023</Words>
  <Application>Microsoft Office PowerPoint</Application>
  <PresentationFormat>On-screen Show (16:9)</PresentationFormat>
  <Paragraphs>250</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MT</vt:lpstr>
      <vt:lpstr>Calibri</vt:lpstr>
      <vt:lpstr>Tahoma</vt:lpstr>
      <vt:lpstr>Times New Roman</vt:lpstr>
      <vt:lpstr>Trebuchet MS</vt:lpstr>
      <vt:lpstr>Office Theme</vt:lpstr>
      <vt:lpstr> PLANT DISEASE DETECTION USING FEATURE EXTRACTION AND MULTICLASS-SVM </vt:lpstr>
      <vt:lpstr>Introduction</vt:lpstr>
      <vt:lpstr>Objectives</vt:lpstr>
      <vt:lpstr>Literature Survey</vt:lpstr>
      <vt:lpstr>Architecture Design</vt:lpstr>
      <vt:lpstr>Architecture Diagram</vt:lpstr>
      <vt:lpstr>MODULES:</vt:lpstr>
      <vt:lpstr>Pre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Extraction</vt:lpstr>
      <vt:lpstr>PowerPoint Presentation</vt:lpstr>
      <vt:lpstr>Building and Evaluating the Model</vt:lpstr>
      <vt:lpstr>Feature Scaling</vt:lpstr>
      <vt:lpstr>SVM Classifier </vt:lpstr>
      <vt:lpstr>Dataset</vt:lpstr>
      <vt:lpstr>Performance Metrics</vt:lpstr>
      <vt:lpstr>Performance Analysis Of The Model</vt:lpstr>
      <vt:lpstr>Classification Report Of The Model</vt:lpstr>
      <vt:lpstr>Hyperparameters OF The SVM Classifier </vt:lpstr>
      <vt:lpstr>Hyperparameter Tuning Using GridsearchCV</vt:lpstr>
      <vt:lpstr>Performance Of The Model After Optimization</vt:lpstr>
      <vt:lpstr>Test-1 : An image of a leaf from a healthy apple tree was taken and fed into the model. </vt:lpstr>
      <vt:lpstr>Prediction Made by the Classifier For Test image 1 </vt:lpstr>
      <vt:lpstr>Test-2 : An image of a leaf from an apple tree infected with Apple Scab was Taken and fed into the model. </vt:lpstr>
      <vt:lpstr>Prediction Made by the Classifier For Test image 2 </vt:lpstr>
      <vt:lpstr>Test-3 : An image of a leaf from a healthy potato plant was taken and fed into the model. </vt:lpstr>
      <vt:lpstr>Prediction Made by the Classifier For Test image 3 </vt:lpstr>
      <vt:lpstr>Test-4 : An image of a leaf from a diseased potato plant (Early Blight) was taken and fed into the model. </vt:lpstr>
      <vt:lpstr>Prediction Made by the Classifier For Test image 4 </vt:lpstr>
      <vt:lpstr>Test-5 : An image of a leaf from a healthy potato plant was taken and fed into the model </vt:lpstr>
      <vt:lpstr>Prediction Made by the Classifier For Test image 5 </vt:lpstr>
      <vt:lpstr>Test-6 : An image of a leaf from a diseased apple plant (apple scab) was taken and fed into the model. </vt:lpstr>
      <vt:lpstr>Prediction Made by the Classifier For Test image 6</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I</dc:title>
  <dc:creator>yogesh v</dc:creator>
  <cp:lastModifiedBy>YOGESH V</cp:lastModifiedBy>
  <cp:revision>11</cp:revision>
  <dcterms:created xsi:type="dcterms:W3CDTF">2022-09-18T17:10:00Z</dcterms:created>
  <dcterms:modified xsi:type="dcterms:W3CDTF">2023-11-13T18:06:01Z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798BCDF075AF4881A6E0E6E958939984</vt:lpwstr>
  </property>
  <property fmtid="{D5CDD505-2E9C-101B-9397-08002B2CF9AE}" pid="4" name="KSOProductBuildVer">
    <vt:lpwstr>1033-11.2.0.11306</vt:lpwstr>
  </property>
</Properties>
</file>