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25330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234175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035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553758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0006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1879340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27004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424264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40091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F84-FB73-4FA4-8251-1C5B2C8330BA}"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2218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63F84-FB73-4FA4-8251-1C5B2C8330BA}"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24997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63F84-FB73-4FA4-8251-1C5B2C8330BA}"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223479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63F84-FB73-4FA4-8251-1C5B2C8330BA}"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136886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63F84-FB73-4FA4-8251-1C5B2C8330BA}"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201383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63F84-FB73-4FA4-8251-1C5B2C8330BA}"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59005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63F84-FB73-4FA4-8251-1C5B2C8330BA}"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03586-539D-4A94-8DDF-4D35013165B8}" type="slidenum">
              <a:rPr lang="en-US" smtClean="0"/>
              <a:t>‹#›</a:t>
            </a:fld>
            <a:endParaRPr lang="en-US"/>
          </a:p>
        </p:txBody>
      </p:sp>
    </p:spTree>
    <p:extLst>
      <p:ext uri="{BB962C8B-B14F-4D97-AF65-F5344CB8AC3E}">
        <p14:creationId xmlns:p14="http://schemas.microsoft.com/office/powerpoint/2010/main" val="330820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63F84-FB73-4FA4-8251-1C5B2C8330BA}" type="datetimeFigureOut">
              <a:rPr lang="en-US" smtClean="0"/>
              <a:t>5/5/2022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103586-539D-4A94-8DDF-4D35013165B8}" type="slidenum">
              <a:rPr lang="en-US" smtClean="0"/>
              <a:t>‹#›</a:t>
            </a:fld>
            <a:endParaRPr lang="en-US"/>
          </a:p>
        </p:txBody>
      </p:sp>
    </p:spTree>
    <p:extLst>
      <p:ext uri="{BB962C8B-B14F-4D97-AF65-F5344CB8AC3E}">
        <p14:creationId xmlns:p14="http://schemas.microsoft.com/office/powerpoint/2010/main" val="20720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2364-4B51-457A-BDA3-5B819E367CA5}"/>
              </a:ext>
            </a:extLst>
          </p:cNvPr>
          <p:cNvSpPr>
            <a:spLocks noGrp="1"/>
          </p:cNvSpPr>
          <p:nvPr>
            <p:ph type="ctrTitle"/>
          </p:nvPr>
        </p:nvSpPr>
        <p:spPr/>
        <p:txBody>
          <a:bodyPr>
            <a:normAutofit fontScale="90000"/>
          </a:bodyPr>
          <a:lstStyle/>
          <a:p>
            <a:r>
              <a:rPr lang="en-US" b="1" i="0" dirty="0">
                <a:solidFill>
                  <a:srgbClr val="202124"/>
                </a:solidFill>
                <a:effectLst/>
                <a:latin typeface="zeitung"/>
              </a:rPr>
              <a:t>Brain Tumor Classification (MRI)</a:t>
            </a:r>
            <a:br>
              <a:rPr lang="en-US" b="1" i="0" dirty="0">
                <a:solidFill>
                  <a:srgbClr val="202124"/>
                </a:solidFill>
                <a:effectLst/>
                <a:latin typeface="zeitung"/>
              </a:rPr>
            </a:br>
            <a:endParaRPr lang="en-US" dirty="0"/>
          </a:p>
        </p:txBody>
      </p:sp>
      <p:sp>
        <p:nvSpPr>
          <p:cNvPr id="3" name="Subtitle 2">
            <a:extLst>
              <a:ext uri="{FF2B5EF4-FFF2-40B4-BE49-F238E27FC236}">
                <a16:creationId xmlns:a16="http://schemas.microsoft.com/office/drawing/2014/main" id="{F87A0696-8C96-487B-8B54-C89205E5ABD6}"/>
              </a:ext>
            </a:extLst>
          </p:cNvPr>
          <p:cNvSpPr>
            <a:spLocks noGrp="1"/>
          </p:cNvSpPr>
          <p:nvPr>
            <p:ph type="subTitle" idx="1"/>
          </p:nvPr>
        </p:nvSpPr>
        <p:spPr/>
        <p:txBody>
          <a:bodyPr/>
          <a:lstStyle/>
          <a:p>
            <a:r>
              <a:rPr lang="en-US" dirty="0"/>
              <a:t>A2 Portfolio 2</a:t>
            </a:r>
          </a:p>
        </p:txBody>
      </p:sp>
    </p:spTree>
    <p:extLst>
      <p:ext uri="{BB962C8B-B14F-4D97-AF65-F5344CB8AC3E}">
        <p14:creationId xmlns:p14="http://schemas.microsoft.com/office/powerpoint/2010/main" val="338140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9F07-E633-48E5-9505-BFAB1A46D8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B8E1011-7B23-452E-87AC-A30921888750}"/>
              </a:ext>
            </a:extLst>
          </p:cNvPr>
          <p:cNvSpPr>
            <a:spLocks noGrp="1"/>
          </p:cNvSpPr>
          <p:nvPr>
            <p:ph idx="1"/>
          </p:nvPr>
        </p:nvSpPr>
        <p:spPr/>
        <p:txBody>
          <a:bodyPr/>
          <a:lstStyle/>
          <a:p>
            <a:r>
              <a:rPr lang="en-US" dirty="0"/>
              <a:t>Introduction</a:t>
            </a:r>
          </a:p>
          <a:p>
            <a:r>
              <a:rPr lang="en-US" dirty="0"/>
              <a:t>Methodology</a:t>
            </a:r>
          </a:p>
          <a:p>
            <a:r>
              <a:rPr lang="en-US" dirty="0"/>
              <a:t>Result and Findings</a:t>
            </a:r>
          </a:p>
          <a:p>
            <a:r>
              <a:rPr lang="en-US" dirty="0"/>
              <a:t>Conclusion</a:t>
            </a:r>
          </a:p>
        </p:txBody>
      </p:sp>
    </p:spTree>
    <p:extLst>
      <p:ext uri="{BB962C8B-B14F-4D97-AF65-F5344CB8AC3E}">
        <p14:creationId xmlns:p14="http://schemas.microsoft.com/office/powerpoint/2010/main" val="104692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761E-416D-4FE6-908E-CA1E7D3BDB03}"/>
              </a:ext>
            </a:extLst>
          </p:cNvPr>
          <p:cNvSpPr>
            <a:spLocks noGrp="1"/>
          </p:cNvSpPr>
          <p:nvPr>
            <p:ph type="title"/>
          </p:nvPr>
        </p:nvSpPr>
        <p:spPr>
          <a:xfrm>
            <a:off x="677334" y="490332"/>
            <a:ext cx="8596668" cy="1320800"/>
          </a:xfrm>
        </p:spPr>
        <p:txBody>
          <a:bodyPr/>
          <a:lstStyle/>
          <a:p>
            <a:r>
              <a:rPr lang="en-US" dirty="0"/>
              <a:t>Introduction</a:t>
            </a:r>
          </a:p>
        </p:txBody>
      </p:sp>
      <p:sp>
        <p:nvSpPr>
          <p:cNvPr id="3" name="Content Placeholder 2">
            <a:extLst>
              <a:ext uri="{FF2B5EF4-FFF2-40B4-BE49-F238E27FC236}">
                <a16:creationId xmlns:a16="http://schemas.microsoft.com/office/drawing/2014/main" id="{D6DAB4A1-6792-47CC-B50B-F6B40637AA96}"/>
              </a:ext>
            </a:extLst>
          </p:cNvPr>
          <p:cNvSpPr>
            <a:spLocks noGrp="1"/>
          </p:cNvSpPr>
          <p:nvPr>
            <p:ph idx="1"/>
          </p:nvPr>
        </p:nvSpPr>
        <p:spPr>
          <a:xfrm>
            <a:off x="677334" y="1246193"/>
            <a:ext cx="8596668" cy="3339062"/>
          </a:xfrm>
        </p:spPr>
        <p:txBody>
          <a:bodyPr/>
          <a:lstStyle/>
          <a:p>
            <a:r>
              <a:rPr lang="en-US" sz="2200" dirty="0"/>
              <a:t>To classify the image if the patient have brain tumor or not and what type of brain tumor does patient have.</a:t>
            </a:r>
          </a:p>
          <a:p>
            <a:r>
              <a:rPr lang="en-US" sz="2200" dirty="0"/>
              <a:t>We used </a:t>
            </a:r>
            <a:r>
              <a:rPr lang="en-US" sz="2200" b="1" i="0" dirty="0">
                <a:solidFill>
                  <a:srgbClr val="202124"/>
                </a:solidFill>
                <a:effectLst/>
                <a:latin typeface="zeitung"/>
              </a:rPr>
              <a:t>Brain Tumor Classification (MRI) </a:t>
            </a:r>
            <a:r>
              <a:rPr lang="en-US" sz="2200" i="0" dirty="0">
                <a:solidFill>
                  <a:srgbClr val="202124"/>
                </a:solidFill>
                <a:effectLst/>
                <a:latin typeface="zeitung"/>
              </a:rPr>
              <a:t>as our datasets.</a:t>
            </a:r>
          </a:p>
          <a:p>
            <a:r>
              <a:rPr lang="en-US" sz="2200" dirty="0">
                <a:solidFill>
                  <a:srgbClr val="202124"/>
                </a:solidFill>
                <a:latin typeface="zeitung"/>
              </a:rPr>
              <a:t>There are 4 classes in the data sets i.e. </a:t>
            </a:r>
          </a:p>
          <a:p>
            <a:pPr marL="0" indent="0">
              <a:buNone/>
            </a:pPr>
            <a:r>
              <a:rPr lang="en-US" sz="2200" b="0" i="0" dirty="0">
                <a:solidFill>
                  <a:srgbClr val="202124"/>
                </a:solidFill>
                <a:effectLst/>
                <a:latin typeface="zeitung"/>
              </a:rPr>
              <a:t>	0 -</a:t>
            </a:r>
            <a:r>
              <a:rPr lang="pt-BR" sz="2200" b="0" i="0" dirty="0">
                <a:effectLst/>
                <a:latin typeface="Inter"/>
              </a:rPr>
              <a:t>Glioma Tumor (826/100)</a:t>
            </a:r>
            <a:br>
              <a:rPr lang="pt-BR" sz="2200" dirty="0"/>
            </a:br>
            <a:r>
              <a:rPr lang="pt-BR" sz="2200" dirty="0"/>
              <a:t>	</a:t>
            </a:r>
            <a:r>
              <a:rPr lang="pt-BR" sz="2200" b="0" i="0" dirty="0">
                <a:effectLst/>
                <a:latin typeface="Inter"/>
              </a:rPr>
              <a:t>1 - No Tumor (327/98)</a:t>
            </a:r>
            <a:br>
              <a:rPr lang="pt-BR" sz="2200" dirty="0"/>
            </a:br>
            <a:r>
              <a:rPr lang="pt-BR" sz="2200" dirty="0"/>
              <a:t>	</a:t>
            </a:r>
            <a:r>
              <a:rPr lang="pt-BR" sz="2200" b="0" i="0" dirty="0">
                <a:effectLst/>
                <a:latin typeface="Inter"/>
              </a:rPr>
              <a:t>2 - Meningioma Tumor (246/127)</a:t>
            </a:r>
            <a:br>
              <a:rPr lang="pt-BR" sz="2200" dirty="0"/>
            </a:br>
            <a:r>
              <a:rPr lang="pt-BR" sz="2200" dirty="0"/>
              <a:t>	</a:t>
            </a:r>
            <a:r>
              <a:rPr lang="pt-BR" sz="2200" b="0" i="0" dirty="0">
                <a:effectLst/>
                <a:latin typeface="Inter"/>
              </a:rPr>
              <a:t>3 - Pituitary Tumor (827/98)</a:t>
            </a:r>
          </a:p>
          <a:p>
            <a:pPr marL="0" indent="0">
              <a:buNone/>
            </a:pPr>
            <a:endParaRPr lang="en-US" sz="2200" i="0" dirty="0">
              <a:solidFill>
                <a:srgbClr val="202124"/>
              </a:solidFill>
              <a:effectLst/>
              <a:latin typeface="zeitung"/>
            </a:endParaRPr>
          </a:p>
          <a:p>
            <a:endParaRPr lang="en-US" dirty="0"/>
          </a:p>
        </p:txBody>
      </p:sp>
      <p:pic>
        <p:nvPicPr>
          <p:cNvPr id="5" name="Picture 4">
            <a:extLst>
              <a:ext uri="{FF2B5EF4-FFF2-40B4-BE49-F238E27FC236}">
                <a16:creationId xmlns:a16="http://schemas.microsoft.com/office/drawing/2014/main" id="{F856767E-2C00-4649-8AE0-F9E181A0EC51}"/>
              </a:ext>
            </a:extLst>
          </p:cNvPr>
          <p:cNvPicPr>
            <a:picLocks noChangeAspect="1"/>
          </p:cNvPicPr>
          <p:nvPr/>
        </p:nvPicPr>
        <p:blipFill>
          <a:blip r:embed="rId2"/>
          <a:stretch>
            <a:fillRect/>
          </a:stretch>
        </p:blipFill>
        <p:spPr>
          <a:xfrm>
            <a:off x="799749" y="4415402"/>
            <a:ext cx="8065956" cy="2089964"/>
          </a:xfrm>
          <a:prstGeom prst="rect">
            <a:avLst/>
          </a:prstGeom>
        </p:spPr>
      </p:pic>
    </p:spTree>
    <p:extLst>
      <p:ext uri="{BB962C8B-B14F-4D97-AF65-F5344CB8AC3E}">
        <p14:creationId xmlns:p14="http://schemas.microsoft.com/office/powerpoint/2010/main" val="901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B8B-578D-489C-B4D3-1E40EA2C14B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67AB530-B94E-41E6-9757-446279D1960A}"/>
              </a:ext>
            </a:extLst>
          </p:cNvPr>
          <p:cNvSpPr>
            <a:spLocks noGrp="1"/>
          </p:cNvSpPr>
          <p:nvPr>
            <p:ph idx="1"/>
          </p:nvPr>
        </p:nvSpPr>
        <p:spPr/>
        <p:txBody>
          <a:bodyPr/>
          <a:lstStyle/>
          <a:p>
            <a:r>
              <a:rPr lang="en-US" dirty="0"/>
              <a:t>Using CNN’ </a:t>
            </a:r>
            <a:r>
              <a:rPr lang="en-US" b="0" i="0" dirty="0">
                <a:effectLst/>
                <a:latin typeface="Inter"/>
              </a:rPr>
              <a:t> </a:t>
            </a:r>
            <a:r>
              <a:rPr lang="en-US" b="1" i="0" dirty="0">
                <a:effectLst/>
                <a:latin typeface="Inter"/>
              </a:rPr>
              <a:t>EfficientNetB0 model.</a:t>
            </a:r>
            <a:endParaRPr lang="en-US" dirty="0"/>
          </a:p>
          <a:p>
            <a:r>
              <a:rPr lang="en-US" dirty="0"/>
              <a:t>We used 3 layers i.e. GLobalAveragePooling2D, Dropout, and Dense</a:t>
            </a:r>
          </a:p>
          <a:p>
            <a:r>
              <a:rPr lang="en-US" dirty="0"/>
              <a:t>GlobalAveragePooling2D utilizes Average values rather than Max values while pooling.</a:t>
            </a:r>
          </a:p>
          <a:p>
            <a:r>
              <a:rPr lang="en-US" dirty="0"/>
              <a:t>Trainable parameters are 4,012,672.</a:t>
            </a:r>
          </a:p>
          <a:p>
            <a:r>
              <a:rPr lang="en-US" dirty="0"/>
              <a:t>The used hyper parameter is epochs.</a:t>
            </a:r>
          </a:p>
          <a:p>
            <a:r>
              <a:rPr lang="en-US" dirty="0"/>
              <a:t>12 epochs used for training.</a:t>
            </a:r>
          </a:p>
          <a:p>
            <a:endParaRPr lang="en-US" dirty="0"/>
          </a:p>
        </p:txBody>
      </p:sp>
    </p:spTree>
    <p:extLst>
      <p:ext uri="{BB962C8B-B14F-4D97-AF65-F5344CB8AC3E}">
        <p14:creationId xmlns:p14="http://schemas.microsoft.com/office/powerpoint/2010/main" val="100555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E91-FAF7-42DB-8170-82068AF8AA44}"/>
              </a:ext>
            </a:extLst>
          </p:cNvPr>
          <p:cNvSpPr>
            <a:spLocks noGrp="1"/>
          </p:cNvSpPr>
          <p:nvPr>
            <p:ph type="title"/>
          </p:nvPr>
        </p:nvSpPr>
        <p:spPr/>
        <p:txBody>
          <a:bodyPr/>
          <a:lstStyle/>
          <a:p>
            <a:r>
              <a:rPr lang="en-US" dirty="0"/>
              <a:t>Result and Findings</a:t>
            </a:r>
          </a:p>
        </p:txBody>
      </p:sp>
      <p:sp>
        <p:nvSpPr>
          <p:cNvPr id="3" name="Content Placeholder 2">
            <a:extLst>
              <a:ext uri="{FF2B5EF4-FFF2-40B4-BE49-F238E27FC236}">
                <a16:creationId xmlns:a16="http://schemas.microsoft.com/office/drawing/2014/main" id="{F6F2AE2E-883C-45BD-901C-204C78D049A2}"/>
              </a:ext>
            </a:extLst>
          </p:cNvPr>
          <p:cNvSpPr>
            <a:spLocks noGrp="1"/>
          </p:cNvSpPr>
          <p:nvPr>
            <p:ph idx="1"/>
          </p:nvPr>
        </p:nvSpPr>
        <p:spPr>
          <a:xfrm>
            <a:off x="677334" y="2160589"/>
            <a:ext cx="8596668" cy="1788559"/>
          </a:xfrm>
        </p:spPr>
        <p:txBody>
          <a:bodyPr/>
          <a:lstStyle/>
          <a:p>
            <a:r>
              <a:rPr lang="pt-BR" b="0" i="0" dirty="0">
                <a:effectLst/>
                <a:latin typeface="Inter"/>
              </a:rPr>
              <a:t>Used confustion matrix for Glioma Tumor, No Tumor</a:t>
            </a:r>
            <a:r>
              <a:rPr lang="pt-BR" dirty="0"/>
              <a:t>, </a:t>
            </a:r>
            <a:r>
              <a:rPr lang="pt-BR" b="0" i="0" dirty="0">
                <a:effectLst/>
                <a:latin typeface="Inter"/>
              </a:rPr>
              <a:t>Meningioma Tumor</a:t>
            </a:r>
            <a:r>
              <a:rPr lang="pt-BR" dirty="0"/>
              <a:t>, </a:t>
            </a:r>
            <a:r>
              <a:rPr lang="pt-BR" b="0" i="0" dirty="0">
                <a:effectLst/>
                <a:latin typeface="Inter"/>
              </a:rPr>
              <a:t>3 - Pituitary Tumor.</a:t>
            </a:r>
          </a:p>
          <a:p>
            <a:r>
              <a:rPr lang="en-US" dirty="0"/>
              <a:t>The model was predicted by uploading the image. The predicted image showed pituitary type tumor.</a:t>
            </a:r>
          </a:p>
        </p:txBody>
      </p:sp>
      <p:pic>
        <p:nvPicPr>
          <p:cNvPr id="5" name="Picture 4">
            <a:extLst>
              <a:ext uri="{FF2B5EF4-FFF2-40B4-BE49-F238E27FC236}">
                <a16:creationId xmlns:a16="http://schemas.microsoft.com/office/drawing/2014/main" id="{1EE30F01-66D7-4E96-8A10-1D1703E61F4B}"/>
              </a:ext>
            </a:extLst>
          </p:cNvPr>
          <p:cNvPicPr>
            <a:picLocks noChangeAspect="1"/>
          </p:cNvPicPr>
          <p:nvPr/>
        </p:nvPicPr>
        <p:blipFill>
          <a:blip r:embed="rId2"/>
          <a:stretch>
            <a:fillRect/>
          </a:stretch>
        </p:blipFill>
        <p:spPr>
          <a:xfrm>
            <a:off x="983518" y="4041912"/>
            <a:ext cx="3422307" cy="2206487"/>
          </a:xfrm>
          <a:prstGeom prst="rect">
            <a:avLst/>
          </a:prstGeom>
        </p:spPr>
      </p:pic>
      <p:pic>
        <p:nvPicPr>
          <p:cNvPr id="7" name="Picture 6">
            <a:extLst>
              <a:ext uri="{FF2B5EF4-FFF2-40B4-BE49-F238E27FC236}">
                <a16:creationId xmlns:a16="http://schemas.microsoft.com/office/drawing/2014/main" id="{5FB8078B-069B-4124-BECE-2E97458E48E8}"/>
              </a:ext>
            </a:extLst>
          </p:cNvPr>
          <p:cNvPicPr>
            <a:picLocks noChangeAspect="1"/>
          </p:cNvPicPr>
          <p:nvPr/>
        </p:nvPicPr>
        <p:blipFill>
          <a:blip r:embed="rId3"/>
          <a:stretch>
            <a:fillRect/>
          </a:stretch>
        </p:blipFill>
        <p:spPr>
          <a:xfrm>
            <a:off x="3835981" y="3722203"/>
            <a:ext cx="5665828" cy="2845904"/>
          </a:xfrm>
          <a:prstGeom prst="rect">
            <a:avLst/>
          </a:prstGeom>
        </p:spPr>
      </p:pic>
    </p:spTree>
    <p:extLst>
      <p:ext uri="{BB962C8B-B14F-4D97-AF65-F5344CB8AC3E}">
        <p14:creationId xmlns:p14="http://schemas.microsoft.com/office/powerpoint/2010/main" val="20249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4823-8B40-44CB-AE17-B499CFACB45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14263CE-FB28-4A8B-93A8-A58E8B7D79DB}"/>
              </a:ext>
            </a:extLst>
          </p:cNvPr>
          <p:cNvSpPr>
            <a:spLocks noGrp="1"/>
          </p:cNvSpPr>
          <p:nvPr>
            <p:ph idx="1"/>
          </p:nvPr>
        </p:nvSpPr>
        <p:spPr/>
        <p:txBody>
          <a:bodyPr/>
          <a:lstStyle/>
          <a:p>
            <a:r>
              <a:rPr lang="en-US" dirty="0"/>
              <a:t>By evaluating the type of brain tumor as Glioma Tumor, No Tumor, Meningioma Tumor, Pituitary Tumor by confusion matrix now the system can predict any tumor, if there is no tumor it will predict no tumor.</a:t>
            </a:r>
          </a:p>
          <a:p>
            <a:r>
              <a:rPr lang="en-US" dirty="0"/>
              <a:t>By using CNN, in Image classification the accuracy of prediction gives around 98%.</a:t>
            </a:r>
          </a:p>
        </p:txBody>
      </p:sp>
      <p:sp>
        <p:nvSpPr>
          <p:cNvPr id="4" name="Title 1">
            <a:extLst>
              <a:ext uri="{FF2B5EF4-FFF2-40B4-BE49-F238E27FC236}">
                <a16:creationId xmlns:a16="http://schemas.microsoft.com/office/drawing/2014/main" id="{A8AF067D-DE89-478F-9B76-6D64E4CEC454}"/>
              </a:ext>
            </a:extLst>
          </p:cNvPr>
          <p:cNvSpPr txBox="1">
            <a:spLocks/>
          </p:cNvSpPr>
          <p:nvPr/>
        </p:nvSpPr>
        <p:spPr>
          <a:xfrm>
            <a:off x="3763830" y="5167243"/>
            <a:ext cx="242367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Thank you</a:t>
            </a:r>
          </a:p>
        </p:txBody>
      </p:sp>
    </p:spTree>
    <p:extLst>
      <p:ext uri="{BB962C8B-B14F-4D97-AF65-F5344CB8AC3E}">
        <p14:creationId xmlns:p14="http://schemas.microsoft.com/office/powerpoint/2010/main" val="2671564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52</TotalTime>
  <Words>246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Inter</vt:lpstr>
      <vt:lpstr>Trebuchet MS</vt:lpstr>
      <vt:lpstr>Wingdings 3</vt:lpstr>
      <vt:lpstr>zeitung</vt:lpstr>
      <vt:lpstr>Facet</vt:lpstr>
      <vt:lpstr>Brain Tumor Classification (MRI) </vt:lpstr>
      <vt:lpstr>Agenda</vt:lpstr>
      <vt:lpstr>Introduction</vt:lpstr>
      <vt:lpstr>Methodology</vt:lpstr>
      <vt:lpstr>Result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(MRI)</dc:title>
  <dc:creator>Lucky_Guy</dc:creator>
  <cp:lastModifiedBy>Lucky_Guy</cp:lastModifiedBy>
  <cp:revision>11</cp:revision>
  <dcterms:created xsi:type="dcterms:W3CDTF">2022-05-05T05:49:51Z</dcterms:created>
  <dcterms:modified xsi:type="dcterms:W3CDTF">2022-05-05T06:42:24Z</dcterms:modified>
</cp:coreProperties>
</file>