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Yogeshwar-Prabhu/Secure-Data-Hiding-in-Image-Using-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54490" y="4058588"/>
            <a:ext cx="782202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Yogeshwar Prabhu</a:t>
            </a:r>
          </a:p>
          <a:p>
            <a:r>
              <a:rPr lang="en-US" sz="2000" b="1" dirty="0">
                <a:solidFill>
                  <a:schemeClr val="accent1">
                    <a:lumMod val="75000"/>
                  </a:schemeClr>
                </a:solidFill>
                <a:latin typeface="Arial"/>
                <a:cs typeface="Arial"/>
              </a:rPr>
              <a:t>College Name &amp; Department : Srinivas Institute of Technology, </a:t>
            </a:r>
          </a:p>
          <a:p>
            <a:r>
              <a:rPr lang="en-US" sz="2000" b="1" dirty="0">
                <a:solidFill>
                  <a:schemeClr val="accent1">
                    <a:lumMod val="75000"/>
                  </a:schemeClr>
                </a:solidFill>
                <a:latin typeface="Arial"/>
                <a:cs typeface="Arial"/>
              </a:rPr>
              <a:t>Computer Science and Business Systems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405042" y="722432"/>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Conclusion</a:t>
            </a:r>
          </a:p>
        </p:txBody>
      </p:sp>
      <p:sp>
        <p:nvSpPr>
          <p:cNvPr id="5" name="Rectangle 2">
            <a:extLst>
              <a:ext uri="{FF2B5EF4-FFF2-40B4-BE49-F238E27FC236}">
                <a16:creationId xmlns:a16="http://schemas.microsoft.com/office/drawing/2014/main" id="{D3071DF1-808E-03AB-5116-3863FB5C54F6}"/>
              </a:ext>
            </a:extLst>
          </p:cNvPr>
          <p:cNvSpPr>
            <a:spLocks noGrp="1" noChangeArrowheads="1"/>
          </p:cNvSpPr>
          <p:nvPr>
            <p:ph idx="1"/>
          </p:nvPr>
        </p:nvSpPr>
        <p:spPr bwMode="auto">
          <a:xfrm>
            <a:off x="410339" y="1580475"/>
            <a:ext cx="1137132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Image Steganography application successfully addresses the need for covert communication by providing a secure, user-friendly solution for hiding messages within digital images. The project achieves its core objectives 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Security &amp; Privacy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Successfully implementing LSB steganography with password protection, making secret messages undetectable to casual observers.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Accessibility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Creating an intuitive dark-themed GUI that makes steganography accessible to both technical and non-technical users.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Reliability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Ensuring message integrity through automatic capacity checking and efficient pixel utilization, preventing data loss or corruption.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Bridges the gap between security &amp; usability, making covert communication easier.</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latin typeface="Arial" panose="020B0604020202020204" pitchFamily="34" charset="0"/>
                <a:cs typeface="Arial" panose="020B0604020202020204" pitchFamily="34" charset="0"/>
              </a:rPr>
              <a:t>GitHub Repository :</a:t>
            </a:r>
            <a:br>
              <a:rPr lang="en-IN" sz="2400" dirty="0"/>
            </a:br>
            <a:r>
              <a:rPr lang="en-IN" sz="2400" dirty="0">
                <a:hlinkClick r:id="rId2"/>
              </a:rPr>
              <a:t>https://github.com/Yogeshwar-Prabhu/Secure-Data-Hiding-in-Image-Using-Steganography</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Enhanced Security</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Implementation of advanced encryption algorithms (AES/RSA) alongside steganography, and support for hiding messages in audio/video files.</a:t>
            </a:r>
          </a:p>
          <a:p>
            <a:pPr marL="305435" indent="-305435"/>
            <a:r>
              <a:rPr lang="en-US" sz="2000" b="1" dirty="0">
                <a:latin typeface="Arial" panose="020B0604020202020204" pitchFamily="34" charset="0"/>
                <a:cs typeface="Arial" panose="020B0604020202020204" pitchFamily="34" charset="0"/>
              </a:rPr>
              <a:t>Advanced Features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Integration of blockchain for message verification, cloud storage support for secure image sharing, and AI-powered steganography detection resistance.</a:t>
            </a:r>
          </a:p>
          <a:p>
            <a:pPr marL="305435" indent="-305435"/>
            <a:r>
              <a:rPr lang="en-US" sz="2000" b="1" dirty="0">
                <a:latin typeface="Arial" panose="020B0604020202020204" pitchFamily="34" charset="0"/>
                <a:cs typeface="Arial" panose="020B0604020202020204" pitchFamily="34" charset="0"/>
              </a:rPr>
              <a:t>AI-Powered Detection Resistance :</a:t>
            </a:r>
            <a:r>
              <a:rPr lang="en-US" sz="2000" dirty="0">
                <a:latin typeface="Arial" panose="020B0604020202020204" pitchFamily="34" charset="0"/>
                <a:cs typeface="Arial" panose="020B0604020202020204" pitchFamily="34" charset="0"/>
              </a:rPr>
              <a:t> Making hidden messages even more secure. </a:t>
            </a:r>
          </a:p>
          <a:p>
            <a:pPr marL="305435" indent="-305435"/>
            <a:r>
              <a:rPr lang="en-US" sz="2000" b="1" dirty="0">
                <a:latin typeface="Arial" panose="020B0604020202020204" pitchFamily="34" charset="0"/>
                <a:cs typeface="Arial" panose="020B0604020202020204" pitchFamily="34" charset="0"/>
              </a:rPr>
              <a:t>Cross-Platform Development</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Mobile application development (Android/iOS) and web-based version with real-time collaboration features.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sz="3200" b="1" dirty="0">
                <a:solidFill>
                  <a:schemeClr val="accent1"/>
                </a:solidFill>
                <a:latin typeface="Arial" panose="020B0604020202020204" pitchFamily="34" charset="0"/>
                <a:cs typeface="Arial" panose="020B0604020202020204" pitchFamily="34" charset="0"/>
              </a:rPr>
              <a:t>OUTLINE</a:t>
            </a:r>
            <a:endParaRPr lang="en-US" b="1" dirty="0">
              <a:solidFill>
                <a:schemeClr val="accent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Problem Statement </a:t>
            </a: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Technology used</a:t>
            </a: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Wow factor </a:t>
            </a: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End users</a:t>
            </a: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Result</a:t>
            </a: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Conclusion</a:t>
            </a: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Git-hub Link</a:t>
            </a:r>
          </a:p>
          <a:p>
            <a:pPr>
              <a:buFont typeface="Wingdings" panose="05000000000000000000" pitchFamily="2" charset="2"/>
              <a:buChar char="q"/>
            </a:pPr>
            <a:r>
              <a:rPr lang="en-US" sz="2000" b="1" dirty="0">
                <a:latin typeface="Arial" panose="020B0604020202020204" pitchFamily="34" charset="0"/>
                <a:ea typeface="+mn-lt"/>
                <a:cs typeface="Arial" panose="020B0604020202020204" pitchFamily="34"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681896"/>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b="1"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b="1" dirty="0">
                <a:solidFill>
                  <a:schemeClr val="tx1"/>
                </a:solidFill>
                <a:latin typeface="Arial" panose="020B0604020202020204" pitchFamily="34" charset="0"/>
                <a:cs typeface="Arial" panose="020B0604020202020204" pitchFamily="34" charset="0"/>
              </a:rPr>
              <a:t>In today's digital world, protecting sensitive information is a growing concern. While encryption secures data by making it unreadable, it also highlights the presence of confidential communication. This project solves the challenge of discreet message transmission by leveraging steganography—the technique of embedding information within ordinary images. By seamlessly hiding text within digital images, this approach ensures secure communication without drawing attention. The developed application features a user-friendly GUI, enabling easy encoding and decoding of messages while preserving the original image quality, making the process both highly secure and practically undetectable.</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702156"/>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b="1"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4846230"/>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400" dirty="0"/>
              <a:t>📌</a:t>
            </a:r>
            <a:r>
              <a:rPr kumimoji="0" lang="en-US" altLang="en-US" sz="2400" b="1" i="0" u="none" strike="noStrike" cap="none" normalizeH="0" baseline="0" dirty="0">
                <a:ln>
                  <a:noFill/>
                </a:ln>
                <a:solidFill>
                  <a:schemeClr val="tx1"/>
                </a:solidFill>
                <a:effectLst/>
                <a:latin typeface="Arial" panose="020B0604020202020204" pitchFamily="34" charset="0"/>
              </a:rPr>
              <a:t>Libraries &amp; Platforms</a:t>
            </a: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Libraries:</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OpenCV (cv2)</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Tkinter</a:t>
            </a:r>
            <a:r>
              <a:rPr kumimoji="0" lang="en-US" altLang="en-US" sz="2100" i="0" u="none" strike="noStrike" cap="none" normalizeH="0" baseline="0" dirty="0">
                <a:ln>
                  <a:noFill/>
                </a:ln>
                <a:solidFill>
                  <a:schemeClr val="tx1"/>
                </a:solidFill>
                <a:effectLst/>
                <a:latin typeface="Arial" panose="020B0604020202020204" pitchFamily="34" charset="0"/>
              </a:rPr>
              <a:t> &amp; </a:t>
            </a:r>
            <a:r>
              <a:rPr kumimoji="0" lang="en-US" altLang="en-US" sz="2100" i="0" u="none" strike="noStrike" cap="none" normalizeH="0" baseline="0" dirty="0" err="1">
                <a:ln>
                  <a:noFill/>
                </a:ln>
                <a:solidFill>
                  <a:schemeClr val="tx1"/>
                </a:solidFill>
                <a:effectLst/>
                <a:latin typeface="Arial" panose="020B0604020202020204" pitchFamily="34" charset="0"/>
              </a:rPr>
              <a:t>ttk</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NumPy</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Pillow</a:t>
            </a:r>
          </a:p>
          <a:p>
            <a:pPr lvl="1" defTabSz="914400" eaLnBrk="0" fontAlgn="base" hangingPunct="0">
              <a:spcBef>
                <a:spcPct val="0"/>
              </a:spcBef>
              <a:spcAft>
                <a:spcPct val="0"/>
              </a:spcAft>
              <a:buSzTx/>
              <a:buFont typeface="Wingdings" panose="05000000000000000000" pitchFamily="2" charset="2"/>
              <a:buChar char="§"/>
            </a:pPr>
            <a:r>
              <a:rPr lang="en-US" altLang="en-US" sz="2100" dirty="0">
                <a:solidFill>
                  <a:schemeClr val="tx1"/>
                </a:solidFill>
                <a:latin typeface="Arial" panose="020B0604020202020204" pitchFamily="34" charset="0"/>
              </a:rPr>
              <a:t>OS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Pathlib</a:t>
            </a:r>
            <a:endParaRPr kumimoji="0" lang="en-US" altLang="en-US" sz="210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IN" sz="2400" dirty="0"/>
              <a:t>📌</a:t>
            </a:r>
            <a:r>
              <a:rPr kumimoji="0" lang="en-US" altLang="en-US" sz="2400" b="1" i="0" u="none" strike="noStrike" cap="none" normalizeH="0" baseline="0" dirty="0">
                <a:ln>
                  <a:noFill/>
                </a:ln>
                <a:solidFill>
                  <a:schemeClr val="tx1"/>
                </a:solidFill>
                <a:effectLst/>
                <a:latin typeface="Arial" panose="020B0604020202020204" pitchFamily="34" charset="0"/>
              </a:rPr>
              <a:t>Platform:</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Python 3.8+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04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96292"/>
            <a:ext cx="11029615" cy="4479058"/>
          </a:xfrm>
        </p:spPr>
        <p:txBody>
          <a:bodyPr>
            <a:normAutofit lnSpcReduction="10000"/>
          </a:bodyPr>
          <a:lstStyle/>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Modern Dark-Themed GUI </a:t>
            </a:r>
            <a:r>
              <a:rPr kumimoji="0" lang="en-US" altLang="en-US" sz="2000" b="0" i="0" u="none" strike="noStrike" cap="none" normalizeH="0" baseline="0" dirty="0">
                <a:ln>
                  <a:noFill/>
                </a:ln>
                <a:solidFill>
                  <a:schemeClr val="tx1"/>
                </a:solidFill>
                <a:effectLst/>
                <a:latin typeface="Arial" panose="020B0604020202020204" pitchFamily="34" charset="0"/>
              </a:rPr>
              <a:t>– A sleek, professional interface with real-time status updates and a visually appealing dark theme, ensuring accessibility for both technical and non-technical users.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Dual Input System</a:t>
            </a:r>
            <a:r>
              <a:rPr kumimoji="0" lang="en-US" altLang="en-US" sz="2000" b="0" i="0" u="none" strike="noStrike" cap="none" normalizeH="0" baseline="0" dirty="0">
                <a:ln>
                  <a:noFill/>
                </a:ln>
                <a:solidFill>
                  <a:schemeClr val="tx1"/>
                </a:solidFill>
                <a:effectLst/>
                <a:latin typeface="Arial" panose="020B0604020202020204" pitchFamily="34" charset="0"/>
              </a:rPr>
              <a:t> – Supports both direct text entry and file-based messages, with automatic validation to prevent data loss and ensure message compatibility with image capacity.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 Implements password protection for encoding and decoding messages, ensuring confidentiality while preserving the original image quality with robust error handling.  </a:t>
            </a: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Smart Message Processing </a:t>
            </a:r>
            <a:r>
              <a:rPr kumimoji="0" lang="en-US" altLang="en-US" sz="2000" b="0" i="0" u="none" strike="noStrike" cap="none" normalizeH="0" baseline="0" dirty="0">
                <a:ln>
                  <a:noFill/>
                </a:ln>
                <a:solidFill>
                  <a:schemeClr val="tx1"/>
                </a:solidFill>
                <a:effectLst/>
                <a:latin typeface="Arial" panose="020B0604020202020204" pitchFamily="34" charset="0"/>
              </a:rPr>
              <a:t>– Optimized pixel utilization enables efficient message storage while maintaining integrity, preventing overflow, and ensuring seamless retrieval. These features blend security with usability, making it a powerful yet user-friendly steganography solution. </a:t>
            </a: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400" b="1" i="0" dirty="0">
                <a:solidFill>
                  <a:schemeClr val="tx1"/>
                </a:solidFill>
                <a:effectLst/>
                <a:latin typeface="Segoe WPC"/>
              </a:rPr>
              <a:t>Privacy-Conscious Individuals</a:t>
            </a:r>
          </a:p>
          <a:p>
            <a:r>
              <a:rPr lang="en-IN" sz="2400" b="1" i="0" dirty="0">
                <a:solidFill>
                  <a:schemeClr val="tx1"/>
                </a:solidFill>
                <a:effectLst/>
                <a:latin typeface="Segoe WPC"/>
              </a:rPr>
              <a:t>Educational S</a:t>
            </a:r>
            <a:r>
              <a:rPr lang="en-IN" sz="2400" b="1" dirty="0">
                <a:solidFill>
                  <a:schemeClr val="tx1"/>
                </a:solidFill>
                <a:latin typeface="Segoe WPC"/>
              </a:rPr>
              <a:t>ector</a:t>
            </a:r>
          </a:p>
          <a:p>
            <a:r>
              <a:rPr lang="en-IN" sz="2400" b="1" dirty="0">
                <a:solidFill>
                  <a:schemeClr val="tx1"/>
                </a:solidFill>
                <a:latin typeface="Segoe WPC"/>
              </a:rPr>
              <a:t>Security Professionals</a:t>
            </a:r>
          </a:p>
          <a:p>
            <a:r>
              <a:rPr lang="en-IN" sz="2400" b="1" dirty="0">
                <a:solidFill>
                  <a:schemeClr val="tx1"/>
                </a:solidFill>
                <a:latin typeface="Segoe WPC"/>
              </a:rPr>
              <a:t>Digital Rights Activists</a:t>
            </a:r>
          </a:p>
          <a:p>
            <a:endParaRPr lang="en-IN" b="1" i="0" dirty="0">
              <a:solidFill>
                <a:schemeClr val="tx1"/>
              </a:solidFill>
              <a:effectLst/>
              <a:latin typeface="Segoe WPC"/>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4B67C2B1-CC56-9AFF-04B9-87A37EF2FD97}"/>
              </a:ext>
            </a:extLst>
          </p:cNvPr>
          <p:cNvPicPr>
            <a:picLocks noGrp="1" noChangeAspect="1"/>
          </p:cNvPicPr>
          <p:nvPr>
            <p:ph idx="1"/>
          </p:nvPr>
        </p:nvPicPr>
        <p:blipFill>
          <a:blip r:embed="rId2"/>
          <a:srcRect/>
          <a:stretch/>
        </p:blipFill>
        <p:spPr>
          <a:xfrm>
            <a:off x="508455" y="1594357"/>
            <a:ext cx="5587545" cy="4370025"/>
          </a:xfrm>
        </p:spPr>
      </p:pic>
      <p:pic>
        <p:nvPicPr>
          <p:cNvPr id="11" name="Picture 10">
            <a:extLst>
              <a:ext uri="{FF2B5EF4-FFF2-40B4-BE49-F238E27FC236}">
                <a16:creationId xmlns:a16="http://schemas.microsoft.com/office/drawing/2014/main" id="{1DF6CAB2-8991-2A38-52F3-3DDFCB0AA4AA}"/>
              </a:ext>
            </a:extLst>
          </p:cNvPr>
          <p:cNvPicPr>
            <a:picLocks noChangeAspect="1"/>
          </p:cNvPicPr>
          <p:nvPr/>
        </p:nvPicPr>
        <p:blipFill>
          <a:blip r:embed="rId3"/>
          <a:srcRect/>
          <a:stretch/>
        </p:blipFill>
        <p:spPr>
          <a:xfrm>
            <a:off x="6795654" y="1594357"/>
            <a:ext cx="4815153" cy="280170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4CC8-F9C6-24EA-3753-909115C32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2A18-58DE-FF34-933B-EBD502037684}"/>
              </a:ext>
            </a:extLst>
          </p:cNvPr>
          <p:cNvSpPr>
            <a:spLocks noGrp="1"/>
          </p:cNvSpPr>
          <p:nvPr>
            <p:ph type="title"/>
          </p:nvPr>
        </p:nvSpPr>
        <p:spPr>
          <a:xfrm>
            <a:off x="581192" y="702158"/>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p>
        </p:txBody>
      </p:sp>
      <p:pic>
        <p:nvPicPr>
          <p:cNvPr id="9" name="Content Placeholder 8">
            <a:extLst>
              <a:ext uri="{FF2B5EF4-FFF2-40B4-BE49-F238E27FC236}">
                <a16:creationId xmlns:a16="http://schemas.microsoft.com/office/drawing/2014/main" id="{58CCB1C8-ACB1-292A-809D-22DCF01F2A61}"/>
              </a:ext>
            </a:extLst>
          </p:cNvPr>
          <p:cNvPicPr>
            <a:picLocks noGrp="1" noChangeAspect="1"/>
          </p:cNvPicPr>
          <p:nvPr>
            <p:ph idx="1"/>
          </p:nvPr>
        </p:nvPicPr>
        <p:blipFill>
          <a:blip r:embed="rId2"/>
          <a:srcRect/>
          <a:stretch/>
        </p:blipFill>
        <p:spPr>
          <a:xfrm>
            <a:off x="581192" y="1350817"/>
            <a:ext cx="5227326" cy="4805025"/>
          </a:xfrm>
        </p:spPr>
      </p:pic>
      <p:pic>
        <p:nvPicPr>
          <p:cNvPr id="15" name="Picture 14">
            <a:extLst>
              <a:ext uri="{FF2B5EF4-FFF2-40B4-BE49-F238E27FC236}">
                <a16:creationId xmlns:a16="http://schemas.microsoft.com/office/drawing/2014/main" id="{17BDD0BC-44FD-8FDF-71B4-30D18C36328D}"/>
              </a:ext>
            </a:extLst>
          </p:cNvPr>
          <p:cNvPicPr>
            <a:picLocks noChangeAspect="1"/>
          </p:cNvPicPr>
          <p:nvPr/>
        </p:nvPicPr>
        <p:blipFill>
          <a:blip r:embed="rId3"/>
          <a:srcRect/>
          <a:stretch/>
        </p:blipFill>
        <p:spPr>
          <a:xfrm>
            <a:off x="6292789" y="1350817"/>
            <a:ext cx="5646365" cy="4805025"/>
          </a:xfrm>
          <a:prstGeom prst="rect">
            <a:avLst/>
          </a:prstGeom>
        </p:spPr>
      </p:pic>
    </p:spTree>
    <p:extLst>
      <p:ext uri="{BB962C8B-B14F-4D97-AF65-F5344CB8AC3E}">
        <p14:creationId xmlns:p14="http://schemas.microsoft.com/office/powerpoint/2010/main" val="1553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646D1-0597-F488-2F8E-DC29B6C4B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3F7EB-3B19-C534-0358-AC8A6FADFFAD}"/>
              </a:ext>
            </a:extLst>
          </p:cNvPr>
          <p:cNvSpPr>
            <a:spLocks noGrp="1"/>
          </p:cNvSpPr>
          <p:nvPr>
            <p:ph type="title"/>
          </p:nvPr>
        </p:nvSpPr>
        <p:spPr>
          <a:xfrm>
            <a:off x="581192" y="702158"/>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p>
        </p:txBody>
      </p:sp>
      <p:pic>
        <p:nvPicPr>
          <p:cNvPr id="9" name="Content Placeholder 8">
            <a:extLst>
              <a:ext uri="{FF2B5EF4-FFF2-40B4-BE49-F238E27FC236}">
                <a16:creationId xmlns:a16="http://schemas.microsoft.com/office/drawing/2014/main" id="{F28DE113-E3F8-4267-6755-95AA74754D8A}"/>
              </a:ext>
            </a:extLst>
          </p:cNvPr>
          <p:cNvPicPr>
            <a:picLocks noGrp="1" noChangeAspect="1"/>
          </p:cNvPicPr>
          <p:nvPr>
            <p:ph idx="1"/>
          </p:nvPr>
        </p:nvPicPr>
        <p:blipFill>
          <a:blip r:embed="rId2"/>
          <a:srcRect/>
          <a:stretch/>
        </p:blipFill>
        <p:spPr>
          <a:xfrm>
            <a:off x="2722418" y="1091045"/>
            <a:ext cx="8888390" cy="3002974"/>
          </a:xfrm>
        </p:spPr>
      </p:pic>
      <p:pic>
        <p:nvPicPr>
          <p:cNvPr id="15" name="Picture 14">
            <a:extLst>
              <a:ext uri="{FF2B5EF4-FFF2-40B4-BE49-F238E27FC236}">
                <a16:creationId xmlns:a16="http://schemas.microsoft.com/office/drawing/2014/main" id="{37CAF874-156C-1D4A-9BC6-8708733BBA02}"/>
              </a:ext>
            </a:extLst>
          </p:cNvPr>
          <p:cNvPicPr>
            <a:picLocks noChangeAspect="1"/>
          </p:cNvPicPr>
          <p:nvPr/>
        </p:nvPicPr>
        <p:blipFill>
          <a:blip r:embed="rId3"/>
          <a:srcRect/>
          <a:stretch/>
        </p:blipFill>
        <p:spPr>
          <a:xfrm>
            <a:off x="522310" y="4333009"/>
            <a:ext cx="9691953" cy="2389909"/>
          </a:xfrm>
          <a:prstGeom prst="rect">
            <a:avLst/>
          </a:prstGeom>
        </p:spPr>
      </p:pic>
    </p:spTree>
    <p:extLst>
      <p:ext uri="{BB962C8B-B14F-4D97-AF65-F5344CB8AC3E}">
        <p14:creationId xmlns:p14="http://schemas.microsoft.com/office/powerpoint/2010/main" val="36879186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519</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Segoe WPC</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Yogeshwar Prabhu</cp:lastModifiedBy>
  <cp:revision>40</cp:revision>
  <dcterms:created xsi:type="dcterms:W3CDTF">2021-05-26T16:50:10Z</dcterms:created>
  <dcterms:modified xsi:type="dcterms:W3CDTF">2025-03-02T06:56:30Z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