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7" r:id="rId5"/>
    <p:sldId id="258" r:id="rId6"/>
    <p:sldId id="259" r:id="rId7"/>
    <p:sldId id="260" r:id="rId8"/>
    <p:sldId id="262" r:id="rId9"/>
    <p:sldId id="263" r:id="rId10"/>
    <p:sldId id="267"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19" autoAdjust="0"/>
  </p:normalViewPr>
  <p:slideViewPr>
    <p:cSldViewPr snapToGrid="0">
      <p:cViewPr>
        <p:scale>
          <a:sx n="66" d="100"/>
          <a:sy n="66" d="100"/>
        </p:scale>
        <p:origin x="90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4748-EAF9-4DBF-A777-9C60568B0991}" type="datetimeFigureOut">
              <a:rPr lang="en-IN" smtClean="0"/>
              <a:t>02-10-2024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7EF31-B728-4367-B24E-D6031741FDC1}" type="slidenum">
              <a:rPr lang="en-IN" smtClean="0"/>
              <a:t>‹#›</a:t>
            </a:fld>
            <a:endParaRPr lang="en-IN"/>
          </a:p>
        </p:txBody>
      </p:sp>
    </p:spTree>
    <p:extLst>
      <p:ext uri="{BB962C8B-B14F-4D97-AF65-F5344CB8AC3E}">
        <p14:creationId xmlns:p14="http://schemas.microsoft.com/office/powerpoint/2010/main" val="2709730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47EF31-B728-4367-B24E-D6031741FDC1}" type="slidenum">
              <a:rPr lang="en-IN" smtClean="0"/>
              <a:t>7</a:t>
            </a:fld>
            <a:endParaRPr lang="en-IN"/>
          </a:p>
        </p:txBody>
      </p:sp>
    </p:spTree>
    <p:extLst>
      <p:ext uri="{BB962C8B-B14F-4D97-AF65-F5344CB8AC3E}">
        <p14:creationId xmlns:p14="http://schemas.microsoft.com/office/powerpoint/2010/main" val="46746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dirty="0"/>
              <a:t>Car </a:t>
            </a:r>
            <a:r>
              <a:rPr lang="en-GB" dirty="0" err="1"/>
              <a:t>Dheko</a:t>
            </a:r>
            <a:r>
              <a:rPr lang="en-GB" dirty="0"/>
              <a:t> - Used Car Price Prediction</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1042824"/>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 Exploratory Data Analysis (EDA)</a:t>
            </a:r>
          </a:p>
          <a:p>
            <a:pPr marL="0" indent="0">
              <a:buNone/>
            </a:pPr>
            <a:r>
              <a:rPr lang="en-GB" sz="1800" b="0" i="0" u="none" strike="noStrike" dirty="0">
                <a:solidFill>
                  <a:srgbClr val="000000"/>
                </a:solidFill>
                <a:effectLst/>
                <a:latin typeface="Arial" panose="020B0604020202020204" pitchFamily="34" charset="0"/>
              </a:rPr>
              <a:t>	</a:t>
            </a:r>
            <a:endParaRPr lang="en-IN" sz="1800"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886FE309-F720-AA27-B97C-2A5E2D736AC7}"/>
              </a:ext>
            </a:extLst>
          </p:cNvPr>
          <p:cNvPicPr>
            <a:picLocks noChangeAspect="1"/>
          </p:cNvPicPr>
          <p:nvPr/>
        </p:nvPicPr>
        <p:blipFill>
          <a:blip r:embed="rId2"/>
          <a:stretch>
            <a:fillRect/>
          </a:stretch>
        </p:blipFill>
        <p:spPr>
          <a:xfrm>
            <a:off x="762847" y="2933700"/>
            <a:ext cx="4105848" cy="3296110"/>
          </a:xfrm>
          <a:prstGeom prst="rect">
            <a:avLst/>
          </a:prstGeom>
        </p:spPr>
      </p:pic>
      <p:pic>
        <p:nvPicPr>
          <p:cNvPr id="8" name="Picture 7">
            <a:extLst>
              <a:ext uri="{FF2B5EF4-FFF2-40B4-BE49-F238E27FC236}">
                <a16:creationId xmlns:a16="http://schemas.microsoft.com/office/drawing/2014/main" id="{CC7E152E-9F28-FB7D-60A2-D4C1F3D1C7DA}"/>
              </a:ext>
            </a:extLst>
          </p:cNvPr>
          <p:cNvPicPr>
            <a:picLocks noChangeAspect="1"/>
          </p:cNvPicPr>
          <p:nvPr/>
        </p:nvPicPr>
        <p:blipFill>
          <a:blip r:embed="rId3"/>
          <a:stretch>
            <a:fillRect/>
          </a:stretch>
        </p:blipFill>
        <p:spPr>
          <a:xfrm>
            <a:off x="5050350" y="2933699"/>
            <a:ext cx="6287627" cy="3800929"/>
          </a:xfrm>
          <a:prstGeom prst="rect">
            <a:avLst/>
          </a:prstGeom>
        </p:spPr>
      </p:pic>
    </p:spTree>
    <p:extLst>
      <p:ext uri="{BB962C8B-B14F-4D97-AF65-F5344CB8AC3E}">
        <p14:creationId xmlns:p14="http://schemas.microsoft.com/office/powerpoint/2010/main" val="615353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5"/>
            <a:ext cx="11029615" cy="3972895"/>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 Exploratory Data Analysis (EDA)</a:t>
            </a:r>
          </a:p>
          <a:p>
            <a:pPr marL="0" indent="0">
              <a:buNone/>
            </a:pPr>
            <a:r>
              <a:rPr lang="en-IN" sz="1800" b="1" i="0" strike="noStrike" dirty="0">
                <a:solidFill>
                  <a:srgbClr val="000000"/>
                </a:solidFill>
                <a:effectLst/>
                <a:latin typeface="Arial" panose="020B0604020202020204" pitchFamily="34" charset="0"/>
              </a:rPr>
              <a:t>	</a:t>
            </a:r>
            <a:r>
              <a:rPr lang="en-IN" sz="1800" i="0" strike="noStrike" dirty="0">
                <a:solidFill>
                  <a:srgbClr val="000000"/>
                </a:solidFill>
                <a:effectLst/>
                <a:latin typeface="Arial" panose="020B0604020202020204" pitchFamily="34" charset="0"/>
              </a:rPr>
              <a:t>Based on the EDA analysis Identifie</a:t>
            </a:r>
            <a:r>
              <a:rPr lang="en-IN" sz="1800" dirty="0">
                <a:solidFill>
                  <a:srgbClr val="000000"/>
                </a:solidFill>
                <a:latin typeface="Arial" panose="020B0604020202020204" pitchFamily="34" charset="0"/>
              </a:rPr>
              <a:t>d Outliers and removed from Data set and identified 	features for 	training.</a:t>
            </a:r>
            <a:endParaRPr lang="en-IN" sz="1800" i="0"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362835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5"/>
            <a:ext cx="11029615" cy="3972895"/>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Model Development</a:t>
            </a:r>
          </a:p>
          <a:p>
            <a:pPr marL="0" indent="0">
              <a:buNone/>
            </a:pPr>
            <a:r>
              <a:rPr lang="en-IN" sz="1800" b="1" i="0" strike="noStrike" dirty="0">
                <a:solidFill>
                  <a:srgbClr val="000000"/>
                </a:solidFill>
                <a:effectLst/>
                <a:latin typeface="Arial" panose="020B0604020202020204" pitchFamily="34" charset="0"/>
              </a:rPr>
              <a:t>	</a:t>
            </a:r>
            <a:r>
              <a:rPr lang="en-IN" sz="1800" i="0" strike="noStrike" dirty="0">
                <a:solidFill>
                  <a:srgbClr val="000000"/>
                </a:solidFill>
                <a:effectLst/>
                <a:latin typeface="Arial" panose="020B0604020202020204" pitchFamily="34" charset="0"/>
              </a:rPr>
              <a:t>After identifying Feature columns and pre-processed with one hot encoding for training process.</a:t>
            </a:r>
          </a:p>
          <a:p>
            <a:pPr marL="0" indent="0">
              <a:buNone/>
            </a:pPr>
            <a:r>
              <a:rPr lang="en-IN" sz="1800" dirty="0">
                <a:solidFill>
                  <a:srgbClr val="000000"/>
                </a:solidFill>
                <a:latin typeface="Arial" panose="020B0604020202020204" pitchFamily="34" charset="0"/>
              </a:rPr>
              <a:t>	using Train test split method to split the data into Train and Test and started training the model.</a:t>
            </a:r>
          </a:p>
          <a:p>
            <a:pPr marL="0" indent="0">
              <a:buNone/>
            </a:pPr>
            <a:r>
              <a:rPr lang="en-IN" sz="1800" b="1" i="0" u="sng" strike="noStrike" dirty="0">
                <a:solidFill>
                  <a:srgbClr val="000000"/>
                </a:solidFill>
                <a:effectLst/>
                <a:latin typeface="Arial" panose="020B0604020202020204" pitchFamily="34" charset="0"/>
              </a:rPr>
              <a:t>Model Selection</a:t>
            </a:r>
          </a:p>
          <a:p>
            <a:pPr marL="0" indent="0">
              <a:buNone/>
            </a:pPr>
            <a:r>
              <a:rPr lang="en-IN" sz="1800" b="1" dirty="0">
                <a:solidFill>
                  <a:srgbClr val="000000"/>
                </a:solidFill>
                <a:latin typeface="Arial" panose="020B0604020202020204" pitchFamily="34" charset="0"/>
              </a:rPr>
              <a:t>	1.Linear Regression</a:t>
            </a:r>
          </a:p>
          <a:p>
            <a:pPr marL="0" indent="0">
              <a:buNone/>
            </a:pPr>
            <a:r>
              <a:rPr lang="en-IN" sz="1800" b="1" dirty="0">
                <a:solidFill>
                  <a:srgbClr val="000000"/>
                </a:solidFill>
                <a:latin typeface="Arial" panose="020B0604020202020204" pitchFamily="34" charset="0"/>
              </a:rPr>
              <a:t>	2.Decision tree Regressor</a:t>
            </a:r>
          </a:p>
          <a:p>
            <a:pPr marL="0" indent="0">
              <a:buNone/>
            </a:pPr>
            <a:r>
              <a:rPr lang="en-IN" sz="1800" b="1" dirty="0">
                <a:solidFill>
                  <a:srgbClr val="000000"/>
                </a:solidFill>
                <a:latin typeface="Arial" panose="020B0604020202020204" pitchFamily="34" charset="0"/>
              </a:rPr>
              <a:t>	3.Random Forest Regressor</a:t>
            </a:r>
          </a:p>
          <a:p>
            <a:pPr marL="0" indent="0">
              <a:buNone/>
            </a:pPr>
            <a:r>
              <a:rPr lang="en-IN" sz="1800" b="1" dirty="0">
                <a:solidFill>
                  <a:srgbClr val="000000"/>
                </a:solidFill>
                <a:latin typeface="Arial" panose="020B0604020202020204" pitchFamily="34" charset="0"/>
              </a:rPr>
              <a:t>	4.Gradient Boosting Algorithm </a:t>
            </a:r>
            <a:br>
              <a:rPr lang="en-IN" sz="1800" b="1" dirty="0">
                <a:solidFill>
                  <a:srgbClr val="000000"/>
                </a:solidFill>
                <a:latin typeface="Arial" panose="020B0604020202020204" pitchFamily="34" charset="0"/>
              </a:rPr>
            </a:br>
            <a:r>
              <a:rPr lang="en-IN" sz="1800" b="1" dirty="0">
                <a:solidFill>
                  <a:srgbClr val="000000"/>
                </a:solidFill>
                <a:latin typeface="Arial" panose="020B0604020202020204" pitchFamily="34" charset="0"/>
              </a:rPr>
              <a:t>	</a:t>
            </a:r>
            <a:r>
              <a:rPr lang="en-IN" sz="1800" i="0" strike="noStrike" dirty="0">
                <a:solidFill>
                  <a:srgbClr val="000000"/>
                </a:solidFill>
                <a:effectLst/>
                <a:latin typeface="Arial" panose="020B0604020202020204" pitchFamily="34" charset="0"/>
              </a:rPr>
              <a:t>	</a:t>
            </a:r>
          </a:p>
        </p:txBody>
      </p:sp>
    </p:spTree>
    <p:extLst>
      <p:ext uri="{BB962C8B-B14F-4D97-AF65-F5344CB8AC3E}">
        <p14:creationId xmlns:p14="http://schemas.microsoft.com/office/powerpoint/2010/main" val="281415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2753696"/>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Model Training</a:t>
            </a:r>
          </a:p>
          <a:p>
            <a:pPr marL="0" indent="0">
              <a:buNone/>
            </a:pPr>
            <a:r>
              <a:rPr lang="en-IN" sz="1800" b="1" i="0" strike="noStrike" dirty="0">
                <a:solidFill>
                  <a:srgbClr val="000000"/>
                </a:solidFill>
                <a:effectLst/>
                <a:latin typeface="Arial" panose="020B0604020202020204" pitchFamily="34" charset="0"/>
              </a:rPr>
              <a:t>	1</a:t>
            </a:r>
            <a:r>
              <a:rPr lang="en-IN" sz="1800" b="1" dirty="0">
                <a:solidFill>
                  <a:srgbClr val="000000"/>
                </a:solidFill>
                <a:latin typeface="Arial" panose="020B0604020202020204" pitchFamily="34" charset="0"/>
              </a:rPr>
              <a:t>.Linear Regression</a:t>
            </a:r>
          </a:p>
          <a:p>
            <a:pPr marL="0" indent="0">
              <a:buNone/>
            </a:pPr>
            <a:endParaRPr lang="en-IN" sz="1800" b="1" dirty="0">
              <a:solidFill>
                <a:srgbClr val="000000"/>
              </a:solidFill>
              <a:latin typeface="Arial" panose="020B0604020202020204" pitchFamily="34" charset="0"/>
            </a:endParaRPr>
          </a:p>
          <a:p>
            <a:pPr marL="0" indent="0">
              <a:buNone/>
            </a:pPr>
            <a:endParaRPr lang="en-IN" sz="1800" b="1" dirty="0">
              <a:solidFill>
                <a:srgbClr val="000000"/>
              </a:solidFill>
              <a:latin typeface="Arial" panose="020B0604020202020204" pitchFamily="34" charset="0"/>
            </a:endParaRPr>
          </a:p>
          <a:p>
            <a:pPr marL="0" indent="0">
              <a:buNone/>
            </a:pPr>
            <a:endParaRPr lang="en-IN" sz="1800" b="1" dirty="0">
              <a:solidFill>
                <a:srgbClr val="000000"/>
              </a:solidFill>
              <a:latin typeface="Arial" panose="020B0604020202020204" pitchFamily="34" charset="0"/>
            </a:endParaRPr>
          </a:p>
          <a:p>
            <a:pPr marL="0" indent="0">
              <a:buNone/>
            </a:pPr>
            <a:r>
              <a:rPr lang="en-IN" sz="1800" b="1" dirty="0">
                <a:solidFill>
                  <a:srgbClr val="000000"/>
                </a:solidFill>
                <a:latin typeface="Arial" panose="020B0604020202020204" pitchFamily="34" charset="0"/>
              </a:rPr>
              <a:t>	</a:t>
            </a:r>
            <a:endParaRPr lang="en-IN" sz="1800" i="0" strike="noStrike" dirty="0">
              <a:solidFill>
                <a:srgbClr val="000000"/>
              </a:solidFill>
              <a:effectLst/>
              <a:latin typeface="Arial" panose="020B0604020202020204" pitchFamily="34" charset="0"/>
            </a:endParaRPr>
          </a:p>
        </p:txBody>
      </p:sp>
      <p:sp>
        <p:nvSpPr>
          <p:cNvPr id="6" name="Content Placeholder 4">
            <a:extLst>
              <a:ext uri="{FF2B5EF4-FFF2-40B4-BE49-F238E27FC236}">
                <a16:creationId xmlns:a16="http://schemas.microsoft.com/office/drawing/2014/main" id="{22C6006A-3820-E69E-BE7C-7271BC4ED0B8}"/>
              </a:ext>
            </a:extLst>
          </p:cNvPr>
          <p:cNvSpPr txBox="1">
            <a:spLocks/>
          </p:cNvSpPr>
          <p:nvPr/>
        </p:nvSpPr>
        <p:spPr>
          <a:xfrm>
            <a:off x="581192" y="4158394"/>
            <a:ext cx="11029615" cy="78422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sz="1800" dirty="0">
                <a:solidFill>
                  <a:srgbClr val="000000"/>
                </a:solidFill>
                <a:latin typeface="Arial" panose="020B0604020202020204" pitchFamily="34" charset="0"/>
              </a:rPr>
              <a:t>Since We don’t get the Expected result in Linear regression moving with Decision tree Regressor.</a:t>
            </a:r>
            <a:endParaRPr lang="en-IN" sz="1800" dirty="0">
              <a:solidFill>
                <a:srgbClr val="000000"/>
              </a:solidFill>
              <a:latin typeface="Arial" panose="020B0604020202020204" pitchFamily="34" charset="0"/>
            </a:endParaRPr>
          </a:p>
        </p:txBody>
      </p:sp>
      <p:pic>
        <p:nvPicPr>
          <p:cNvPr id="8" name="Picture 7">
            <a:extLst>
              <a:ext uri="{FF2B5EF4-FFF2-40B4-BE49-F238E27FC236}">
                <a16:creationId xmlns:a16="http://schemas.microsoft.com/office/drawing/2014/main" id="{F042FCBE-C18B-A677-5F49-45BA0389DEB9}"/>
              </a:ext>
            </a:extLst>
          </p:cNvPr>
          <p:cNvPicPr>
            <a:picLocks noChangeAspect="1"/>
          </p:cNvPicPr>
          <p:nvPr/>
        </p:nvPicPr>
        <p:blipFill>
          <a:blip r:embed="rId2"/>
          <a:stretch>
            <a:fillRect/>
          </a:stretch>
        </p:blipFill>
        <p:spPr>
          <a:xfrm>
            <a:off x="941471" y="3036886"/>
            <a:ext cx="8086415" cy="917918"/>
          </a:xfrm>
          <a:prstGeom prst="rect">
            <a:avLst/>
          </a:prstGeom>
        </p:spPr>
      </p:pic>
    </p:spTree>
    <p:extLst>
      <p:ext uri="{BB962C8B-B14F-4D97-AF65-F5344CB8AC3E}">
        <p14:creationId xmlns:p14="http://schemas.microsoft.com/office/powerpoint/2010/main" val="321679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2753696"/>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Model Training</a:t>
            </a:r>
          </a:p>
          <a:p>
            <a:pPr marL="0" indent="0">
              <a:buNone/>
            </a:pPr>
            <a:r>
              <a:rPr lang="en-IN" sz="1800" b="1" i="0" strike="noStrike" dirty="0">
                <a:solidFill>
                  <a:srgbClr val="000000"/>
                </a:solidFill>
                <a:effectLst/>
                <a:latin typeface="Arial" panose="020B0604020202020204" pitchFamily="34" charset="0"/>
              </a:rPr>
              <a:t>	</a:t>
            </a:r>
            <a:r>
              <a:rPr lang="en-IN" sz="1800" b="1" dirty="0">
                <a:solidFill>
                  <a:srgbClr val="000000"/>
                </a:solidFill>
                <a:latin typeface="Arial" panose="020B0604020202020204" pitchFamily="34" charset="0"/>
              </a:rPr>
              <a:t> 2.Decision tree Regressor</a:t>
            </a:r>
          </a:p>
          <a:p>
            <a:pPr marL="0" indent="0">
              <a:buNone/>
            </a:pPr>
            <a:endParaRPr lang="en-IN" sz="1800" b="1" dirty="0">
              <a:solidFill>
                <a:srgbClr val="000000"/>
              </a:solidFill>
              <a:latin typeface="Arial" panose="020B0604020202020204" pitchFamily="34" charset="0"/>
            </a:endParaRPr>
          </a:p>
          <a:p>
            <a:pPr marL="0" indent="0">
              <a:buNone/>
            </a:pPr>
            <a:endParaRPr lang="en-IN" sz="1800" b="1" dirty="0">
              <a:solidFill>
                <a:srgbClr val="000000"/>
              </a:solidFill>
              <a:latin typeface="Arial" panose="020B0604020202020204" pitchFamily="34" charset="0"/>
            </a:endParaRPr>
          </a:p>
          <a:p>
            <a:pPr marL="0" indent="0">
              <a:buNone/>
            </a:pPr>
            <a:endParaRPr lang="en-IN" sz="1800" b="1" dirty="0">
              <a:solidFill>
                <a:srgbClr val="000000"/>
              </a:solidFill>
              <a:latin typeface="Arial" panose="020B0604020202020204" pitchFamily="34" charset="0"/>
            </a:endParaRPr>
          </a:p>
          <a:p>
            <a:pPr marL="0" indent="0">
              <a:buNone/>
            </a:pPr>
            <a:r>
              <a:rPr lang="en-IN" sz="1800" b="1" dirty="0">
                <a:solidFill>
                  <a:srgbClr val="000000"/>
                </a:solidFill>
                <a:latin typeface="Arial" panose="020B0604020202020204" pitchFamily="34" charset="0"/>
              </a:rPr>
              <a:t>	</a:t>
            </a:r>
            <a:endParaRPr lang="en-IN" sz="1800" i="0" strike="noStrike" dirty="0">
              <a:solidFill>
                <a:srgbClr val="000000"/>
              </a:solidFill>
              <a:effectLst/>
              <a:latin typeface="Arial" panose="020B0604020202020204" pitchFamily="34" charset="0"/>
            </a:endParaRPr>
          </a:p>
        </p:txBody>
      </p:sp>
      <p:sp>
        <p:nvSpPr>
          <p:cNvPr id="6" name="Content Placeholder 4">
            <a:extLst>
              <a:ext uri="{FF2B5EF4-FFF2-40B4-BE49-F238E27FC236}">
                <a16:creationId xmlns:a16="http://schemas.microsoft.com/office/drawing/2014/main" id="{22C6006A-3820-E69E-BE7C-7271BC4ED0B8}"/>
              </a:ext>
            </a:extLst>
          </p:cNvPr>
          <p:cNvSpPr txBox="1">
            <a:spLocks/>
          </p:cNvSpPr>
          <p:nvPr/>
        </p:nvSpPr>
        <p:spPr>
          <a:xfrm>
            <a:off x="581192" y="4158394"/>
            <a:ext cx="11029615" cy="78422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sz="1800" dirty="0">
                <a:solidFill>
                  <a:srgbClr val="000000"/>
                </a:solidFill>
                <a:latin typeface="Arial" panose="020B0604020202020204" pitchFamily="34" charset="0"/>
              </a:rPr>
              <a:t>Compared to Linear regression we get the good improvement in Decision tree regressor</a:t>
            </a:r>
            <a:endParaRPr lang="en-IN" sz="1800" dirty="0">
              <a:solidFill>
                <a:srgbClr val="000000"/>
              </a:solidFill>
              <a:latin typeface="Arial" panose="020B0604020202020204" pitchFamily="34" charset="0"/>
            </a:endParaRPr>
          </a:p>
        </p:txBody>
      </p:sp>
      <p:pic>
        <p:nvPicPr>
          <p:cNvPr id="11" name="Picture 10">
            <a:extLst>
              <a:ext uri="{FF2B5EF4-FFF2-40B4-BE49-F238E27FC236}">
                <a16:creationId xmlns:a16="http://schemas.microsoft.com/office/drawing/2014/main" id="{754DCB8C-BC2B-F55F-D103-4B55DC6705DF}"/>
              </a:ext>
            </a:extLst>
          </p:cNvPr>
          <p:cNvPicPr>
            <a:picLocks noChangeAspect="1"/>
          </p:cNvPicPr>
          <p:nvPr/>
        </p:nvPicPr>
        <p:blipFill>
          <a:blip r:embed="rId2"/>
          <a:stretch>
            <a:fillRect/>
          </a:stretch>
        </p:blipFill>
        <p:spPr>
          <a:xfrm>
            <a:off x="941513" y="3109146"/>
            <a:ext cx="7764961" cy="1043763"/>
          </a:xfrm>
          <a:prstGeom prst="rect">
            <a:avLst/>
          </a:prstGeom>
        </p:spPr>
      </p:pic>
    </p:spTree>
    <p:extLst>
      <p:ext uri="{BB962C8B-B14F-4D97-AF65-F5344CB8AC3E}">
        <p14:creationId xmlns:p14="http://schemas.microsoft.com/office/powerpoint/2010/main" val="426216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2753696"/>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Model Training</a:t>
            </a:r>
          </a:p>
          <a:p>
            <a:pPr marL="0" indent="0">
              <a:buNone/>
            </a:pPr>
            <a:r>
              <a:rPr lang="en-IN" sz="1800" b="1" i="0" strike="noStrike" dirty="0">
                <a:solidFill>
                  <a:srgbClr val="000000"/>
                </a:solidFill>
                <a:effectLst/>
                <a:latin typeface="Arial" panose="020B0604020202020204" pitchFamily="34" charset="0"/>
              </a:rPr>
              <a:t>	</a:t>
            </a:r>
            <a:r>
              <a:rPr lang="en-IN" sz="1800" b="1" dirty="0">
                <a:solidFill>
                  <a:srgbClr val="000000"/>
                </a:solidFill>
                <a:latin typeface="Arial" panose="020B0604020202020204" pitchFamily="34" charset="0"/>
              </a:rPr>
              <a:t> 3. Random Forest Regressor</a:t>
            </a:r>
          </a:p>
          <a:p>
            <a:pPr marL="0" indent="0">
              <a:buNone/>
            </a:pPr>
            <a:endParaRPr lang="en-IN" sz="1800" b="1" dirty="0">
              <a:solidFill>
                <a:srgbClr val="000000"/>
              </a:solidFill>
              <a:latin typeface="Arial" panose="020B0604020202020204" pitchFamily="34" charset="0"/>
            </a:endParaRPr>
          </a:p>
          <a:p>
            <a:pPr marL="0" indent="0">
              <a:buNone/>
            </a:pPr>
            <a:endParaRPr lang="en-IN" sz="1800" b="1" dirty="0">
              <a:solidFill>
                <a:srgbClr val="000000"/>
              </a:solidFill>
              <a:latin typeface="Arial" panose="020B0604020202020204" pitchFamily="34" charset="0"/>
            </a:endParaRPr>
          </a:p>
          <a:p>
            <a:pPr marL="0" indent="0">
              <a:buNone/>
            </a:pPr>
            <a:endParaRPr lang="en-IN" sz="1800" b="1" dirty="0">
              <a:solidFill>
                <a:srgbClr val="000000"/>
              </a:solidFill>
              <a:latin typeface="Arial" panose="020B0604020202020204" pitchFamily="34" charset="0"/>
            </a:endParaRPr>
          </a:p>
          <a:p>
            <a:pPr marL="0" indent="0">
              <a:buNone/>
            </a:pPr>
            <a:r>
              <a:rPr lang="en-IN" sz="1800" b="1" dirty="0">
                <a:solidFill>
                  <a:srgbClr val="000000"/>
                </a:solidFill>
                <a:latin typeface="Arial" panose="020B0604020202020204" pitchFamily="34" charset="0"/>
              </a:rPr>
              <a:t>	</a:t>
            </a:r>
            <a:endParaRPr lang="en-IN" sz="1800" i="0" strike="noStrike" dirty="0">
              <a:solidFill>
                <a:srgbClr val="000000"/>
              </a:solidFill>
              <a:effectLst/>
              <a:latin typeface="Arial" panose="020B0604020202020204" pitchFamily="34" charset="0"/>
            </a:endParaRPr>
          </a:p>
        </p:txBody>
      </p:sp>
      <p:sp>
        <p:nvSpPr>
          <p:cNvPr id="6" name="Content Placeholder 4">
            <a:extLst>
              <a:ext uri="{FF2B5EF4-FFF2-40B4-BE49-F238E27FC236}">
                <a16:creationId xmlns:a16="http://schemas.microsoft.com/office/drawing/2014/main" id="{22C6006A-3820-E69E-BE7C-7271BC4ED0B8}"/>
              </a:ext>
            </a:extLst>
          </p:cNvPr>
          <p:cNvSpPr txBox="1">
            <a:spLocks/>
          </p:cNvSpPr>
          <p:nvPr/>
        </p:nvSpPr>
        <p:spPr>
          <a:xfrm>
            <a:off x="581192" y="4158394"/>
            <a:ext cx="11029615" cy="78422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sz="1800" dirty="0">
                <a:solidFill>
                  <a:srgbClr val="000000"/>
                </a:solidFill>
                <a:latin typeface="Arial" panose="020B0604020202020204" pitchFamily="34" charset="0"/>
              </a:rPr>
              <a:t>We get good score compared to previous two.</a:t>
            </a:r>
            <a:endParaRPr lang="en-IN" sz="1800"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id="{BA0A3517-4C1F-957F-D633-3D235CFE35C1}"/>
              </a:ext>
            </a:extLst>
          </p:cNvPr>
          <p:cNvPicPr>
            <a:picLocks noChangeAspect="1"/>
          </p:cNvPicPr>
          <p:nvPr/>
        </p:nvPicPr>
        <p:blipFill>
          <a:blip r:embed="rId2"/>
          <a:stretch>
            <a:fillRect/>
          </a:stretch>
        </p:blipFill>
        <p:spPr>
          <a:xfrm>
            <a:off x="1093540" y="3169753"/>
            <a:ext cx="9005980" cy="784228"/>
          </a:xfrm>
          <a:prstGeom prst="rect">
            <a:avLst/>
          </a:prstGeom>
        </p:spPr>
      </p:pic>
    </p:spTree>
    <p:extLst>
      <p:ext uri="{BB962C8B-B14F-4D97-AF65-F5344CB8AC3E}">
        <p14:creationId xmlns:p14="http://schemas.microsoft.com/office/powerpoint/2010/main" val="704783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2753696"/>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Model Training</a:t>
            </a:r>
          </a:p>
          <a:p>
            <a:pPr marL="0" indent="0">
              <a:buNone/>
            </a:pPr>
            <a:r>
              <a:rPr lang="en-IN" sz="1800" b="1" i="0" strike="noStrike" dirty="0">
                <a:solidFill>
                  <a:srgbClr val="000000"/>
                </a:solidFill>
                <a:effectLst/>
                <a:latin typeface="Arial" panose="020B0604020202020204" pitchFamily="34" charset="0"/>
              </a:rPr>
              <a:t>	</a:t>
            </a:r>
            <a:r>
              <a:rPr lang="en-IN" sz="1800" b="1" dirty="0">
                <a:solidFill>
                  <a:srgbClr val="000000"/>
                </a:solidFill>
                <a:latin typeface="Arial" panose="020B0604020202020204" pitchFamily="34" charset="0"/>
              </a:rPr>
              <a:t> 3. Random Forest Regressor – with reduced features</a:t>
            </a:r>
          </a:p>
          <a:p>
            <a:pPr marL="0" indent="0">
              <a:buNone/>
            </a:pPr>
            <a:endParaRPr lang="en-IN" sz="1800" b="1" dirty="0">
              <a:solidFill>
                <a:srgbClr val="000000"/>
              </a:solidFill>
              <a:latin typeface="Arial" panose="020B0604020202020204" pitchFamily="34" charset="0"/>
            </a:endParaRPr>
          </a:p>
          <a:p>
            <a:pPr marL="0" indent="0">
              <a:buNone/>
            </a:pPr>
            <a:endParaRPr lang="en-IN" sz="1800" b="1" dirty="0">
              <a:solidFill>
                <a:srgbClr val="000000"/>
              </a:solidFill>
              <a:latin typeface="Arial" panose="020B0604020202020204" pitchFamily="34" charset="0"/>
            </a:endParaRPr>
          </a:p>
          <a:p>
            <a:pPr marL="0" indent="0">
              <a:buNone/>
            </a:pPr>
            <a:endParaRPr lang="en-IN" sz="1800" b="1" dirty="0">
              <a:solidFill>
                <a:srgbClr val="000000"/>
              </a:solidFill>
              <a:latin typeface="Arial" panose="020B0604020202020204" pitchFamily="34" charset="0"/>
            </a:endParaRPr>
          </a:p>
          <a:p>
            <a:pPr marL="0" indent="0">
              <a:buNone/>
            </a:pPr>
            <a:r>
              <a:rPr lang="en-IN" sz="1800" b="1" dirty="0">
                <a:solidFill>
                  <a:srgbClr val="000000"/>
                </a:solidFill>
                <a:latin typeface="Arial" panose="020B0604020202020204" pitchFamily="34" charset="0"/>
              </a:rPr>
              <a:t>	</a:t>
            </a:r>
            <a:endParaRPr lang="en-IN" sz="1800" i="0" strike="noStrike" dirty="0">
              <a:solidFill>
                <a:srgbClr val="000000"/>
              </a:solidFill>
              <a:effectLst/>
              <a:latin typeface="Arial" panose="020B0604020202020204" pitchFamily="34" charset="0"/>
            </a:endParaRPr>
          </a:p>
        </p:txBody>
      </p:sp>
      <p:sp>
        <p:nvSpPr>
          <p:cNvPr id="6" name="Content Placeholder 4">
            <a:extLst>
              <a:ext uri="{FF2B5EF4-FFF2-40B4-BE49-F238E27FC236}">
                <a16:creationId xmlns:a16="http://schemas.microsoft.com/office/drawing/2014/main" id="{22C6006A-3820-E69E-BE7C-7271BC4ED0B8}"/>
              </a:ext>
            </a:extLst>
          </p:cNvPr>
          <p:cNvSpPr txBox="1">
            <a:spLocks/>
          </p:cNvSpPr>
          <p:nvPr/>
        </p:nvSpPr>
        <p:spPr>
          <a:xfrm>
            <a:off x="581192" y="4158394"/>
            <a:ext cx="11029615" cy="78422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sz="1800" dirty="0">
                <a:solidFill>
                  <a:srgbClr val="000000"/>
                </a:solidFill>
                <a:latin typeface="Arial" panose="020B0604020202020204" pitchFamily="34" charset="0"/>
              </a:rPr>
              <a:t>Get a good improvement with feature reduction</a:t>
            </a:r>
            <a:endParaRPr lang="en-IN" sz="1800"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id="{6E74A3A0-D051-F100-5C41-B09F39D07D2F}"/>
              </a:ext>
            </a:extLst>
          </p:cNvPr>
          <p:cNvPicPr>
            <a:picLocks noChangeAspect="1"/>
          </p:cNvPicPr>
          <p:nvPr/>
        </p:nvPicPr>
        <p:blipFill>
          <a:blip r:embed="rId2"/>
          <a:stretch>
            <a:fillRect/>
          </a:stretch>
        </p:blipFill>
        <p:spPr>
          <a:xfrm>
            <a:off x="923683" y="3117290"/>
            <a:ext cx="9409974" cy="1041104"/>
          </a:xfrm>
          <a:prstGeom prst="rect">
            <a:avLst/>
          </a:prstGeom>
        </p:spPr>
      </p:pic>
    </p:spTree>
    <p:extLst>
      <p:ext uri="{BB962C8B-B14F-4D97-AF65-F5344CB8AC3E}">
        <p14:creationId xmlns:p14="http://schemas.microsoft.com/office/powerpoint/2010/main" val="3160725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2753696"/>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Model Training</a:t>
            </a:r>
          </a:p>
          <a:p>
            <a:pPr marL="0" indent="0">
              <a:buNone/>
            </a:pPr>
            <a:r>
              <a:rPr lang="en-IN" sz="1800" b="1" i="0" strike="noStrike" dirty="0">
                <a:solidFill>
                  <a:srgbClr val="000000"/>
                </a:solidFill>
                <a:effectLst/>
                <a:latin typeface="Arial" panose="020B0604020202020204" pitchFamily="34" charset="0"/>
              </a:rPr>
              <a:t>	</a:t>
            </a:r>
            <a:r>
              <a:rPr lang="en-IN" sz="1800" b="1" dirty="0">
                <a:solidFill>
                  <a:srgbClr val="000000"/>
                </a:solidFill>
                <a:latin typeface="Arial" panose="020B0604020202020204" pitchFamily="34" charset="0"/>
              </a:rPr>
              <a:t> 4.Gradient Boosting Algorithm </a:t>
            </a:r>
          </a:p>
          <a:p>
            <a:pPr marL="0" indent="0">
              <a:buNone/>
            </a:pPr>
            <a:endParaRPr lang="en-IN" sz="1800" b="1" dirty="0">
              <a:solidFill>
                <a:srgbClr val="000000"/>
              </a:solidFill>
              <a:latin typeface="Arial" panose="020B0604020202020204" pitchFamily="34" charset="0"/>
            </a:endParaRPr>
          </a:p>
          <a:p>
            <a:pPr marL="0" indent="0">
              <a:buNone/>
            </a:pPr>
            <a:endParaRPr lang="en-IN" sz="1800" b="1" dirty="0">
              <a:solidFill>
                <a:srgbClr val="000000"/>
              </a:solidFill>
              <a:latin typeface="Arial" panose="020B0604020202020204" pitchFamily="34" charset="0"/>
            </a:endParaRPr>
          </a:p>
          <a:p>
            <a:pPr marL="0" indent="0">
              <a:buNone/>
            </a:pPr>
            <a:endParaRPr lang="en-IN" sz="1800" b="1" dirty="0">
              <a:solidFill>
                <a:srgbClr val="000000"/>
              </a:solidFill>
              <a:latin typeface="Arial" panose="020B0604020202020204" pitchFamily="34" charset="0"/>
            </a:endParaRPr>
          </a:p>
          <a:p>
            <a:pPr marL="0" indent="0">
              <a:buNone/>
            </a:pPr>
            <a:r>
              <a:rPr lang="en-IN" sz="1800" b="1" dirty="0">
                <a:solidFill>
                  <a:srgbClr val="000000"/>
                </a:solidFill>
                <a:latin typeface="Arial" panose="020B0604020202020204" pitchFamily="34" charset="0"/>
              </a:rPr>
              <a:t>	</a:t>
            </a:r>
            <a:endParaRPr lang="en-IN" sz="1800" i="0" strike="noStrike" dirty="0">
              <a:solidFill>
                <a:srgbClr val="000000"/>
              </a:solidFill>
              <a:effectLst/>
              <a:latin typeface="Arial" panose="020B0604020202020204" pitchFamily="34" charset="0"/>
            </a:endParaRPr>
          </a:p>
        </p:txBody>
      </p:sp>
      <p:sp>
        <p:nvSpPr>
          <p:cNvPr id="6" name="Content Placeholder 4">
            <a:extLst>
              <a:ext uri="{FF2B5EF4-FFF2-40B4-BE49-F238E27FC236}">
                <a16:creationId xmlns:a16="http://schemas.microsoft.com/office/drawing/2014/main" id="{22C6006A-3820-E69E-BE7C-7271BC4ED0B8}"/>
              </a:ext>
            </a:extLst>
          </p:cNvPr>
          <p:cNvSpPr txBox="1">
            <a:spLocks/>
          </p:cNvSpPr>
          <p:nvPr/>
        </p:nvSpPr>
        <p:spPr>
          <a:xfrm>
            <a:off x="581192" y="4158393"/>
            <a:ext cx="11029615" cy="241657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sz="1800" dirty="0">
                <a:solidFill>
                  <a:srgbClr val="000000"/>
                </a:solidFill>
                <a:latin typeface="Arial" panose="020B0604020202020204" pitchFamily="34" charset="0"/>
              </a:rPr>
              <a:t>Score is reduced when compared to all other models.</a:t>
            </a:r>
          </a:p>
          <a:p>
            <a:pPr marL="0" indent="0">
              <a:buFont typeface="Wingdings 2" panose="05020102010507070707" pitchFamily="18" charset="2"/>
              <a:buNone/>
            </a:pPr>
            <a:endParaRPr lang="en-GB" sz="1800" dirty="0">
              <a:solidFill>
                <a:srgbClr val="000000"/>
              </a:solidFill>
              <a:latin typeface="Arial" panose="020B0604020202020204" pitchFamily="34" charset="0"/>
            </a:endParaRPr>
          </a:p>
          <a:p>
            <a:pPr marL="0" indent="0">
              <a:buFont typeface="Wingdings 2" panose="05020102010507070707" pitchFamily="18" charset="2"/>
              <a:buNone/>
            </a:pPr>
            <a:r>
              <a:rPr lang="en-GB" sz="1800" dirty="0">
                <a:solidFill>
                  <a:srgbClr val="000000"/>
                </a:solidFill>
                <a:latin typeface="Arial" panose="020B0604020202020204" pitchFamily="34" charset="0"/>
              </a:rPr>
              <a:t>Hence compared to all model best model we chooses Random forest model for our prediction.</a:t>
            </a:r>
            <a:endParaRPr lang="en-IN" sz="1800" dirty="0">
              <a:solidFill>
                <a:srgbClr val="000000"/>
              </a:solidFill>
              <a:latin typeface="Arial" panose="020B0604020202020204" pitchFamily="34" charset="0"/>
            </a:endParaRPr>
          </a:p>
        </p:txBody>
      </p:sp>
      <p:pic>
        <p:nvPicPr>
          <p:cNvPr id="7" name="Picture 6">
            <a:extLst>
              <a:ext uri="{FF2B5EF4-FFF2-40B4-BE49-F238E27FC236}">
                <a16:creationId xmlns:a16="http://schemas.microsoft.com/office/drawing/2014/main" id="{348433BE-2514-48A0-C6F2-417EE2BAA48A}"/>
              </a:ext>
            </a:extLst>
          </p:cNvPr>
          <p:cNvPicPr>
            <a:picLocks noChangeAspect="1"/>
          </p:cNvPicPr>
          <p:nvPr/>
        </p:nvPicPr>
        <p:blipFill>
          <a:blip r:embed="rId2"/>
          <a:stretch>
            <a:fillRect/>
          </a:stretch>
        </p:blipFill>
        <p:spPr>
          <a:xfrm>
            <a:off x="1022404" y="3207201"/>
            <a:ext cx="7774416" cy="891088"/>
          </a:xfrm>
          <a:prstGeom prst="rect">
            <a:avLst/>
          </a:prstGeom>
        </p:spPr>
      </p:pic>
    </p:spTree>
    <p:extLst>
      <p:ext uri="{BB962C8B-B14F-4D97-AF65-F5344CB8AC3E}">
        <p14:creationId xmlns:p14="http://schemas.microsoft.com/office/powerpoint/2010/main" val="286922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IN" dirty="0"/>
              <a:t>Approach</a:t>
            </a:r>
            <a:r>
              <a:rPr lang="en-IN" sz="1800" b="1" i="0" u="none" strike="noStrike" dirty="0">
                <a:solidFill>
                  <a:srgbClr val="000000"/>
                </a:solidFill>
                <a:effectLst/>
                <a:latin typeface="Arial" panose="020B0604020202020204" pitchFamily="34" charset="0"/>
              </a:rPr>
              <a:t> </a:t>
            </a:r>
            <a:r>
              <a:rPr lang="en-US" dirty="0"/>
              <a:t>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3682610"/>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Model deployment in </a:t>
            </a:r>
            <a:r>
              <a:rPr lang="en-IN" sz="1800" b="1" i="0" u="sng" strike="noStrike" dirty="0" err="1">
                <a:solidFill>
                  <a:srgbClr val="000000"/>
                </a:solidFill>
                <a:effectLst/>
                <a:latin typeface="Arial" panose="020B0604020202020204" pitchFamily="34" charset="0"/>
              </a:rPr>
              <a:t>streamlit</a:t>
            </a:r>
            <a:endParaRPr lang="en-IN" sz="1800" b="1" i="0" u="sng" strike="noStrike" dirty="0">
              <a:solidFill>
                <a:srgbClr val="000000"/>
              </a:solidFill>
              <a:effectLst/>
              <a:latin typeface="Arial" panose="020B0604020202020204" pitchFamily="34" charset="0"/>
            </a:endParaRPr>
          </a:p>
          <a:p>
            <a:pPr marL="0" indent="0">
              <a:buNone/>
            </a:pPr>
            <a:r>
              <a:rPr lang="en-IN" sz="1800" b="1" i="0" strike="noStrike" dirty="0">
                <a:solidFill>
                  <a:srgbClr val="000000"/>
                </a:solidFill>
                <a:effectLst/>
                <a:latin typeface="Arial" panose="020B0604020202020204" pitchFamily="34" charset="0"/>
              </a:rPr>
              <a:t>	</a:t>
            </a:r>
            <a:r>
              <a:rPr lang="en-IN" sz="1800" dirty="0">
                <a:solidFill>
                  <a:srgbClr val="000000"/>
                </a:solidFill>
                <a:latin typeface="Arial" panose="020B0604020202020204" pitchFamily="34" charset="0"/>
              </a:rPr>
              <a:t>C</a:t>
            </a:r>
            <a:r>
              <a:rPr lang="en-IN" sz="1800" i="0" strike="noStrike" dirty="0">
                <a:solidFill>
                  <a:srgbClr val="000000"/>
                </a:solidFill>
                <a:effectLst/>
                <a:latin typeface="Arial" panose="020B0604020202020204" pitchFamily="34" charset="0"/>
              </a:rPr>
              <a:t>reated a stream lit application with feature columns as input from users and predict the price for the 	used cars. Please find the screenshot below</a:t>
            </a:r>
          </a:p>
          <a:p>
            <a:pPr marL="0" indent="0">
              <a:buNone/>
            </a:pPr>
            <a:r>
              <a:rPr lang="en-IN" sz="1800" dirty="0">
                <a:solidFill>
                  <a:srgbClr val="000000"/>
                </a:solidFill>
                <a:latin typeface="Arial" panose="020B0604020202020204" pitchFamily="34" charset="0"/>
              </a:rPr>
              <a:t>	Users Input:</a:t>
            </a:r>
          </a:p>
          <a:p>
            <a:pPr marL="0" indent="0">
              <a:buNone/>
            </a:pPr>
            <a:r>
              <a:rPr lang="en-IN" sz="1800" dirty="0">
                <a:solidFill>
                  <a:srgbClr val="000000"/>
                </a:solidFill>
                <a:latin typeface="Arial" panose="020B0604020202020204" pitchFamily="34" charset="0"/>
              </a:rPr>
              <a:t>		</a:t>
            </a:r>
          </a:p>
          <a:p>
            <a:pPr marL="0" indent="0">
              <a:buNone/>
            </a:pPr>
            <a:endParaRPr lang="en-IN" sz="1800" b="1" dirty="0">
              <a:solidFill>
                <a:srgbClr val="000000"/>
              </a:solidFill>
              <a:latin typeface="Arial" panose="020B0604020202020204" pitchFamily="34" charset="0"/>
            </a:endParaRPr>
          </a:p>
          <a:p>
            <a:pPr marL="0" indent="0">
              <a:buNone/>
            </a:pPr>
            <a:r>
              <a:rPr lang="en-IN" sz="1800" b="1" dirty="0">
                <a:solidFill>
                  <a:srgbClr val="000000"/>
                </a:solidFill>
                <a:latin typeface="Arial" panose="020B0604020202020204" pitchFamily="34" charset="0"/>
              </a:rPr>
              <a:t>	</a:t>
            </a:r>
            <a:endParaRPr lang="en-IN" sz="1800" i="0"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662858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IN" dirty="0"/>
              <a:t>Approach</a:t>
            </a:r>
            <a:r>
              <a:rPr lang="en-IN" sz="1800" b="1" i="0" u="none" strike="noStrike" dirty="0">
                <a:solidFill>
                  <a:srgbClr val="000000"/>
                </a:solidFill>
                <a:effectLst/>
                <a:latin typeface="Arial" panose="020B0604020202020204" pitchFamily="34" charset="0"/>
              </a:rPr>
              <a:t> </a:t>
            </a:r>
            <a:r>
              <a:rPr lang="en-US" dirty="0"/>
              <a:t>	</a:t>
            </a:r>
          </a:p>
        </p:txBody>
      </p:sp>
      <p:pic>
        <p:nvPicPr>
          <p:cNvPr id="4" name="Content Placeholder 3">
            <a:extLst>
              <a:ext uri="{FF2B5EF4-FFF2-40B4-BE49-F238E27FC236}">
                <a16:creationId xmlns:a16="http://schemas.microsoft.com/office/drawing/2014/main" id="{861DA1A9-0BBE-5CC3-B314-E2793318B71F}"/>
              </a:ext>
            </a:extLst>
          </p:cNvPr>
          <p:cNvPicPr>
            <a:picLocks noGrp="1" noChangeAspect="1"/>
          </p:cNvPicPr>
          <p:nvPr>
            <p:ph idx="1"/>
          </p:nvPr>
        </p:nvPicPr>
        <p:blipFill>
          <a:blip r:embed="rId2"/>
          <a:stretch>
            <a:fillRect/>
          </a:stretch>
        </p:blipFill>
        <p:spPr>
          <a:xfrm>
            <a:off x="581192" y="1818142"/>
            <a:ext cx="11029616" cy="4832022"/>
          </a:xfrm>
        </p:spPr>
      </p:pic>
    </p:spTree>
    <p:extLst>
      <p:ext uri="{BB962C8B-B14F-4D97-AF65-F5344CB8AC3E}">
        <p14:creationId xmlns:p14="http://schemas.microsoft.com/office/powerpoint/2010/main" val="416433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Objective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p:txBody>
          <a:bodyPr/>
          <a:lstStyle/>
          <a:p>
            <a:pPr marL="0" indent="0">
              <a:buNone/>
            </a:pPr>
            <a:r>
              <a:rPr lang="en-GB" sz="1800" b="0" i="0" u="none" strike="noStrike" dirty="0">
                <a:solidFill>
                  <a:srgbClr val="000000"/>
                </a:solidFill>
                <a:effectLst/>
                <a:latin typeface="Arial" panose="020B0604020202020204" pitchFamily="34" charset="0"/>
              </a:rPr>
              <a:t>Imagine you are working as a data scientist in Car </a:t>
            </a:r>
            <a:r>
              <a:rPr lang="en-GB" sz="1800" b="0" i="0" u="none" strike="noStrike" dirty="0" err="1">
                <a:solidFill>
                  <a:srgbClr val="000000"/>
                </a:solidFill>
                <a:effectLst/>
                <a:latin typeface="Arial" panose="020B0604020202020204" pitchFamily="34" charset="0"/>
              </a:rPr>
              <a:t>Dheko</a:t>
            </a:r>
            <a:r>
              <a:rPr lang="en-GB" sz="1800" b="0" i="0" u="none" strike="noStrike" dirty="0">
                <a:solidFill>
                  <a:srgbClr val="000000"/>
                </a:solidFill>
                <a:effectLst/>
                <a:latin typeface="Arial" panose="020B0604020202020204" pitchFamily="34" charset="0"/>
              </a:rPr>
              <a:t>, your aim is to enhance the customer experience and streamline the pricing process by leveraging machine learning. You need to create an accurate and user-friendly </a:t>
            </a:r>
            <a:r>
              <a:rPr lang="en-GB" sz="1800" b="0" i="0" u="none" strike="noStrike" dirty="0" err="1">
                <a:solidFill>
                  <a:srgbClr val="000000"/>
                </a:solidFill>
                <a:effectLst/>
                <a:latin typeface="Arial" panose="020B0604020202020204" pitchFamily="34" charset="0"/>
              </a:rPr>
              <a:t>streamlit</a:t>
            </a:r>
            <a:r>
              <a:rPr lang="en-GB" sz="1800" b="0" i="0" u="none" strike="noStrike" dirty="0">
                <a:solidFill>
                  <a:srgbClr val="000000"/>
                </a:solidFill>
                <a:effectLst/>
                <a:latin typeface="Arial" panose="020B0604020202020204" pitchFamily="34" charset="0"/>
              </a:rPr>
              <a:t> tool that predicts the prices of used cars based on various features. This tool should be deployed as an interactive web application for both customers and sales representatives to use seamlessly.</a:t>
            </a:r>
            <a:endParaRPr lang="en-IN" dirty="0"/>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IN" dirty="0"/>
              <a:t>Approach</a:t>
            </a:r>
            <a:r>
              <a:rPr lang="en-IN" sz="1800" b="1" i="0" u="none" strike="noStrike" dirty="0">
                <a:solidFill>
                  <a:srgbClr val="000000"/>
                </a:solidFill>
                <a:effectLst/>
                <a:latin typeface="Arial" panose="020B0604020202020204" pitchFamily="34" charset="0"/>
              </a:rPr>
              <a:t> </a:t>
            </a:r>
            <a:r>
              <a:rPr lang="en-US" dirty="0"/>
              <a:t>	</a:t>
            </a:r>
          </a:p>
        </p:txBody>
      </p:sp>
      <p:pic>
        <p:nvPicPr>
          <p:cNvPr id="4" name="Content Placeholder 3">
            <a:extLst>
              <a:ext uri="{FF2B5EF4-FFF2-40B4-BE49-F238E27FC236}">
                <a16:creationId xmlns:a16="http://schemas.microsoft.com/office/drawing/2014/main" id="{861DA1A9-0BBE-5CC3-B314-E2793318B71F}"/>
              </a:ext>
            </a:extLst>
          </p:cNvPr>
          <p:cNvPicPr>
            <a:picLocks noGrp="1" noChangeAspect="1"/>
          </p:cNvPicPr>
          <p:nvPr>
            <p:ph idx="1"/>
          </p:nvPr>
        </p:nvPicPr>
        <p:blipFill>
          <a:blip r:embed="rId2"/>
          <a:srcRect/>
          <a:stretch/>
        </p:blipFill>
        <p:spPr>
          <a:xfrm>
            <a:off x="581192" y="1818142"/>
            <a:ext cx="11029616" cy="4832022"/>
          </a:xfrm>
        </p:spPr>
      </p:pic>
    </p:spTree>
    <p:extLst>
      <p:ext uri="{BB962C8B-B14F-4D97-AF65-F5344CB8AC3E}">
        <p14:creationId xmlns:p14="http://schemas.microsoft.com/office/powerpoint/2010/main" val="1991062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IN" dirty="0"/>
              <a:t>Approach</a:t>
            </a:r>
            <a:r>
              <a:rPr lang="en-IN" sz="1800" b="1" i="0" u="none" strike="noStrike" dirty="0">
                <a:solidFill>
                  <a:srgbClr val="000000"/>
                </a:solidFill>
                <a:effectLst/>
                <a:latin typeface="Arial" panose="020B0604020202020204" pitchFamily="34" charset="0"/>
              </a:rPr>
              <a:t> </a:t>
            </a:r>
            <a:r>
              <a:rPr lang="en-US" dirty="0"/>
              <a:t>	</a:t>
            </a:r>
          </a:p>
        </p:txBody>
      </p:sp>
      <p:pic>
        <p:nvPicPr>
          <p:cNvPr id="4" name="Content Placeholder 3">
            <a:extLst>
              <a:ext uri="{FF2B5EF4-FFF2-40B4-BE49-F238E27FC236}">
                <a16:creationId xmlns:a16="http://schemas.microsoft.com/office/drawing/2014/main" id="{861DA1A9-0BBE-5CC3-B314-E2793318B71F}"/>
              </a:ext>
            </a:extLst>
          </p:cNvPr>
          <p:cNvPicPr>
            <a:picLocks noGrp="1" noChangeAspect="1"/>
          </p:cNvPicPr>
          <p:nvPr>
            <p:ph idx="1"/>
          </p:nvPr>
        </p:nvPicPr>
        <p:blipFill>
          <a:blip r:embed="rId2"/>
          <a:srcRect/>
          <a:stretch/>
        </p:blipFill>
        <p:spPr>
          <a:xfrm>
            <a:off x="581192" y="1818142"/>
            <a:ext cx="11029616" cy="4832022"/>
          </a:xfrm>
        </p:spPr>
      </p:pic>
    </p:spTree>
    <p:extLst>
      <p:ext uri="{BB962C8B-B14F-4D97-AF65-F5344CB8AC3E}">
        <p14:creationId xmlns:p14="http://schemas.microsoft.com/office/powerpoint/2010/main" val="3221228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5"/>
            <a:ext cx="11029616" cy="5655101"/>
          </a:xfrm>
        </p:spPr>
        <p:txBody>
          <a:bodyPr anchor="ctr">
            <a:normAutofit/>
          </a:bodyPr>
          <a:lstStyle/>
          <a:p>
            <a:pPr algn="ctr"/>
            <a:r>
              <a:rPr lang="en-IN" sz="8800" dirty="0"/>
              <a:t>Thanks!</a:t>
            </a:r>
            <a:endParaRPr lang="en-US" sz="8800" dirty="0"/>
          </a:p>
        </p:txBody>
      </p:sp>
    </p:spTree>
    <p:extLst>
      <p:ext uri="{BB962C8B-B14F-4D97-AF65-F5344CB8AC3E}">
        <p14:creationId xmlns:p14="http://schemas.microsoft.com/office/powerpoint/2010/main" val="397695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4421434"/>
          </a:xfrm>
        </p:spPr>
        <p:txBody>
          <a:bodyPr>
            <a:normAutofit lnSpcReduction="10000"/>
          </a:bodyPr>
          <a:lstStyle/>
          <a:p>
            <a:pPr marL="0" indent="0">
              <a:buNone/>
            </a:pPr>
            <a:r>
              <a:rPr lang="en-IN" sz="1800" b="1" i="0" u="sng" strike="noStrike" dirty="0">
                <a:solidFill>
                  <a:srgbClr val="000000"/>
                </a:solidFill>
                <a:effectLst/>
                <a:latin typeface="Arial" panose="020B0604020202020204" pitchFamily="34" charset="0"/>
              </a:rPr>
              <a:t>Data Processing</a:t>
            </a:r>
          </a:p>
          <a:p>
            <a:pPr marL="0" indent="0">
              <a:buNone/>
            </a:pPr>
            <a:r>
              <a:rPr lang="en-GB" sz="1800" b="0" i="0" u="none" strike="noStrike" dirty="0">
                <a:solidFill>
                  <a:srgbClr val="000000"/>
                </a:solidFill>
                <a:effectLst/>
                <a:latin typeface="Arial" panose="020B0604020202020204" pitchFamily="34" charset="0"/>
              </a:rPr>
              <a:t>	</a:t>
            </a:r>
            <a:r>
              <a:rPr lang="en-IN" sz="1800" b="1" i="0" u="none" strike="noStrike" dirty="0">
                <a:solidFill>
                  <a:srgbClr val="000000"/>
                </a:solidFill>
                <a:effectLst/>
                <a:latin typeface="Arial" panose="020B0604020202020204" pitchFamily="34" charset="0"/>
              </a:rPr>
              <a:t>Import and concatenate</a:t>
            </a:r>
          </a:p>
          <a:p>
            <a:pPr marL="0" indent="0">
              <a:buNone/>
            </a:pPr>
            <a:r>
              <a:rPr lang="en-IN" sz="1800" b="1" dirty="0">
                <a:solidFill>
                  <a:srgbClr val="000000"/>
                </a:solidFill>
                <a:latin typeface="Arial" panose="020B0604020202020204" pitchFamily="34" charset="0"/>
              </a:rPr>
              <a:t>		</a:t>
            </a:r>
            <a:r>
              <a:rPr lang="en-GB" sz="1800" b="0" i="0" u="none" strike="noStrike" dirty="0">
                <a:solidFill>
                  <a:srgbClr val="000000"/>
                </a:solidFill>
                <a:effectLst/>
                <a:latin typeface="Arial" panose="020B0604020202020204" pitchFamily="34" charset="0"/>
              </a:rPr>
              <a:t>Imported and concatenated data using Pandas and flattened the data as structured data for all 			columns to get data from Dictionaries.</a:t>
            </a:r>
          </a:p>
          <a:p>
            <a:pPr marL="0" indent="0">
              <a:buNone/>
            </a:pPr>
            <a:r>
              <a:rPr lang="en-IN" dirty="0"/>
              <a:t>	</a:t>
            </a:r>
            <a:r>
              <a:rPr lang="en-IN" sz="1800" b="1" dirty="0">
                <a:solidFill>
                  <a:srgbClr val="000000"/>
                </a:solidFill>
                <a:latin typeface="Arial" panose="020B0604020202020204" pitchFamily="34" charset="0"/>
              </a:rPr>
              <a:t>Missing Value Treatment</a:t>
            </a:r>
          </a:p>
          <a:p>
            <a:pPr marL="0" indent="0">
              <a:buNone/>
            </a:pPr>
            <a:r>
              <a:rPr lang="en-IN" dirty="0"/>
              <a:t>		</a:t>
            </a:r>
            <a:r>
              <a:rPr lang="en-IN" sz="1800" dirty="0">
                <a:solidFill>
                  <a:srgbClr val="000000"/>
                </a:solidFill>
                <a:latin typeface="Arial" panose="020B0604020202020204" pitchFamily="34" charset="0"/>
              </a:rPr>
              <a:t>missing values in data set treated by mean value and top value </a:t>
            </a:r>
          </a:p>
          <a:p>
            <a:pPr marL="0" indent="0">
              <a:buNone/>
            </a:pPr>
            <a:r>
              <a:rPr lang="en-IN" sz="1800" dirty="0">
                <a:solidFill>
                  <a:srgbClr val="000000"/>
                </a:solidFill>
                <a:latin typeface="Arial" panose="020B0604020202020204" pitchFamily="34" charset="0"/>
              </a:rPr>
              <a:t>	</a:t>
            </a:r>
            <a:r>
              <a:rPr lang="en-IN" sz="1800" b="1" i="0" u="none" strike="noStrike" dirty="0">
                <a:solidFill>
                  <a:srgbClr val="000000"/>
                </a:solidFill>
                <a:effectLst/>
                <a:latin typeface="Arial" panose="020B0604020202020204" pitchFamily="34" charset="0"/>
              </a:rPr>
              <a:t>Standardising Data Formats:</a:t>
            </a:r>
          </a:p>
          <a:p>
            <a:pPr marL="0" indent="0">
              <a:buNone/>
            </a:pPr>
            <a:r>
              <a:rPr lang="en-IN" sz="1800" b="1" dirty="0">
                <a:solidFill>
                  <a:srgbClr val="000000"/>
                </a:solidFill>
                <a:latin typeface="Arial" panose="020B0604020202020204" pitchFamily="34" charset="0"/>
              </a:rPr>
              <a:t>		</a:t>
            </a:r>
            <a:r>
              <a:rPr lang="en-IN" sz="1800" dirty="0">
                <a:solidFill>
                  <a:srgbClr val="000000"/>
                </a:solidFill>
                <a:latin typeface="Arial" panose="020B0604020202020204" pitchFamily="34" charset="0"/>
              </a:rPr>
              <a:t>Values have been correctly formatted by removing KM, lakh, </a:t>
            </a:r>
            <a:r>
              <a:rPr lang="en-IN" sz="1800" dirty="0" err="1">
                <a:solidFill>
                  <a:srgbClr val="000000"/>
                </a:solidFill>
                <a:latin typeface="Arial" panose="020B0604020202020204" pitchFamily="34" charset="0"/>
              </a:rPr>
              <a:t>cr</a:t>
            </a:r>
            <a:r>
              <a:rPr lang="en-IN" sz="1800" dirty="0">
                <a:solidFill>
                  <a:srgbClr val="000000"/>
                </a:solidFill>
                <a:latin typeface="Arial" panose="020B0604020202020204" pitchFamily="34" charset="0"/>
              </a:rPr>
              <a:t>, Sec, mm, S in respective 				values</a:t>
            </a:r>
          </a:p>
          <a:p>
            <a:pPr marL="0" indent="0">
              <a:buNone/>
            </a:pPr>
            <a:r>
              <a:rPr lang="en-IN" sz="1800" dirty="0">
                <a:solidFill>
                  <a:srgbClr val="000000"/>
                </a:solidFill>
                <a:latin typeface="Arial" panose="020B0604020202020204" pitchFamily="34" charset="0"/>
              </a:rPr>
              <a:t>	</a:t>
            </a:r>
            <a:r>
              <a:rPr lang="en-IN" sz="1800" b="1" i="0" u="none" strike="noStrike" dirty="0">
                <a:solidFill>
                  <a:srgbClr val="000000"/>
                </a:solidFill>
                <a:effectLst/>
                <a:latin typeface="Arial" panose="020B0604020202020204" pitchFamily="34" charset="0"/>
              </a:rPr>
              <a:t>Removing Outliers:</a:t>
            </a:r>
          </a:p>
          <a:p>
            <a:pPr marL="0" indent="0">
              <a:buNone/>
            </a:pPr>
            <a:r>
              <a:rPr lang="en-IN" sz="1800" dirty="0">
                <a:solidFill>
                  <a:srgbClr val="000000"/>
                </a:solidFill>
                <a:latin typeface="Arial" panose="020B0604020202020204" pitchFamily="34" charset="0"/>
              </a:rPr>
              <a:t>		Outliers removed from data set by dropping rows.</a:t>
            </a:r>
          </a:p>
        </p:txBody>
      </p:sp>
    </p:spTree>
    <p:extLst>
      <p:ext uri="{BB962C8B-B14F-4D97-AF65-F5344CB8AC3E}">
        <p14:creationId xmlns:p14="http://schemas.microsoft.com/office/powerpoint/2010/main" val="233824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1042824"/>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 Exploratory Data Analysis (EDA)</a:t>
            </a:r>
          </a:p>
          <a:p>
            <a:pPr marL="0" indent="0">
              <a:buNone/>
            </a:pPr>
            <a:r>
              <a:rPr lang="en-GB" sz="1800" b="0" i="0" u="none" strike="noStrike" dirty="0">
                <a:solidFill>
                  <a:srgbClr val="000000"/>
                </a:solidFill>
                <a:effectLst/>
                <a:latin typeface="Arial" panose="020B0604020202020204" pitchFamily="34" charset="0"/>
              </a:rPr>
              <a:t>	</a:t>
            </a:r>
            <a:endParaRPr lang="en-IN" sz="1800" dirty="0">
              <a:solidFill>
                <a:srgbClr val="000000"/>
              </a:solidFill>
              <a:latin typeface="Arial" panose="020B0604020202020204" pitchFamily="34" charset="0"/>
            </a:endParaRPr>
          </a:p>
        </p:txBody>
      </p:sp>
      <p:pic>
        <p:nvPicPr>
          <p:cNvPr id="11" name="Picture 10">
            <a:extLst>
              <a:ext uri="{FF2B5EF4-FFF2-40B4-BE49-F238E27FC236}">
                <a16:creationId xmlns:a16="http://schemas.microsoft.com/office/drawing/2014/main" id="{0BA74580-500B-5181-4336-FB7D58A26577}"/>
              </a:ext>
            </a:extLst>
          </p:cNvPr>
          <p:cNvPicPr>
            <a:picLocks noChangeAspect="1"/>
          </p:cNvPicPr>
          <p:nvPr/>
        </p:nvPicPr>
        <p:blipFill>
          <a:blip r:embed="rId2"/>
          <a:stretch>
            <a:fillRect/>
          </a:stretch>
        </p:blipFill>
        <p:spPr>
          <a:xfrm>
            <a:off x="266700" y="2412288"/>
            <a:ext cx="10955279" cy="3524742"/>
          </a:xfrm>
          <a:prstGeom prst="rect">
            <a:avLst/>
          </a:prstGeom>
        </p:spPr>
      </p:pic>
    </p:spTree>
    <p:extLst>
      <p:ext uri="{BB962C8B-B14F-4D97-AF65-F5344CB8AC3E}">
        <p14:creationId xmlns:p14="http://schemas.microsoft.com/office/powerpoint/2010/main" val="12431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1042824"/>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 Exploratory Data Analysis (EDA)</a:t>
            </a:r>
          </a:p>
          <a:p>
            <a:pPr marL="0" indent="0">
              <a:buNone/>
            </a:pPr>
            <a:r>
              <a:rPr lang="en-GB" sz="1800" b="0" i="0" u="none" strike="noStrike" dirty="0">
                <a:solidFill>
                  <a:srgbClr val="000000"/>
                </a:solidFill>
                <a:effectLst/>
                <a:latin typeface="Arial" panose="020B0604020202020204" pitchFamily="34" charset="0"/>
              </a:rPr>
              <a:t>	</a:t>
            </a:r>
            <a:endParaRPr lang="en-IN" sz="1800"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id="{1F631B78-1820-F68B-FB5D-CCD485A92DE0}"/>
              </a:ext>
            </a:extLst>
          </p:cNvPr>
          <p:cNvPicPr>
            <a:picLocks noChangeAspect="1"/>
          </p:cNvPicPr>
          <p:nvPr/>
        </p:nvPicPr>
        <p:blipFill>
          <a:blip r:embed="rId2"/>
          <a:stretch>
            <a:fillRect/>
          </a:stretch>
        </p:blipFill>
        <p:spPr>
          <a:xfrm>
            <a:off x="581192" y="2705100"/>
            <a:ext cx="10983858" cy="3629532"/>
          </a:xfrm>
          <a:prstGeom prst="rect">
            <a:avLst/>
          </a:prstGeom>
        </p:spPr>
      </p:pic>
    </p:spTree>
    <p:extLst>
      <p:ext uri="{BB962C8B-B14F-4D97-AF65-F5344CB8AC3E}">
        <p14:creationId xmlns:p14="http://schemas.microsoft.com/office/powerpoint/2010/main" val="7712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1042824"/>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 Exploratory Data Analysis (EDA)</a:t>
            </a:r>
          </a:p>
          <a:p>
            <a:pPr marL="0" indent="0">
              <a:buNone/>
            </a:pPr>
            <a:r>
              <a:rPr lang="en-GB" sz="1800" b="0" i="0" u="none" strike="noStrike" dirty="0">
                <a:solidFill>
                  <a:srgbClr val="000000"/>
                </a:solidFill>
                <a:effectLst/>
                <a:latin typeface="Arial" panose="020B0604020202020204" pitchFamily="34" charset="0"/>
              </a:rPr>
              <a:t>	</a:t>
            </a:r>
            <a:endParaRPr lang="en-IN" sz="1800"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5AC623ED-FA0A-FC81-83B7-FEB6A5FA3EC7}"/>
              </a:ext>
            </a:extLst>
          </p:cNvPr>
          <p:cNvPicPr>
            <a:picLocks noChangeAspect="1"/>
          </p:cNvPicPr>
          <p:nvPr/>
        </p:nvPicPr>
        <p:blipFill>
          <a:blip r:embed="rId2"/>
          <a:stretch>
            <a:fillRect/>
          </a:stretch>
        </p:blipFill>
        <p:spPr>
          <a:xfrm>
            <a:off x="375475" y="4407856"/>
            <a:ext cx="10907647" cy="1981477"/>
          </a:xfrm>
          <a:prstGeom prst="rect">
            <a:avLst/>
          </a:prstGeom>
        </p:spPr>
      </p:pic>
      <p:pic>
        <p:nvPicPr>
          <p:cNvPr id="8" name="Picture 7">
            <a:extLst>
              <a:ext uri="{FF2B5EF4-FFF2-40B4-BE49-F238E27FC236}">
                <a16:creationId xmlns:a16="http://schemas.microsoft.com/office/drawing/2014/main" id="{CE6CF0DE-A1E9-3743-6BA5-9CC43779FFDE}"/>
              </a:ext>
            </a:extLst>
          </p:cNvPr>
          <p:cNvPicPr>
            <a:picLocks noChangeAspect="1"/>
          </p:cNvPicPr>
          <p:nvPr/>
        </p:nvPicPr>
        <p:blipFill>
          <a:blip r:embed="rId3"/>
          <a:stretch>
            <a:fillRect/>
          </a:stretch>
        </p:blipFill>
        <p:spPr>
          <a:xfrm>
            <a:off x="581192" y="2531169"/>
            <a:ext cx="10879068" cy="1876687"/>
          </a:xfrm>
          <a:prstGeom prst="rect">
            <a:avLst/>
          </a:prstGeom>
        </p:spPr>
      </p:pic>
    </p:spTree>
    <p:extLst>
      <p:ext uri="{BB962C8B-B14F-4D97-AF65-F5344CB8AC3E}">
        <p14:creationId xmlns:p14="http://schemas.microsoft.com/office/powerpoint/2010/main" val="412068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1042824"/>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 Exploratory Data Analysis (EDA)</a:t>
            </a:r>
          </a:p>
          <a:p>
            <a:pPr marL="0" indent="0">
              <a:buNone/>
            </a:pPr>
            <a:r>
              <a:rPr lang="en-GB" sz="1800" b="0" i="0" u="none" strike="noStrike" dirty="0">
                <a:solidFill>
                  <a:srgbClr val="000000"/>
                </a:solidFill>
                <a:effectLst/>
                <a:latin typeface="Arial" panose="020B0604020202020204" pitchFamily="34" charset="0"/>
              </a:rPr>
              <a:t>	</a:t>
            </a:r>
            <a:endParaRPr lang="en-IN" sz="1800"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id="{CD5D77FC-6ADF-B01C-2B73-D2F43A72B92B}"/>
              </a:ext>
            </a:extLst>
          </p:cNvPr>
          <p:cNvPicPr>
            <a:picLocks noChangeAspect="1"/>
          </p:cNvPicPr>
          <p:nvPr/>
        </p:nvPicPr>
        <p:blipFill>
          <a:blip r:embed="rId3"/>
          <a:stretch>
            <a:fillRect/>
          </a:stretch>
        </p:blipFill>
        <p:spPr>
          <a:xfrm>
            <a:off x="581192" y="2623956"/>
            <a:ext cx="10815595" cy="3531887"/>
          </a:xfrm>
          <a:prstGeom prst="rect">
            <a:avLst/>
          </a:prstGeom>
        </p:spPr>
      </p:pic>
    </p:spTree>
    <p:extLst>
      <p:ext uri="{BB962C8B-B14F-4D97-AF65-F5344CB8AC3E}">
        <p14:creationId xmlns:p14="http://schemas.microsoft.com/office/powerpoint/2010/main" val="79221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1042824"/>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 Exploratory Data Analysis (EDA)</a:t>
            </a:r>
          </a:p>
          <a:p>
            <a:pPr marL="0" indent="0">
              <a:buNone/>
            </a:pPr>
            <a:r>
              <a:rPr lang="en-GB" sz="1800" b="0" i="0" u="none" strike="noStrike" dirty="0">
                <a:solidFill>
                  <a:srgbClr val="000000"/>
                </a:solidFill>
                <a:effectLst/>
                <a:latin typeface="Arial" panose="020B0604020202020204" pitchFamily="34" charset="0"/>
              </a:rPr>
              <a:t>	</a:t>
            </a:r>
            <a:endParaRPr lang="en-IN" sz="1800"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id="{C5D1E9F9-2886-6A69-80AC-8648039E8EF5}"/>
              </a:ext>
            </a:extLst>
          </p:cNvPr>
          <p:cNvPicPr>
            <a:picLocks noChangeAspect="1"/>
          </p:cNvPicPr>
          <p:nvPr/>
        </p:nvPicPr>
        <p:blipFill>
          <a:blip r:embed="rId2"/>
          <a:stretch>
            <a:fillRect/>
          </a:stretch>
        </p:blipFill>
        <p:spPr>
          <a:xfrm>
            <a:off x="1383730" y="2857012"/>
            <a:ext cx="3884956" cy="3298832"/>
          </a:xfrm>
          <a:prstGeom prst="rect">
            <a:avLst/>
          </a:prstGeom>
        </p:spPr>
      </p:pic>
      <p:pic>
        <p:nvPicPr>
          <p:cNvPr id="11" name="Picture 10">
            <a:extLst>
              <a:ext uri="{FF2B5EF4-FFF2-40B4-BE49-F238E27FC236}">
                <a16:creationId xmlns:a16="http://schemas.microsoft.com/office/drawing/2014/main" id="{BFF8AA16-62A5-9132-8DFB-70F7EEFDCC4E}"/>
              </a:ext>
            </a:extLst>
          </p:cNvPr>
          <p:cNvPicPr>
            <a:picLocks noChangeAspect="1"/>
          </p:cNvPicPr>
          <p:nvPr/>
        </p:nvPicPr>
        <p:blipFill>
          <a:blip r:embed="rId3"/>
          <a:stretch>
            <a:fillRect/>
          </a:stretch>
        </p:blipFill>
        <p:spPr>
          <a:xfrm>
            <a:off x="6273737" y="2356045"/>
            <a:ext cx="4534533" cy="4229690"/>
          </a:xfrm>
          <a:prstGeom prst="rect">
            <a:avLst/>
          </a:prstGeom>
        </p:spPr>
      </p:pic>
    </p:spTree>
    <p:extLst>
      <p:ext uri="{BB962C8B-B14F-4D97-AF65-F5344CB8AC3E}">
        <p14:creationId xmlns:p14="http://schemas.microsoft.com/office/powerpoint/2010/main" val="145789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90670"/>
          </a:xfrm>
        </p:spPr>
        <p:txBody>
          <a:bodyPr/>
          <a:lstStyle/>
          <a:p>
            <a:r>
              <a:rPr lang="en-US" dirty="0"/>
              <a:t>Approach	</a:t>
            </a:r>
          </a:p>
        </p:txBody>
      </p:sp>
      <p:sp>
        <p:nvSpPr>
          <p:cNvPr id="5" name="Content Placeholder 4">
            <a:extLst>
              <a:ext uri="{FF2B5EF4-FFF2-40B4-BE49-F238E27FC236}">
                <a16:creationId xmlns:a16="http://schemas.microsoft.com/office/drawing/2014/main" id="{15D64C80-753A-4788-98FD-B017B14AEDD2}"/>
              </a:ext>
            </a:extLst>
          </p:cNvPr>
          <p:cNvSpPr>
            <a:spLocks noGrp="1"/>
          </p:cNvSpPr>
          <p:nvPr>
            <p:ph idx="1"/>
          </p:nvPr>
        </p:nvSpPr>
        <p:spPr>
          <a:xfrm>
            <a:off x="581192" y="1890876"/>
            <a:ext cx="11029615" cy="1042824"/>
          </a:xfrm>
        </p:spPr>
        <p:txBody>
          <a:bodyPr>
            <a:normAutofit/>
          </a:bodyPr>
          <a:lstStyle/>
          <a:p>
            <a:pPr marL="0" indent="0">
              <a:buNone/>
            </a:pPr>
            <a:r>
              <a:rPr lang="en-IN" sz="1800" b="1" i="0" u="sng" strike="noStrike" dirty="0">
                <a:solidFill>
                  <a:srgbClr val="000000"/>
                </a:solidFill>
                <a:effectLst/>
                <a:latin typeface="Arial" panose="020B0604020202020204" pitchFamily="34" charset="0"/>
              </a:rPr>
              <a:t> Exploratory Data Analysis (EDA)</a:t>
            </a:r>
          </a:p>
          <a:p>
            <a:pPr marL="0" indent="0">
              <a:buNone/>
            </a:pPr>
            <a:r>
              <a:rPr lang="en-GB" sz="1800" b="0" i="0" u="none" strike="noStrike" dirty="0">
                <a:solidFill>
                  <a:srgbClr val="000000"/>
                </a:solidFill>
                <a:effectLst/>
                <a:latin typeface="Arial" panose="020B0604020202020204" pitchFamily="34" charset="0"/>
              </a:rPr>
              <a:t>	</a:t>
            </a:r>
            <a:endParaRPr lang="en-IN" sz="1800"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886FE309-F720-AA27-B97C-2A5E2D736AC7}"/>
              </a:ext>
            </a:extLst>
          </p:cNvPr>
          <p:cNvPicPr>
            <a:picLocks noChangeAspect="1"/>
          </p:cNvPicPr>
          <p:nvPr/>
        </p:nvPicPr>
        <p:blipFill>
          <a:blip r:embed="rId2"/>
          <a:stretch>
            <a:fillRect/>
          </a:stretch>
        </p:blipFill>
        <p:spPr>
          <a:xfrm>
            <a:off x="762847" y="2933700"/>
            <a:ext cx="4105848" cy="3296110"/>
          </a:xfrm>
          <a:prstGeom prst="rect">
            <a:avLst/>
          </a:prstGeom>
        </p:spPr>
      </p:pic>
      <p:pic>
        <p:nvPicPr>
          <p:cNvPr id="8" name="Picture 7">
            <a:extLst>
              <a:ext uri="{FF2B5EF4-FFF2-40B4-BE49-F238E27FC236}">
                <a16:creationId xmlns:a16="http://schemas.microsoft.com/office/drawing/2014/main" id="{CC7E152E-9F28-FB7D-60A2-D4C1F3D1C7DA}"/>
              </a:ext>
            </a:extLst>
          </p:cNvPr>
          <p:cNvPicPr>
            <a:picLocks noChangeAspect="1"/>
          </p:cNvPicPr>
          <p:nvPr/>
        </p:nvPicPr>
        <p:blipFill>
          <a:blip r:embed="rId3"/>
          <a:stretch>
            <a:fillRect/>
          </a:stretch>
        </p:blipFill>
        <p:spPr>
          <a:xfrm>
            <a:off x="5050350" y="2933699"/>
            <a:ext cx="6287627" cy="3800929"/>
          </a:xfrm>
          <a:prstGeom prst="rect">
            <a:avLst/>
          </a:prstGeom>
        </p:spPr>
      </p:pic>
    </p:spTree>
    <p:extLst>
      <p:ext uri="{BB962C8B-B14F-4D97-AF65-F5344CB8AC3E}">
        <p14:creationId xmlns:p14="http://schemas.microsoft.com/office/powerpoint/2010/main" val="253988433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{341F4E2C-4485-4631-8028-9B13ABAF684D}tf33552983_win32</Template>
  <TotalTime>73</TotalTime>
  <Words>531</Words>
  <Application>Microsoft Office PowerPoint</Application>
  <PresentationFormat>Widescreen</PresentationFormat>
  <Paragraphs>100</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Franklin Gothic Book</vt:lpstr>
      <vt:lpstr>Franklin Gothic Demi</vt:lpstr>
      <vt:lpstr>Wingdings 2</vt:lpstr>
      <vt:lpstr>DividendVTI</vt:lpstr>
      <vt:lpstr>Car Dheko - Used Car Price Prediction</vt:lpstr>
      <vt:lpstr>Objective </vt:lpstr>
      <vt:lpstr>Approach </vt:lpstr>
      <vt:lpstr>Approach </vt:lpstr>
      <vt:lpstr>Approach </vt:lpstr>
      <vt:lpstr>Approach </vt:lpstr>
      <vt:lpstr>Approach </vt:lpstr>
      <vt:lpstr>Approach </vt:lpstr>
      <vt:lpstr>Approach </vt:lpstr>
      <vt:lpstr>Approach </vt:lpstr>
      <vt:lpstr>Approach </vt:lpstr>
      <vt:lpstr>Approach </vt:lpstr>
      <vt:lpstr>Approach </vt:lpstr>
      <vt:lpstr>Approach </vt:lpstr>
      <vt:lpstr>Approach </vt:lpstr>
      <vt:lpstr>Approach </vt:lpstr>
      <vt:lpstr>Approach </vt:lpstr>
      <vt:lpstr>Approach  </vt:lpstr>
      <vt:lpstr>Approach  </vt:lpstr>
      <vt:lpstr>Approach  </vt:lpstr>
      <vt:lpstr>Approach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Yogeshwaran Purushothaman</dc:creator>
  <cp:lastModifiedBy>Yogeshwaran Purushothaman</cp:lastModifiedBy>
  <cp:revision>2</cp:revision>
  <dcterms:created xsi:type="dcterms:W3CDTF">2024-10-02T16:17:30Z</dcterms:created>
  <dcterms:modified xsi:type="dcterms:W3CDTF">2024-10-02T17:31:15Z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