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600" b="1" i="0" u="none" strike="noStrike" baseline="0">
                <a:solidFill>
                  <a:srgbClr val="FF0000"/>
                </a:solidFill>
                <a:latin typeface="Algerian"/>
                <a:ea typeface="Droid Sans"/>
                <a:cs typeface="Lucida Sans"/>
              </a:rPr>
              <a:t>DEPARTMENT</a:t>
            </a:r>
            <a:r>
              <a:rPr lang="zh-CN" sz="1600" b="1" i="0" u="none" strike="noStrike" baseline="0">
                <a:solidFill>
                  <a:srgbClr val="FF0000"/>
                </a:solidFill>
                <a:latin typeface="Algerian"/>
                <a:ea typeface="Droid Sans"/>
                <a:cs typeface="Lucida Sans"/>
              </a:rPr>
              <a:t> ANALYSIS</a:t>
            </a:r>
          </a:p>
        </c:rich>
      </c:tx>
      <c:layout/>
      <c:overlay val="0"/>
      <c:spPr>
        <a:noFill/>
        <a:ln>
          <a:noFill/>
        </a:ln>
      </c:spPr>
    </c:title>
    <c:autoTitleDeleted val="1"/>
    <c:plotArea>
      <c:layout/>
      <c:barChart>
        <c:barDir val="col"/>
        <c:grouping val="clustered"/>
        <c:varyColors val="0"/>
        <c:ser>
          <c:idx val="0"/>
          <c:order val="0"/>
          <c:tx>
            <c:v>Accounting</c:v>
          </c:tx>
          <c:spPr>
            <a:solidFill>
              <a:srgbClr val="4F81BD"/>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21.0</c:v>
                </c:pt>
              </c:numCache>
            </c:numRef>
          </c:val>
        </c:ser>
        <c:ser>
          <c:idx val="1"/>
          <c:order val="1"/>
          <c:tx>
            <c:v>Business development</c:v>
          </c:tx>
          <c:spPr>
            <a:solidFill>
              <a:srgbClr val="C0504D"/>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22.0</c:v>
                </c:pt>
              </c:numCache>
            </c:numRef>
          </c:val>
        </c:ser>
        <c:ser>
          <c:idx val="2"/>
          <c:order val="2"/>
          <c:tx>
            <c:v>Engineering</c:v>
          </c:tx>
          <c:spPr>
            <a:solidFill>
              <a:srgbClr val="9BBB59"/>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13.0</c:v>
                </c:pt>
              </c:numCache>
            </c:numRef>
          </c:val>
        </c:ser>
        <c:ser>
          <c:idx val="3"/>
          <c:order val="3"/>
          <c:tx>
            <c:v>Human resource</c:v>
          </c:tx>
          <c:spPr>
            <a:solidFill>
              <a:srgbClr val="8064A2"/>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12.0</c:v>
                </c:pt>
              </c:numCache>
            </c:numRef>
          </c:val>
        </c:ser>
        <c:ser>
          <c:idx val="4"/>
          <c:order val="4"/>
          <c:tx>
            <c:v>Legal</c:v>
          </c:tx>
          <c:spPr>
            <a:solidFill>
              <a:srgbClr val="4BACC6"/>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18.0</c:v>
                </c:pt>
              </c:numCache>
            </c:numRef>
          </c:val>
        </c:ser>
        <c:ser>
          <c:idx val="5"/>
          <c:order val="5"/>
          <c:tx>
            <c:v>Marketing</c:v>
          </c:tx>
          <c:spPr>
            <a:solidFill>
              <a:srgbClr val="F79646"/>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10.0</c:v>
                </c:pt>
              </c:numCache>
            </c:numRef>
          </c:val>
        </c:ser>
        <c:ser>
          <c:idx val="6"/>
          <c:order val="6"/>
          <c:tx>
            <c:v>Null</c:v>
          </c:tx>
          <c:spPr>
            <a:solidFill>
              <a:srgbClr val="2C4D74"/>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8.0</c:v>
                </c:pt>
              </c:numCache>
            </c:numRef>
          </c:val>
        </c:ser>
        <c:ser>
          <c:idx val="7"/>
          <c:order val="7"/>
          <c:tx>
            <c:v>Project management</c:v>
          </c:tx>
          <c:spPr>
            <a:solidFill>
              <a:srgbClr val="782C2A"/>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19.0</c:v>
                </c:pt>
              </c:numCache>
            </c:numRef>
          </c:val>
        </c:ser>
        <c:ser>
          <c:idx val="8"/>
          <c:order val="8"/>
          <c:tx>
            <c:v>Research and development </c:v>
          </c:tx>
          <c:spPr>
            <a:solidFill>
              <a:srgbClr val="5D7430"/>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15.0</c:v>
                </c:pt>
              </c:numCache>
            </c:numRef>
          </c:val>
        </c:ser>
        <c:ser>
          <c:idx val="9"/>
          <c:order val="9"/>
          <c:tx>
            <c:v>Sales </c:v>
          </c:tx>
          <c:spPr>
            <a:solidFill>
              <a:srgbClr val="4C3A62"/>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9.0</c:v>
                </c:pt>
              </c:numCache>
            </c:numRef>
          </c:val>
        </c:ser>
        <c:ser>
          <c:idx val="10"/>
          <c:order val="10"/>
          <c:tx>
            <c:v>Service</c:v>
          </c:tx>
          <c:spPr>
            <a:solidFill>
              <a:srgbClr val="286A7C"/>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16.0</c:v>
                </c:pt>
              </c:numCache>
            </c:numRef>
          </c:val>
        </c:ser>
        <c:ser>
          <c:idx val="11"/>
          <c:order val="11"/>
          <c:tx>
            <c:v>Support</c:v>
          </c:tx>
          <c:spPr>
            <a:solidFill>
              <a:srgbClr val="B65708"/>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17.0</c:v>
                </c:pt>
              </c:numCache>
            </c:numRef>
          </c:val>
        </c:ser>
        <c:ser>
          <c:idx val="12"/>
          <c:order val="12"/>
          <c:tx>
            <c:v>Training</c:v>
          </c:tx>
          <c:spPr>
            <a:solidFill>
              <a:srgbClr val="719ACB"/>
            </a:solidFill>
            <a:ln>
              <a:noFill/>
            </a:ln>
          </c:spPr>
          <c:invertIfNegative val="0"/>
          <c:dLbls>
            <c:showLegendKey val="0"/>
            <c:showVal val="0"/>
            <c:showCatName val="0"/>
            <c:showSerName val="0"/>
            <c:showPercent val="0"/>
            <c:showBubbleSize val="0"/>
            <c:showLeaderLines val="1"/>
          </c:dLbls>
          <c:cat>
            <c:strLit>
              <c:ptCount val="1"/>
              <c:pt idx="0">
                <c:v>COUNT</c:v>
              </c:pt>
            </c:strLit>
          </c:cat>
          <c:val>
            <c:numRef>
              <c:f/>
              <c:numCache>
                <c:formatCode>General</c:formatCode>
                <c:ptCount val="1"/>
                <c:pt idx="0">
                  <c:v>19.0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l"/>
      <c:layout>
        <c:manualLayout>
          <c:xMode val="edge"/>
          <c:yMode val="edge"/>
          <c:x val="0.011724443"/>
          <c:y val="0.0817304"/>
          <c:w val="0.32728302"/>
          <c:h val="0.7812555"/>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158159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187533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81472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26963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022209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56409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82096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24928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317067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114362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72308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360132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062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87602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82138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13584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2250492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4571084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39254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84729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456822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368348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778912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22418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04515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61224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354245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M.YOGESHWARI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312219027</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(asunm170131221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9027)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COLLEGE:APOLLO ARTS AND SCIENCE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226893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914400" y="1447800"/>
            <a:ext cx="8153400" cy="286232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Data Preparation: </a:t>
            </a:r>
            <a:r>
              <a:rPr lang="en-US" altLang="zh-CN" sz="1800" b="0" i="0" u="none" strike="noStrike" kern="1200" cap="none" spc="0" baseline="0">
                <a:solidFill>
                  <a:schemeClr val="tx1"/>
                </a:solidFill>
                <a:latin typeface="Calibri" pitchFamily="0" charset="0"/>
                <a:ea typeface="宋体" pitchFamily="0" charset="0"/>
                <a:cs typeface="Calibri" pitchFamily="0" charset="0"/>
              </a:rPr>
              <a:t>Clean and organize data, ensuring accuracy and consistency.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Apply charts and graphs (e.g., line charts, bar graphs) to visualize trends over time, such as employee performance or turnover rates.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1" i="0" u="none" strike="noStrike" kern="1200" cap="none" spc="0" baseline="0">
                <a:solidFill>
                  <a:schemeClr val="tx1"/>
                </a:solidFill>
                <a:latin typeface="Calibri" pitchFamily="0" charset="0"/>
                <a:ea typeface="宋体" pitchFamily="0" charset="0"/>
                <a:cs typeface="Calibri" pitchFamily="0" charset="0"/>
              </a:rPr>
              <a:t>  Pivot Tables: </a:t>
            </a:r>
            <a:r>
              <a:rPr lang="en-US" altLang="zh-CN" sz="1800" b="0" i="0" u="none" strike="noStrike" kern="1200" cap="none" spc="0" baseline="0">
                <a:solidFill>
                  <a:schemeClr val="tx1"/>
                </a:solidFill>
                <a:latin typeface="Calibri" pitchFamily="0" charset="0"/>
                <a:ea typeface="宋体" pitchFamily="0" charset="0"/>
                <a:cs typeface="Calibri" pitchFamily="0" charset="0"/>
              </a:rPr>
              <a:t>Create pivot tables to aggregate and analyze data across different dimensions, such as department, tenure, or job role.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1" i="0" u="none" strike="noStrike" kern="1200" cap="none" spc="0" baseline="0">
                <a:solidFill>
                  <a:schemeClr val="tx1"/>
                </a:solidFill>
                <a:latin typeface="Calibri" pitchFamily="0" charset="0"/>
                <a:ea typeface="宋体" pitchFamily="0" charset="0"/>
                <a:cs typeface="Calibri" pitchFamily="0" charset="0"/>
              </a:rPr>
              <a:t>Regression 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Utilize regression functions to identify relationships between variables, such as the impact of training on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665374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371600" y="1695450"/>
            <a:ext cx="237566" cy="369332"/>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66" name="图表"/>
          <p:cNvGraphicFramePr/>
          <p:nvPr/>
        </p:nvGraphicFramePr>
        <p:xfrm>
          <a:off x="2514600" y="2362200"/>
          <a:ext cx="5867400" cy="3457574"/>
        </p:xfrm>
        <a:graphic>
          <a:graphicData uri="http://schemas.openxmlformats.org/drawingml/2006/chart">
            <c:chart xmlns:c="http://schemas.openxmlformats.org/drawingml/2006/chart" r:id="rId2"/>
          </a:graphicData>
        </a:graphic>
      </p:graphicFrame>
      <p:sp>
        <p:nvSpPr>
          <p:cNvPr id="167" name="矩形"/>
          <p:cNvSpPr>
            <a:spLocks/>
          </p:cNvSpPr>
          <p:nvPr/>
        </p:nvSpPr>
        <p:spPr>
          <a:xfrm rot="0">
            <a:off x="2209800" y="1486534"/>
            <a:ext cx="5181599"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sng" strike="noStrike" kern="1200" cap="none" spc="0" baseline="0">
                <a:solidFill>
                  <a:schemeClr val="tx1"/>
                </a:solidFill>
                <a:latin typeface="Algerian" pitchFamily="82" charset="0"/>
                <a:ea typeface="宋体" pitchFamily="0" charset="0"/>
                <a:cs typeface="Calibri" pitchFamily="0" charset="0"/>
              </a:rPr>
              <a:t>EMPLOYEE DEPARTMENT ANALYSIS </a:t>
            </a:r>
            <a:endParaRPr lang="zh-CN" altLang="en-US" sz="1800" b="0" i="0" u="sng" strike="noStrike" kern="1200" cap="none" spc="0" baseline="0">
              <a:solidFill>
                <a:schemeClr val="tx1"/>
              </a:solidFill>
              <a:latin typeface="Algerian" pitchFamily="82" charset="0"/>
              <a:ea typeface="宋体" pitchFamily="0" charset="0"/>
              <a:cs typeface="Calibri" pitchFamily="0" charset="0"/>
            </a:endParaRPr>
          </a:p>
        </p:txBody>
      </p:sp>
    </p:spTree>
    <p:extLst>
      <p:ext uri="{BB962C8B-B14F-4D97-AF65-F5344CB8AC3E}">
        <p14:creationId xmlns:p14="http://schemas.microsoft.com/office/powerpoint/2010/main" val="21838365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1143000" y="2063025"/>
            <a:ext cx="8382000"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rial Black" pitchFamily="34" charset="0"/>
                <a:ea typeface="宋体" pitchFamily="0" charset="0"/>
                <a:cs typeface="Calibri" pitchFamily="0" charset="0"/>
              </a:rPr>
              <a:t>To concluded, a department analysis is a crucial tool to provide organization With a detailed understanding of the nature and requirements of a job for Developing accurate job description, set performance standards, designing, Effective training programs and making informed decision about recruitment Selection, promotion and compensation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70204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Department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0583540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111058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695450"/>
            <a:ext cx="7328535" cy="30251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Black" pitchFamily="34" charset="0"/>
                <a:ea typeface="宋体" pitchFamily="0" charset="0"/>
                <a:cs typeface="Calibri" pitchFamily="0" charset="0"/>
              </a:rPr>
              <a:t>Satisfying employees at work place has very been a crucial task before any organization To ensure the success of the organization. Further the level of job satisfaction is affected By a wide range of variables relating to individual, social, cultural, organizational and Environment factors.</a:t>
            </a:r>
            <a:endParaRPr lang="en-US" altLang="zh-CN" sz="1800" b="0" i="0" u="none" strike="noStrike" kern="1200" cap="none" spc="0" baseline="0">
              <a:solidFill>
                <a:schemeClr val="tx1"/>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Black" pitchFamily="34"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Black" pitchFamily="34" charset="0"/>
                <a:ea typeface="宋体" pitchFamily="0" charset="0"/>
                <a:cs typeface="Calibri" pitchFamily="0" charset="0"/>
              </a:rPr>
              <a:t>  The department in an organization dealing with metrics involving as Hiring, training, labor relations and benefits.</a:t>
            </a:r>
            <a:endParaRPr lang="zh-CN" altLang="en-US" sz="1800" b="0" i="0" u="none" strike="noStrike" kern="1200" cap="none" spc="0" baseline="0">
              <a:solidFill>
                <a:schemeClr val="tx1"/>
              </a:solidFill>
              <a:latin typeface="Arial Black" pitchFamily="34" charset="0"/>
              <a:ea typeface="宋体" pitchFamily="0" charset="0"/>
              <a:cs typeface="Calibri" pitchFamily="0" charset="0"/>
            </a:endParaRPr>
          </a:p>
        </p:txBody>
      </p:sp>
    </p:spTree>
    <p:extLst>
      <p:ext uri="{BB962C8B-B14F-4D97-AF65-F5344CB8AC3E}">
        <p14:creationId xmlns:p14="http://schemas.microsoft.com/office/powerpoint/2010/main" val="2584929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228600" y="2019300"/>
            <a:ext cx="87630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381000" y="2171700"/>
            <a:ext cx="87630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228600" y="1828800"/>
            <a:ext cx="9067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6" name="矩形"/>
          <p:cNvSpPr>
            <a:spLocks/>
          </p:cNvSpPr>
          <p:nvPr/>
        </p:nvSpPr>
        <p:spPr>
          <a:xfrm rot="0">
            <a:off x="533400" y="2324100"/>
            <a:ext cx="8763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The project involves analyzing employee data using excel to gain insights into workforce metrics. This includes organizing data, performing statistical analyzing, and creating visualizations to understand trends in employee performance, demographics, and other key indicators, thereby supporting data - driven decision-making for HR strategies.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39765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539115" y="1747897"/>
            <a:ext cx="9220201"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 in employee department analysis typically include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HUMAN RESOURCE (HR) Manager** </a:t>
            </a:r>
            <a:r>
              <a:rPr lang="en-US" altLang="zh-CN" sz="1800" b="0" i="0" u="none" strike="noStrike" kern="1200" cap="none" spc="0" baseline="0">
                <a:solidFill>
                  <a:schemeClr val="tx1"/>
                </a:solidFill>
                <a:latin typeface="Calibri" pitchFamily="0" charset="0"/>
                <a:ea typeface="宋体" pitchFamily="0" charset="0"/>
                <a:cs typeface="Calibri" pitchFamily="0" charset="0"/>
              </a:rPr>
              <a:t>They use the insights to make informed. Decision promotions, training, and development.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none" strike="noStrike" kern="1200" cap="none" spc="0" baseline="0">
                <a:solidFill>
                  <a:schemeClr val="tx1"/>
                </a:solidFill>
                <a:latin typeface="Calibri" pitchFamily="0" charset="0"/>
                <a:ea typeface="宋体" pitchFamily="0" charset="0"/>
                <a:cs typeface="Calibri" pitchFamily="0" charset="0"/>
              </a:rPr>
              <a:t>TEAM LEADERS AND SUPERVISIORS. </a:t>
            </a:r>
            <a:r>
              <a:rPr lang="en-US" altLang="zh-CN" sz="1800" b="0" i="0" u="none" strike="noStrike" kern="1200" cap="none" spc="0" baseline="0">
                <a:solidFill>
                  <a:schemeClr val="tx1"/>
                </a:solidFill>
                <a:latin typeface="Calibri" pitchFamily="0" charset="0"/>
                <a:ea typeface="宋体" pitchFamily="0" charset="0"/>
                <a:cs typeface="Calibri" pitchFamily="0" charset="0"/>
              </a:rPr>
              <a:t>They performance data to provide feedback Set goals and manage team 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3</a:t>
            </a:r>
            <a:r>
              <a:rPr lang="en-US" altLang="zh-CN" sz="1800" b="1" i="0" u="none" strike="noStrike" kern="1200" cap="none" spc="0" baseline="0">
                <a:solidFill>
                  <a:schemeClr val="tx1"/>
                </a:solidFill>
                <a:latin typeface="Calibri" pitchFamily="0" charset="0"/>
                <a:ea typeface="宋体" pitchFamily="0" charset="0"/>
                <a:cs typeface="Calibri" pitchFamily="0" charset="0"/>
              </a:rPr>
              <a:t>.  EMPLOYEES </a:t>
            </a:r>
            <a:r>
              <a:rPr lang="en-US" altLang="zh-CN" sz="1800" b="0" i="0" u="none" strike="noStrike" kern="1200" cap="none" spc="0" baseline="0">
                <a:solidFill>
                  <a:schemeClr val="tx1"/>
                </a:solidFill>
                <a:latin typeface="Calibri" pitchFamily="0" charset="0"/>
                <a:ea typeface="宋体" pitchFamily="0" charset="0"/>
                <a:cs typeface="Calibri" pitchFamily="0" charset="0"/>
              </a:rPr>
              <a:t>They benefits from feedback and performance evaluation that help them                     Improve and advance in their careers.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268167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581399" y="2438400"/>
            <a:ext cx="5486400" cy="1477328"/>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FILTERING -- to fill the missing values.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  CONDITION FORMATING - blank values. Using pivot table &amp; chart.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673984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914400" y="1524000"/>
            <a:ext cx="8991600"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set - EDUNET foundation. There are important features are,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NAMES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GENDER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DEPARTMENT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SALARY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FTE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WORK LOCATION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28095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2895600" y="1981200"/>
            <a:ext cx="6781800" cy="2308324"/>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DEPARTMENT 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There are categories into levels such as Research development, product management, null, marketing, legal, Human resource, business development, engineering, sales, service, Support, training and accounting.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Using pivot table and chart is to analysis the employees department analysis.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40695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14</cp:revision>
  <dcterms:created xsi:type="dcterms:W3CDTF">2024-03-29T15:07:22Z</dcterms:created>
  <dcterms:modified xsi:type="dcterms:W3CDTF">2024-09-18T12:36:31Z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