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Oswald" panose="00000500000000000000" pitchFamily="2" charset="0"/>
      <p:regular r:id="rId19"/>
      <p:bold r:id="rId20"/>
    </p:embeddedFont>
    <p:embeddedFont>
      <p:font typeface="Playfair Display"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037B8B-657C-41B3-A40E-30D04E4239B6}">
  <a:tblStyle styleId="{84037B8B-657C-41B3-A40E-30D04E4239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4660"/>
  </p:normalViewPr>
  <p:slideViewPr>
    <p:cSldViewPr snapToGrid="0">
      <p:cViewPr>
        <p:scale>
          <a:sx n="99" d="100"/>
          <a:sy n="99" d="100"/>
        </p:scale>
        <p:origin x="82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0d1196da2_0_1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0d1196da2_0_1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0d1196da2_0_19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0d1196da2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0d1196da2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0d1196da2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0d1196da2_0_1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0d1196da2_0_1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0d1196da2_0_1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0d1196da2_0_1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0d1196da2_0_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0d1196da2_0_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0d1196da2_0_1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0d1196da2_0_1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0d1196da2_0_1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0d1196da2_0_1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0d1196da2_0_1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0d1196da2_0_1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0d1196da2_0_1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0d1196da2_0_1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0d1196da2_0_1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0d1196da2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04100" y="167200"/>
            <a:ext cx="84555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4220" b="1"/>
              <a:t>Smart Irrigation System</a:t>
            </a:r>
            <a:r>
              <a:rPr lang="en-GB" sz="4220"/>
              <a:t> </a:t>
            </a:r>
            <a:r>
              <a:rPr lang="en-GB" sz="4220" b="1"/>
              <a:t>using IoT</a:t>
            </a:r>
            <a:endParaRPr sz="4220" b="1"/>
          </a:p>
        </p:txBody>
      </p:sp>
      <p:sp>
        <p:nvSpPr>
          <p:cNvPr id="59" name="Google Shape;59;p13"/>
          <p:cNvSpPr txBox="1">
            <a:spLocks noGrp="1"/>
          </p:cNvSpPr>
          <p:nvPr>
            <p:ph type="subTitle" idx="1"/>
          </p:nvPr>
        </p:nvSpPr>
        <p:spPr>
          <a:xfrm>
            <a:off x="0" y="2393325"/>
            <a:ext cx="4910100" cy="11331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275"/>
              <a:buNone/>
            </a:pPr>
            <a:r>
              <a:rPr lang="en-GB" sz="2176" b="1" dirty="0"/>
              <a:t>Teammates: </a:t>
            </a:r>
            <a:r>
              <a:rPr lang="en-GB" sz="2176" b="1" dirty="0" err="1"/>
              <a:t>Jaajana</a:t>
            </a:r>
            <a:endParaRPr sz="2176" b="1" dirty="0"/>
          </a:p>
          <a:p>
            <a:pPr marL="0" lvl="0" indent="0" algn="l" rtl="0">
              <a:lnSpc>
                <a:spcPct val="80000"/>
              </a:lnSpc>
              <a:spcBef>
                <a:spcPts val="0"/>
              </a:spcBef>
              <a:spcAft>
                <a:spcPts val="0"/>
              </a:spcAft>
              <a:buSzPts val="275"/>
              <a:buNone/>
            </a:pPr>
            <a:r>
              <a:rPr lang="en-GB" sz="2176" b="1" dirty="0"/>
              <a:t>	             Mansi</a:t>
            </a:r>
            <a:endParaRPr sz="2176" b="1" dirty="0"/>
          </a:p>
          <a:p>
            <a:pPr marL="457200" lvl="0" indent="0" algn="l" rtl="0">
              <a:lnSpc>
                <a:spcPct val="80000"/>
              </a:lnSpc>
              <a:spcBef>
                <a:spcPts val="0"/>
              </a:spcBef>
              <a:spcAft>
                <a:spcPts val="0"/>
              </a:spcAft>
              <a:buSzPts val="275"/>
              <a:buNone/>
            </a:pPr>
            <a:r>
              <a:rPr lang="en-GB" sz="2176" b="1" dirty="0"/>
              <a:t>                   </a:t>
            </a:r>
            <a:r>
              <a:rPr lang="en-GB" sz="2176" b="1" dirty="0" err="1"/>
              <a:t>Yogeshwari</a:t>
            </a:r>
            <a:endParaRPr sz="2176" b="1" dirty="0"/>
          </a:p>
          <a:p>
            <a:pPr marL="0" lvl="0" indent="0" algn="l" rtl="0">
              <a:lnSpc>
                <a:spcPct val="80000"/>
              </a:lnSpc>
              <a:spcBef>
                <a:spcPts val="0"/>
              </a:spcBef>
              <a:spcAft>
                <a:spcPts val="0"/>
              </a:spcAft>
              <a:buSzPts val="275"/>
              <a:buNone/>
            </a:pPr>
            <a:r>
              <a:rPr lang="en-GB" sz="1000" dirty="0"/>
              <a:t>		</a:t>
            </a:r>
            <a:endParaRPr sz="1000" dirty="0"/>
          </a:p>
        </p:txBody>
      </p:sp>
    </p:spTree>
  </p:cSld>
  <p:clrMapOvr>
    <a:masterClrMapping/>
  </p:clrMapOvr>
  <mc:AlternateContent xmlns:mc="http://schemas.openxmlformats.org/markup-compatibility/2006" xmlns:p14="http://schemas.microsoft.com/office/powerpoint/2010/main">
    <mc:Choice Requires="p14">
      <p:transition spd="slow" p14:dur="16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2000"/>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SCOPE AND CONCLUSION</a:t>
            </a:r>
            <a:endParaRPr dirty="0"/>
          </a:p>
        </p:txBody>
      </p:sp>
      <p:sp>
        <p:nvSpPr>
          <p:cNvPr id="114" name="Google Shape;114;p22"/>
          <p:cNvSpPr txBox="1">
            <a:spLocks noGrp="1"/>
          </p:cNvSpPr>
          <p:nvPr>
            <p:ph type="body" idx="1"/>
          </p:nvPr>
        </p:nvSpPr>
        <p:spPr>
          <a:xfrm>
            <a:off x="311700" y="1234075"/>
            <a:ext cx="8520600" cy="4012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2"/>
              </a:buClr>
              <a:buSzPts val="275"/>
              <a:buFont typeface="Arial"/>
              <a:buNone/>
            </a:pPr>
            <a:r>
              <a:rPr lang="en-GB" sz="6567" dirty="0">
                <a:latin typeface="Times New Roman"/>
                <a:ea typeface="Times New Roman"/>
                <a:cs typeface="Times New Roman"/>
                <a:sym typeface="Times New Roman"/>
              </a:rPr>
              <a:t>Farmers in the modern period use a manual irrigation technique in which they irrigate the land at regular intervals. This procedure appears to be time-consuming .</a:t>
            </a:r>
            <a:endParaRPr sz="6567"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275"/>
              <a:buFont typeface="Arial"/>
              <a:buNone/>
            </a:pPr>
            <a:r>
              <a:rPr lang="en-GB" sz="6567" dirty="0">
                <a:latin typeface="Times New Roman"/>
                <a:ea typeface="Times New Roman"/>
                <a:cs typeface="Times New Roman"/>
                <a:sym typeface="Times New Roman"/>
              </a:rPr>
              <a:t>Water wastage occurs as a result of using more water. Furthermore, in a dry climate, Irrigation becomes necessary in areas where rainfall is insufficient .</a:t>
            </a:r>
            <a:endParaRPr sz="6567"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275"/>
              <a:buFont typeface="Arial"/>
              <a:buNone/>
            </a:pPr>
            <a:r>
              <a:rPr lang="en-GB" sz="6567" dirty="0">
                <a:latin typeface="Times New Roman"/>
                <a:ea typeface="Times New Roman"/>
                <a:cs typeface="Times New Roman"/>
                <a:sym typeface="Times New Roman"/>
              </a:rPr>
              <a:t>As a result, we'll need an automated system, that precisely track and regulate the amount of water required in the field. After, Installing a smart irrigation system will help you save time and money. This system ensures that water is used wisely. </a:t>
            </a:r>
            <a:endParaRPr sz="6567"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275"/>
              <a:buFont typeface="Arial"/>
              <a:buNone/>
            </a:pPr>
            <a:r>
              <a:rPr lang="en-GB" sz="6567" dirty="0">
                <a:latin typeface="Times New Roman"/>
                <a:ea typeface="Times New Roman"/>
                <a:cs typeface="Times New Roman"/>
                <a:sym typeface="Times New Roman"/>
              </a:rPr>
              <a:t>Furthermore, this structure Nodemcu is used, which guarantees a 20% improvement in machine life by lowering the power consumption It also lowers the human intervention ,therefore less energy of the farmer is required.</a:t>
            </a:r>
            <a:endParaRPr sz="6567"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275"/>
              <a:buFont typeface="Arial"/>
              <a:buNone/>
            </a:pPr>
            <a:r>
              <a:rPr lang="en-GB" sz="6567" dirty="0">
                <a:latin typeface="Times New Roman"/>
                <a:ea typeface="Times New Roman"/>
                <a:cs typeface="Times New Roman"/>
                <a:sym typeface="Times New Roman"/>
              </a:rPr>
              <a:t>This smart irrigation system extends watering time for plants, and provides ideal growth condition. It saves time and timer delay as per the environmental condition can be added for automatic watering. This smart irrigation system can be adjusted and modified according to the changing environment.</a:t>
            </a:r>
            <a:endParaRPr sz="6567" dirty="0">
              <a:latin typeface="Times New Roman"/>
              <a:ea typeface="Times New Roman"/>
              <a:cs typeface="Times New Roman"/>
              <a:sym typeface="Times New Roman"/>
            </a:endParaRPr>
          </a:p>
          <a:p>
            <a:pPr marL="0" lvl="0" indent="0" algn="l" rtl="0">
              <a:spcBef>
                <a:spcPts val="1200"/>
              </a:spcBef>
              <a:spcAft>
                <a:spcPts val="0"/>
              </a:spcAft>
              <a:buClr>
                <a:schemeClr val="dk2"/>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1000"/>
                                        <p:tgtEl>
                                          <p:spTgt spid="11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 calcmode="lin" valueType="num">
                                      <p:cBhvr additive="base">
                                        <p:cTn id="10" dur="1000"/>
                                        <p:tgtEl>
                                          <p:spTgt spid="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REFRENCES:</a:t>
            </a:r>
            <a:endParaRPr/>
          </a:p>
        </p:txBody>
      </p:sp>
      <p:sp>
        <p:nvSpPr>
          <p:cNvPr id="120" name="Google Shape;120;p23"/>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Clr>
                <a:schemeClr val="dk2"/>
              </a:buClr>
              <a:buSzPts val="358"/>
              <a:buFont typeface="Arial"/>
              <a:buNone/>
            </a:pPr>
            <a:r>
              <a:rPr lang="en-GB" sz="4600" dirty="0">
                <a:latin typeface="Times New Roman"/>
                <a:ea typeface="Times New Roman"/>
                <a:cs typeface="Times New Roman"/>
                <a:sym typeface="Times New Roman"/>
              </a:rPr>
              <a:t>1.Aadithyan V, T Sai Samrat Goud, G Karthik Reddy, P Naga Chaitanya, V Jaya Surya, Dr K </a:t>
            </a:r>
            <a:r>
              <a:rPr lang="en-GB" sz="4600" dirty="0" err="1">
                <a:latin typeface="Times New Roman"/>
                <a:ea typeface="Times New Roman"/>
                <a:cs typeface="Times New Roman"/>
                <a:sym typeface="Times New Roman"/>
              </a:rPr>
              <a:t>Prabhakara</a:t>
            </a:r>
            <a:r>
              <a:rPr lang="en-GB" sz="4600" dirty="0">
                <a:latin typeface="Times New Roman"/>
                <a:ea typeface="Times New Roman"/>
                <a:cs typeface="Times New Roman"/>
                <a:sym typeface="Times New Roman"/>
              </a:rPr>
              <a:t> Rao "Smart Irrigation System Based on </a:t>
            </a:r>
            <a:r>
              <a:rPr lang="en-GB" sz="4600" dirty="0" err="1">
                <a:latin typeface="Times New Roman"/>
                <a:ea typeface="Times New Roman"/>
                <a:cs typeface="Times New Roman"/>
                <a:sym typeface="Times New Roman"/>
              </a:rPr>
              <a:t>NodeMCU</a:t>
            </a:r>
            <a:r>
              <a:rPr lang="en-GB" sz="4600" dirty="0">
                <a:latin typeface="Times New Roman"/>
                <a:ea typeface="Times New Roman"/>
                <a:cs typeface="Times New Roman"/>
                <a:sym typeface="Times New Roman"/>
              </a:rPr>
              <a:t>" IOSR Journal of Electronics and Communication Engineering (IOSR-JECE) e-ISSN: 2278-2834,p- ISSN: 2278-8735.Volume 14, Issue 5, Ser. I (Sep.-Oct. 2019), PP 01-04</a:t>
            </a:r>
            <a:endParaRPr sz="4600"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358"/>
              <a:buFont typeface="Arial"/>
              <a:buNone/>
            </a:pPr>
            <a:r>
              <a:rPr lang="en-GB" sz="4600" dirty="0">
                <a:latin typeface="Times New Roman"/>
                <a:ea typeface="Times New Roman"/>
                <a:cs typeface="Times New Roman"/>
                <a:sym typeface="Times New Roman"/>
              </a:rPr>
              <a:t>2.Meghana Gupta </a:t>
            </a:r>
            <a:r>
              <a:rPr lang="en-GB" sz="4600" dirty="0" err="1">
                <a:latin typeface="Times New Roman"/>
                <a:ea typeface="Times New Roman"/>
                <a:cs typeface="Times New Roman"/>
                <a:sym typeface="Times New Roman"/>
              </a:rPr>
              <a:t>Arakere</a:t>
            </a:r>
            <a:r>
              <a:rPr lang="en-GB" sz="4600" dirty="0">
                <a:latin typeface="Times New Roman"/>
                <a:ea typeface="Times New Roman"/>
                <a:cs typeface="Times New Roman"/>
                <a:sym typeface="Times New Roman"/>
              </a:rPr>
              <a:t>, Avik Seal and </a:t>
            </a:r>
            <a:r>
              <a:rPr lang="en-GB" sz="4600" dirty="0" err="1">
                <a:latin typeface="Times New Roman"/>
                <a:ea typeface="Times New Roman"/>
                <a:cs typeface="Times New Roman"/>
                <a:sym typeface="Times New Roman"/>
              </a:rPr>
              <a:t>Tejomurthula</a:t>
            </a:r>
            <a:r>
              <a:rPr lang="en-GB" sz="4600" dirty="0">
                <a:latin typeface="Times New Roman"/>
                <a:ea typeface="Times New Roman"/>
                <a:cs typeface="Times New Roman"/>
                <a:sym typeface="Times New Roman"/>
              </a:rPr>
              <a:t> </a:t>
            </a:r>
            <a:r>
              <a:rPr lang="en-GB" sz="4600" dirty="0" err="1">
                <a:latin typeface="Times New Roman"/>
                <a:ea typeface="Times New Roman"/>
                <a:cs typeface="Times New Roman"/>
                <a:sym typeface="Times New Roman"/>
              </a:rPr>
              <a:t>Bhuvana</a:t>
            </a:r>
            <a:r>
              <a:rPr lang="en-GB" sz="4600" dirty="0">
                <a:latin typeface="Times New Roman"/>
                <a:ea typeface="Times New Roman"/>
                <a:cs typeface="Times New Roman"/>
                <a:sym typeface="Times New Roman"/>
              </a:rPr>
              <a:t> Teja(2019) “Smart irrigation system using IoT”, Asian Journal of Science and Technology, 09, (06), 9756-9768.</a:t>
            </a:r>
            <a:endParaRPr sz="4600"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358"/>
              <a:buFont typeface="Arial"/>
              <a:buNone/>
            </a:pPr>
            <a:r>
              <a:rPr lang="en-GB" sz="4600" dirty="0">
                <a:latin typeface="Times New Roman"/>
                <a:ea typeface="Times New Roman"/>
                <a:cs typeface="Times New Roman"/>
                <a:sym typeface="Times New Roman"/>
              </a:rPr>
              <a:t>3.Pavankumar </a:t>
            </a:r>
            <a:r>
              <a:rPr lang="en-GB" sz="4600" dirty="0" err="1">
                <a:latin typeface="Times New Roman"/>
                <a:ea typeface="Times New Roman"/>
                <a:cs typeface="Times New Roman"/>
                <a:sym typeface="Times New Roman"/>
              </a:rPr>
              <a:t>Naik,Arun</a:t>
            </a:r>
            <a:r>
              <a:rPr lang="en-GB" sz="4600" dirty="0">
                <a:latin typeface="Times New Roman"/>
                <a:ea typeface="Times New Roman"/>
                <a:cs typeface="Times New Roman"/>
                <a:sym typeface="Times New Roman"/>
              </a:rPr>
              <a:t> </a:t>
            </a:r>
            <a:r>
              <a:rPr lang="en-GB" sz="4600" dirty="0" err="1">
                <a:latin typeface="Times New Roman"/>
                <a:ea typeface="Times New Roman"/>
                <a:cs typeface="Times New Roman"/>
                <a:sym typeface="Times New Roman"/>
              </a:rPr>
              <a:t>Kumbi</a:t>
            </a:r>
            <a:r>
              <a:rPr lang="en-GB" sz="4600" dirty="0">
                <a:latin typeface="Times New Roman"/>
                <a:ea typeface="Times New Roman"/>
                <a:cs typeface="Times New Roman"/>
                <a:sym typeface="Times New Roman"/>
              </a:rPr>
              <a:t> ,</a:t>
            </a:r>
            <a:r>
              <a:rPr lang="en-GB" sz="4600" dirty="0" err="1">
                <a:latin typeface="Times New Roman"/>
                <a:ea typeface="Times New Roman"/>
                <a:cs typeface="Times New Roman"/>
                <a:sym typeface="Times New Roman"/>
              </a:rPr>
              <a:t>Kirthishree</a:t>
            </a:r>
            <a:r>
              <a:rPr lang="en-GB" sz="4600" dirty="0">
                <a:latin typeface="Times New Roman"/>
                <a:ea typeface="Times New Roman"/>
                <a:cs typeface="Times New Roman"/>
                <a:sym typeface="Times New Roman"/>
              </a:rPr>
              <a:t> </a:t>
            </a:r>
            <a:r>
              <a:rPr lang="en-GB" sz="4600" dirty="0" err="1">
                <a:latin typeface="Times New Roman"/>
                <a:ea typeface="Times New Roman"/>
                <a:cs typeface="Times New Roman"/>
                <a:sym typeface="Times New Roman"/>
              </a:rPr>
              <a:t>Katti,Nagaraj</a:t>
            </a:r>
            <a:r>
              <a:rPr lang="en-GB" sz="4600" dirty="0">
                <a:latin typeface="Times New Roman"/>
                <a:ea typeface="Times New Roman"/>
                <a:cs typeface="Times New Roman"/>
                <a:sym typeface="Times New Roman"/>
              </a:rPr>
              <a:t> </a:t>
            </a:r>
            <a:r>
              <a:rPr lang="en-GB" sz="4600" dirty="0" err="1">
                <a:latin typeface="Times New Roman"/>
                <a:ea typeface="Times New Roman"/>
                <a:cs typeface="Times New Roman"/>
                <a:sym typeface="Times New Roman"/>
              </a:rPr>
              <a:t>Telkar</a:t>
            </a:r>
            <a:r>
              <a:rPr lang="en-GB" sz="4600" dirty="0">
                <a:latin typeface="Times New Roman"/>
                <a:ea typeface="Times New Roman"/>
                <a:cs typeface="Times New Roman"/>
                <a:sym typeface="Times New Roman"/>
              </a:rPr>
              <a:t>  "AUTOMATION OF IRRIGATION SYSTEM USING IoT" International Journal of Engineering and Manufacturing Science. ISSN 2249-3115 Volume 8, Number 1 (2018) pp. 77-88.</a:t>
            </a:r>
            <a:endParaRPr sz="4600"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358"/>
              <a:buFont typeface="Arial"/>
              <a:buNone/>
            </a:pPr>
            <a:r>
              <a:rPr lang="en-GB" sz="4600" dirty="0">
                <a:latin typeface="Times New Roman"/>
                <a:ea typeface="Times New Roman"/>
                <a:cs typeface="Times New Roman"/>
                <a:sym typeface="Times New Roman"/>
              </a:rPr>
              <a:t>4. </a:t>
            </a:r>
            <a:r>
              <a:rPr lang="en-GB" sz="4600" dirty="0" err="1">
                <a:latin typeface="Times New Roman"/>
                <a:ea typeface="Times New Roman"/>
                <a:cs typeface="Times New Roman"/>
                <a:sym typeface="Times New Roman"/>
              </a:rPr>
              <a:t>Premalatha</a:t>
            </a:r>
            <a:r>
              <a:rPr lang="en-GB" sz="4600" dirty="0">
                <a:latin typeface="Times New Roman"/>
                <a:ea typeface="Times New Roman"/>
                <a:cs typeface="Times New Roman"/>
                <a:sym typeface="Times New Roman"/>
              </a:rPr>
              <a:t>  C "Automatic Smart Irrigation System Using IOT" International Journal of Scientific Research in Computer Science and EngineeringVol.7, Issue.1, pp.1-5, February (2019).</a:t>
            </a:r>
            <a:endParaRPr sz="4600" dirty="0">
              <a:latin typeface="Times New Roman"/>
              <a:ea typeface="Times New Roman"/>
              <a:cs typeface="Times New Roman"/>
              <a:sym typeface="Times New Roman"/>
            </a:endParaRPr>
          </a:p>
          <a:p>
            <a:pPr marL="0" lvl="0" indent="0" algn="l" rtl="0">
              <a:spcBef>
                <a:spcPts val="1200"/>
              </a:spcBef>
              <a:spcAft>
                <a:spcPts val="0"/>
              </a:spcAft>
              <a:buClr>
                <a:schemeClr val="dk2"/>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19"/>
                                        </p:tgtEl>
                                        <p:attrNameLst>
                                          <p:attrName>r</p:attrName>
                                        </p:attrNameLst>
                                      </p:cBhvr>
                                    </p:animRot>
                                  </p:childTnLst>
                                </p:cTn>
                              </p:par>
                              <p:par>
                                <p:cTn id="7" presetID="2" presetClass="entr" presetSubtype="2"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anim calcmode="lin" valueType="num">
                                      <p:cBhvr additive="base">
                                        <p:cTn id="9" dur="1000"/>
                                        <p:tgtEl>
                                          <p:spTgt spid="1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3200400" lvl="0" indent="0" algn="l" rtl="0">
              <a:spcBef>
                <a:spcPts val="0"/>
              </a:spcBef>
              <a:spcAft>
                <a:spcPts val="0"/>
              </a:spcAft>
              <a:buNone/>
            </a:pPr>
            <a:r>
              <a:rPr lang="en-GB"/>
              <a:t>THANK YOU</a:t>
            </a:r>
            <a:endParaRPr/>
          </a:p>
        </p:txBody>
      </p:sp>
      <p:pic>
        <p:nvPicPr>
          <p:cNvPr id="126" name="Google Shape;126;p24"/>
          <p:cNvPicPr preferRelativeResize="0"/>
          <p:nvPr/>
        </p:nvPicPr>
        <p:blipFill rotWithShape="1">
          <a:blip r:embed="rId3">
            <a:alphaModFix/>
          </a:blip>
          <a:srcRect l="-7069" r="7070"/>
          <a:stretch/>
        </p:blipFill>
        <p:spPr>
          <a:xfrm>
            <a:off x="1738025" y="1266200"/>
            <a:ext cx="5243174" cy="3090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1000"/>
                                        <p:tgtEl>
                                          <p:spTgt spid="125"/>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 calcmode="lin" valueType="num">
                                      <p:cBhvr additive="base">
                                        <p:cTn id="10" dur="1000"/>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300"/>
              <a:t>Contents:</a:t>
            </a:r>
            <a:endParaRPr sz="3300"/>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100" b="1"/>
              <a:t>*Abstract</a:t>
            </a:r>
            <a:br>
              <a:rPr lang="en-GB" sz="2100" b="1"/>
            </a:br>
            <a:r>
              <a:rPr lang="en-GB" sz="2100" b="1"/>
              <a:t>*Introduction</a:t>
            </a:r>
            <a:br>
              <a:rPr lang="en-GB" sz="2100" b="1"/>
            </a:br>
            <a:r>
              <a:rPr lang="en-GB" sz="2100" b="1"/>
              <a:t>*Problem statement</a:t>
            </a:r>
            <a:br>
              <a:rPr lang="en-GB" sz="2100" b="1"/>
            </a:br>
            <a:r>
              <a:rPr lang="en-GB" sz="2100" b="1"/>
              <a:t>*Literature survey</a:t>
            </a:r>
            <a:br>
              <a:rPr lang="en-GB" sz="2100" b="1"/>
            </a:br>
            <a:r>
              <a:rPr lang="en-GB" sz="2100" b="1"/>
              <a:t>*Proposed system</a:t>
            </a:r>
            <a:br>
              <a:rPr lang="en-GB" sz="2100" b="1"/>
            </a:br>
            <a:r>
              <a:rPr lang="en-GB" sz="2100" b="1"/>
              <a:t>*Flow Diagram</a:t>
            </a:r>
            <a:br>
              <a:rPr lang="en-GB" sz="2100" b="1"/>
            </a:br>
            <a:r>
              <a:rPr lang="en-GB" sz="2100" b="1"/>
              <a:t>*Future scope</a:t>
            </a:r>
            <a:br>
              <a:rPr lang="en-GB" sz="2100" b="1"/>
            </a:br>
            <a:r>
              <a:rPr lang="en-GB" sz="2100" b="1"/>
              <a:t>*Conclusion</a:t>
            </a:r>
            <a:br>
              <a:rPr lang="en-GB" sz="2100" b="1"/>
            </a:br>
            <a:r>
              <a:rPr lang="en-GB" sz="2100" b="1"/>
              <a:t>*Refrences</a:t>
            </a:r>
            <a:endParaRPr sz="2100" b="1"/>
          </a:p>
        </p:txBody>
      </p:sp>
      <p:pic>
        <p:nvPicPr>
          <p:cNvPr id="66" name="Google Shape;66;p14"/>
          <p:cNvPicPr preferRelativeResize="0"/>
          <p:nvPr/>
        </p:nvPicPr>
        <p:blipFill>
          <a:blip r:embed="rId3">
            <a:alphaModFix/>
          </a:blip>
          <a:stretch>
            <a:fillRect/>
          </a:stretch>
        </p:blipFill>
        <p:spPr>
          <a:xfrm>
            <a:off x="4397000" y="804475"/>
            <a:ext cx="4204575" cy="31171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500"/>
                                        <p:tgtEl>
                                          <p:spTgt spid="6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1000"/>
                                        <p:tgtEl>
                                          <p:spTgt spid="66"/>
                                        </p:tgtEl>
                                        <p:attrNameLst>
                                          <p:attrName>ppt_w</p:attrName>
                                        </p:attrNameLst>
                                      </p:cBhvr>
                                      <p:tavLst>
                                        <p:tav tm="0">
                                          <p:val>
                                            <p:strVal val="0"/>
                                          </p:val>
                                        </p:tav>
                                        <p:tav tm="100000">
                                          <p:val>
                                            <p:strVal val="#ppt_w"/>
                                          </p:val>
                                        </p:tav>
                                      </p:tavLst>
                                    </p:anim>
                                    <p:anim calcmode="lin" valueType="num">
                                      <p:cBhvr additive="base">
                                        <p:cTn id="13" dur="1000"/>
                                        <p:tgtEl>
                                          <p:spTgt spid="6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72" name="Google Shape;72;p15"/>
          <p:cNvSpPr txBox="1">
            <a:spLocks noGrp="1"/>
          </p:cNvSpPr>
          <p:nvPr>
            <p:ph type="body" idx="1"/>
          </p:nvPr>
        </p:nvSpPr>
        <p:spPr>
          <a:xfrm>
            <a:off x="272725" y="1247050"/>
            <a:ext cx="8520600" cy="3600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400" b="1" dirty="0">
                <a:latin typeface="Times New Roman"/>
                <a:ea typeface="Times New Roman"/>
                <a:cs typeface="Times New Roman"/>
                <a:sym typeface="Times New Roman"/>
              </a:rPr>
              <a:t>⇒ India’s population has reached beyond 1.2 billion and the population rate is increasing day by day, so after 25-30 years there will be serious problem of food, such that the development of agriculture is necessary. Today, farmers incur the problem of water scarcity due to lack of rain. </a:t>
            </a:r>
            <a:endParaRPr sz="6400" b="1" dirty="0">
              <a:latin typeface="Times New Roman"/>
              <a:ea typeface="Times New Roman"/>
              <a:cs typeface="Times New Roman"/>
              <a:sym typeface="Times New Roman"/>
            </a:endParaRPr>
          </a:p>
          <a:p>
            <a:pPr marL="0" lvl="0" indent="0" algn="l" rtl="0">
              <a:spcBef>
                <a:spcPts val="1200"/>
              </a:spcBef>
              <a:spcAft>
                <a:spcPts val="0"/>
              </a:spcAft>
              <a:buNone/>
            </a:pPr>
            <a:r>
              <a:rPr lang="en-GB" sz="6400" b="1" dirty="0">
                <a:latin typeface="Times New Roman"/>
                <a:ea typeface="Times New Roman"/>
                <a:cs typeface="Times New Roman"/>
                <a:sym typeface="Times New Roman"/>
              </a:rPr>
              <a:t>⇒The project's main goal is to create an automated irrigation system that saves time and money in the long run. The traditional farm land irrigation techniques require manual intervention. With the automated technology of irrigation, the human intervention can be minimized.</a:t>
            </a:r>
            <a:endParaRPr sz="6400" b="1" dirty="0">
              <a:latin typeface="Times New Roman"/>
              <a:ea typeface="Times New Roman"/>
              <a:cs typeface="Times New Roman"/>
              <a:sym typeface="Times New Roman"/>
            </a:endParaRPr>
          </a:p>
          <a:p>
            <a:pPr marL="0" lvl="0" indent="0" algn="l" rtl="0">
              <a:spcBef>
                <a:spcPts val="1200"/>
              </a:spcBef>
              <a:spcAft>
                <a:spcPts val="0"/>
              </a:spcAft>
              <a:buClr>
                <a:schemeClr val="dk2"/>
              </a:buClr>
              <a:buSzPts val="275"/>
              <a:buFont typeface="Arial"/>
              <a:buNone/>
            </a:pPr>
            <a:r>
              <a:rPr lang="en-GB" sz="6400" b="1" dirty="0">
                <a:latin typeface="Times New Roman"/>
                <a:ea typeface="Times New Roman"/>
                <a:cs typeface="Times New Roman"/>
                <a:sym typeface="Times New Roman"/>
              </a:rPr>
              <a:t>⇒ Whenever there is a change in humidity of the soil, the sensor senses the humidity change and irrigates the field automatically using a popular technology called the ‘Internet of Things’. The project makes use of simple IOT technology and is economic making it feasible even in economically backward areas. </a:t>
            </a:r>
            <a:endParaRPr sz="6400" b="1" dirty="0">
              <a:latin typeface="Times New Roman"/>
              <a:ea typeface="Times New Roman"/>
              <a:cs typeface="Times New Roman"/>
              <a:sym typeface="Times New Roman"/>
            </a:endParaRPr>
          </a:p>
          <a:p>
            <a:pPr marL="0" lvl="0" indent="0" algn="l" rtl="0">
              <a:spcBef>
                <a:spcPts val="1200"/>
              </a:spcBef>
              <a:spcAft>
                <a:spcPts val="0"/>
              </a:spcAft>
              <a:buClr>
                <a:schemeClr val="dk2"/>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 calcmode="lin" valueType="num">
                                      <p:cBhvr additive="base">
                                        <p:cTn id="10" dur="1000"/>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78" name="Google Shape;78;p16"/>
          <p:cNvSpPr txBox="1">
            <a:spLocks noGrp="1"/>
          </p:cNvSpPr>
          <p:nvPr>
            <p:ph type="body" idx="1"/>
          </p:nvPr>
        </p:nvSpPr>
        <p:spPr>
          <a:xfrm>
            <a:off x="388850" y="1324100"/>
            <a:ext cx="8520600" cy="333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2"/>
              </a:buClr>
              <a:buSzPts val="852"/>
              <a:buFont typeface="Arial"/>
              <a:buNone/>
            </a:pPr>
            <a:r>
              <a:rPr lang="en-GB" sz="1500" b="1" dirty="0">
                <a:latin typeface="Times New Roman"/>
                <a:ea typeface="Times New Roman"/>
                <a:cs typeface="Times New Roman"/>
                <a:sym typeface="Times New Roman"/>
              </a:rPr>
              <a:t>➦The Internet of Things (IoT) refers to a system of interrelated, internet-connected objects that are able to collect and transfer data over a wireless network without human intervention.</a:t>
            </a:r>
            <a:endParaRPr sz="1500" b="1" dirty="0">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ts val="852"/>
              <a:buFont typeface="Arial"/>
              <a:buNone/>
            </a:pPr>
            <a:r>
              <a:rPr lang="en-GB" sz="1500" b="1" dirty="0">
                <a:latin typeface="Times New Roman"/>
                <a:ea typeface="Times New Roman"/>
                <a:cs typeface="Times New Roman"/>
                <a:sym typeface="Times New Roman"/>
              </a:rPr>
              <a:t>➦The Internet of things refers to a type of network to connect anything with the Internet based on stipulated protocols .Through </a:t>
            </a:r>
            <a:r>
              <a:rPr lang="en-GB" sz="1500" b="1" dirty="0">
                <a:solidFill>
                  <a:srgbClr val="FF0000"/>
                </a:solidFill>
                <a:latin typeface="Times New Roman"/>
                <a:ea typeface="Times New Roman"/>
                <a:cs typeface="Times New Roman"/>
                <a:sym typeface="Times New Roman"/>
              </a:rPr>
              <a:t>information sensing equipment's </a:t>
            </a:r>
            <a:r>
              <a:rPr lang="en-GB" sz="1500" b="1" dirty="0">
                <a:latin typeface="Times New Roman"/>
                <a:ea typeface="Times New Roman"/>
                <a:cs typeface="Times New Roman"/>
                <a:sym typeface="Times New Roman"/>
              </a:rPr>
              <a:t>to conduct information exchange and communications in order to achieve Smart recognitions, positioning, tracing, monitoring, and administration. </a:t>
            </a:r>
            <a:endParaRPr sz="1500" b="1" dirty="0">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ts val="852"/>
              <a:buFont typeface="Arial"/>
              <a:buNone/>
            </a:pPr>
            <a:r>
              <a:rPr lang="en-GB" sz="1500" b="1" dirty="0">
                <a:latin typeface="Times New Roman"/>
                <a:ea typeface="Times New Roman"/>
                <a:cs typeface="Times New Roman"/>
                <a:sym typeface="Times New Roman"/>
              </a:rPr>
              <a:t>➦An IoT ecosystem consists of web-enabled smart devices that use embedded systems, such as processors, sensors and communication hardware, to collect, send and act on data they acquire from their environments. IoT devices share the sensor data they collect by connecting to an IoT gateway or other edge device where data is either sent to the cloud to be </a:t>
            </a:r>
            <a:r>
              <a:rPr lang="en-GB" sz="1500" b="1" dirty="0" err="1">
                <a:latin typeface="Times New Roman"/>
                <a:ea typeface="Times New Roman"/>
                <a:cs typeface="Times New Roman"/>
                <a:sym typeface="Times New Roman"/>
              </a:rPr>
              <a:t>analyzed</a:t>
            </a:r>
            <a:r>
              <a:rPr lang="en-GB" sz="1500" b="1" dirty="0">
                <a:latin typeface="Times New Roman"/>
                <a:ea typeface="Times New Roman"/>
                <a:cs typeface="Times New Roman"/>
                <a:sym typeface="Times New Roman"/>
              </a:rPr>
              <a:t> or analysed locally. </a:t>
            </a:r>
            <a:endParaRPr sz="1500" b="1" dirty="0">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ts val="852"/>
              <a:buFont typeface="Arial"/>
              <a:buNone/>
            </a:pPr>
            <a:endParaRPr sz="1500" b="1"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852"/>
              <a:buNone/>
            </a:pPr>
            <a:endParaRPr sz="15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p:tgtEl>
                                          <p:spTgt spid="77"/>
                                        </p:tgtEl>
                                        <p:attrNameLst>
                                          <p:attrName>ppt_w</p:attrName>
                                        </p:attrNameLst>
                                      </p:cBhvr>
                                      <p:tavLst>
                                        <p:tav tm="0">
                                          <p:val>
                                            <p:strVal val="0"/>
                                          </p:val>
                                        </p:tav>
                                        <p:tav tm="100000">
                                          <p:val>
                                            <p:strVal val="#ppt_w"/>
                                          </p:val>
                                        </p:tav>
                                      </p:tavLst>
                                    </p:anim>
                                    <p:anim calcmode="lin" valueType="num">
                                      <p:cBhvr additive="base">
                                        <p:cTn id="8" dur="1000"/>
                                        <p:tgtEl>
                                          <p:spTgt spid="77"/>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84" name="Google Shape;84;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latin typeface="Times New Roman"/>
                <a:ea typeface="Times New Roman"/>
                <a:cs typeface="Times New Roman"/>
                <a:sym typeface="Times New Roman"/>
              </a:rPr>
              <a:t>✤As water supply is becoming scarce in today's world there is an urgency of adopting smart ways of irrigation. </a:t>
            </a:r>
            <a:endParaRPr sz="19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GB" sz="1900">
                <a:latin typeface="Times New Roman"/>
                <a:ea typeface="Times New Roman"/>
                <a:cs typeface="Times New Roman"/>
                <a:sym typeface="Times New Roman"/>
              </a:rPr>
              <a:t>✤The project describes how irrigation can be handled smartly using IOT.</a:t>
            </a:r>
            <a:endParaRPr sz="19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GB" sz="1900">
                <a:latin typeface="Times New Roman"/>
                <a:ea typeface="Times New Roman"/>
                <a:cs typeface="Times New Roman"/>
                <a:sym typeface="Times New Roman"/>
              </a:rPr>
              <a:t>✤It also helps in conserving water by  providing water to the plants depending on the water requirements.</a:t>
            </a:r>
            <a:endParaRPr sz="19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par>
                                <p:cTn id="8" presetID="23" presetClass="entr" presetSubtype="16"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 calcmode="lin" valueType="num">
                                      <p:cBhvr additive="base">
                                        <p:cTn id="10" dur="1000"/>
                                        <p:tgtEl>
                                          <p:spTgt spid="84"/>
                                        </p:tgtEl>
                                        <p:attrNameLst>
                                          <p:attrName>ppt_w</p:attrName>
                                        </p:attrNameLst>
                                      </p:cBhvr>
                                      <p:tavLst>
                                        <p:tav tm="0">
                                          <p:val>
                                            <p:strVal val="0"/>
                                          </p:val>
                                        </p:tav>
                                        <p:tav tm="100000">
                                          <p:val>
                                            <p:strVal val="#ppt_w"/>
                                          </p:val>
                                        </p:tav>
                                      </p:tavLst>
                                    </p:anim>
                                    <p:anim calcmode="lin" valueType="num">
                                      <p:cBhvr additive="base">
                                        <p:cTn id="11" dur="1000"/>
                                        <p:tgtEl>
                                          <p:spTgt spid="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SURVEY</a:t>
            </a:r>
            <a:endParaRPr/>
          </a:p>
        </p:txBody>
      </p:sp>
      <p:graphicFrame>
        <p:nvGraphicFramePr>
          <p:cNvPr id="90" name="Google Shape;90;p18"/>
          <p:cNvGraphicFramePr/>
          <p:nvPr/>
        </p:nvGraphicFramePr>
        <p:xfrm>
          <a:off x="311700" y="1263213"/>
          <a:ext cx="8269025" cy="3886955"/>
        </p:xfrm>
        <a:graphic>
          <a:graphicData uri="http://schemas.openxmlformats.org/drawingml/2006/table">
            <a:tbl>
              <a:tblPr>
                <a:noFill/>
                <a:tableStyleId>{84037B8B-657C-41B3-A40E-30D04E4239B6}</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2839775">
                  <a:extLst>
                    <a:ext uri="{9D8B030D-6E8A-4147-A177-3AD203B41FA5}">
                      <a16:colId xmlns:a16="http://schemas.microsoft.com/office/drawing/2014/main" val="20003"/>
                    </a:ext>
                  </a:extLst>
                </a:gridCol>
              </a:tblGrid>
              <a:tr h="653725">
                <a:tc>
                  <a:txBody>
                    <a:bodyPr/>
                    <a:lstStyle/>
                    <a:p>
                      <a:pPr marL="0" lvl="0" indent="0" algn="l" rtl="0">
                        <a:spcBef>
                          <a:spcPts val="0"/>
                        </a:spcBef>
                        <a:spcAft>
                          <a:spcPts val="0"/>
                        </a:spcAft>
                        <a:buClr>
                          <a:schemeClr val="dk2"/>
                        </a:buClr>
                        <a:buSzPts val="1100"/>
                        <a:buFont typeface="Arial"/>
                        <a:buNone/>
                      </a:pPr>
                      <a:r>
                        <a:rPr lang="en-GB"/>
                        <a:t>SR.NO &amp; TITLE</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AUTHOR</a:t>
                      </a:r>
                      <a:endParaRPr/>
                    </a:p>
                  </a:txBody>
                  <a:tcPr marL="91425" marR="91425" marT="91425" marB="91425"/>
                </a:tc>
                <a:tc>
                  <a:txBody>
                    <a:bodyPr/>
                    <a:lstStyle/>
                    <a:p>
                      <a:pPr marL="0" lvl="0" indent="0" algn="l" rtl="0">
                        <a:spcBef>
                          <a:spcPts val="0"/>
                        </a:spcBef>
                        <a:spcAft>
                          <a:spcPts val="0"/>
                        </a:spcAft>
                        <a:buNone/>
                      </a:pPr>
                      <a:r>
                        <a:rPr lang="en-GB"/>
                        <a:t>JOURNAL</a:t>
                      </a:r>
                      <a:endParaRPr/>
                    </a:p>
                  </a:txBody>
                  <a:tcPr marL="91425" marR="91425" marT="91425" marB="91425"/>
                </a:tc>
                <a:tc>
                  <a:txBody>
                    <a:bodyPr/>
                    <a:lstStyle/>
                    <a:p>
                      <a:pPr marL="0" lvl="0" indent="0" algn="l" rtl="0">
                        <a:spcBef>
                          <a:spcPts val="0"/>
                        </a:spcBef>
                        <a:spcAft>
                          <a:spcPts val="0"/>
                        </a:spcAft>
                        <a:buNone/>
                      </a:pPr>
                      <a:r>
                        <a:rPr lang="en-GB"/>
                        <a:t>DESCRIPTION</a:t>
                      </a:r>
                      <a:endParaRPr/>
                    </a:p>
                  </a:txBody>
                  <a:tcPr marL="91425" marR="91425" marT="91425" marB="91425"/>
                </a:tc>
                <a:extLst>
                  <a:ext uri="{0D108BD9-81ED-4DB2-BD59-A6C34878D82A}">
                    <a16:rowId xmlns:a16="http://schemas.microsoft.com/office/drawing/2014/main" val="10000"/>
                  </a:ext>
                </a:extLst>
              </a:tr>
              <a:tr h="3064025">
                <a:tc>
                  <a:txBody>
                    <a:bodyPr/>
                    <a:lstStyle/>
                    <a:p>
                      <a:pPr marL="0" lvl="0" indent="0" algn="l" rtl="0">
                        <a:spcBef>
                          <a:spcPts val="0"/>
                        </a:spcBef>
                        <a:spcAft>
                          <a:spcPts val="0"/>
                        </a:spcAft>
                        <a:buClr>
                          <a:schemeClr val="dk2"/>
                        </a:buClr>
                        <a:buSzPts val="1100"/>
                        <a:buFont typeface="Arial"/>
                        <a:buNone/>
                      </a:pPr>
                      <a:r>
                        <a:rPr lang="en-GB" dirty="0"/>
                        <a:t>1) Smart Irrigation System Based on </a:t>
                      </a:r>
                      <a:r>
                        <a:rPr lang="en-GB" dirty="0" err="1"/>
                        <a:t>NodeMCU</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a:t>Aadithyan V, T Sai Samrat Goud, G Karthik Reddy, P Naga Chaitanya, V Jaya Surya, Dr K Prabhakara Rao</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a:t>IOSR Journal of Electronics and Communication Engineering (IOSR-JECE) Volume 14, Issue 5, Ser. I (Sep.-Oct. 2019), PP 01-04</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dirty="0"/>
                        <a:t>The purpose of this paper is to automate the irrigation process in agriculture. This is accomplished by the use of a smart device comprised of </a:t>
                      </a:r>
                      <a:r>
                        <a:rPr lang="en-GB" dirty="0" err="1"/>
                        <a:t>NodeMCU</a:t>
                      </a:r>
                      <a:r>
                        <a:rPr lang="en-GB" dirty="0"/>
                        <a:t>, Moisture sensor, and Humidity sensor. This removes the need for manual irrigation, enabling farmers to focus their time on other important tasks.</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1000"/>
                                        <p:tgtEl>
                                          <p:spTgt spid="8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10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SURVEY</a:t>
            </a:r>
            <a:endParaRPr/>
          </a:p>
        </p:txBody>
      </p:sp>
      <p:graphicFrame>
        <p:nvGraphicFramePr>
          <p:cNvPr id="96" name="Google Shape;96;p19"/>
          <p:cNvGraphicFramePr/>
          <p:nvPr/>
        </p:nvGraphicFramePr>
        <p:xfrm>
          <a:off x="468025" y="1546975"/>
          <a:ext cx="7239000" cy="4823440"/>
        </p:xfrm>
        <a:graphic>
          <a:graphicData uri="http://schemas.openxmlformats.org/drawingml/2006/table">
            <a:tbl>
              <a:tblPr>
                <a:noFill/>
                <a:tableStyleId>{84037B8B-657C-41B3-A40E-30D04E4239B6}</a:tableStyleId>
              </a:tblPr>
              <a:tblGrid>
                <a:gridCol w="1783200">
                  <a:extLst>
                    <a:ext uri="{9D8B030D-6E8A-4147-A177-3AD203B41FA5}">
                      <a16:colId xmlns:a16="http://schemas.microsoft.com/office/drawing/2014/main" val="20000"/>
                    </a:ext>
                  </a:extLst>
                </a:gridCol>
                <a:gridCol w="183630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86750">
                <a:tc>
                  <a:txBody>
                    <a:bodyPr/>
                    <a:lstStyle/>
                    <a:p>
                      <a:pPr marL="0" lvl="0" indent="0" algn="l" rtl="0">
                        <a:spcBef>
                          <a:spcPts val="0"/>
                        </a:spcBef>
                        <a:spcAft>
                          <a:spcPts val="0"/>
                        </a:spcAft>
                        <a:buNone/>
                      </a:pPr>
                      <a:r>
                        <a:rPr lang="en-GB"/>
                        <a:t>SR.NO&amp;TITLE</a:t>
                      </a:r>
                      <a:endParaRPr/>
                    </a:p>
                  </a:txBody>
                  <a:tcPr marL="91425" marR="91425" marT="91425" marB="91425"/>
                </a:tc>
                <a:tc>
                  <a:txBody>
                    <a:bodyPr/>
                    <a:lstStyle/>
                    <a:p>
                      <a:pPr marL="0" lvl="0" indent="0" algn="l" rtl="0">
                        <a:spcBef>
                          <a:spcPts val="0"/>
                        </a:spcBef>
                        <a:spcAft>
                          <a:spcPts val="0"/>
                        </a:spcAft>
                        <a:buNone/>
                      </a:pPr>
                      <a:r>
                        <a:rPr lang="en-GB"/>
                        <a:t>AUTHOR</a:t>
                      </a:r>
                      <a:endParaRPr/>
                    </a:p>
                  </a:txBody>
                  <a:tcPr marL="91425" marR="91425" marT="91425" marB="91425"/>
                </a:tc>
                <a:tc>
                  <a:txBody>
                    <a:bodyPr/>
                    <a:lstStyle/>
                    <a:p>
                      <a:pPr marL="0" lvl="0" indent="0" algn="l" rtl="0">
                        <a:spcBef>
                          <a:spcPts val="0"/>
                        </a:spcBef>
                        <a:spcAft>
                          <a:spcPts val="0"/>
                        </a:spcAft>
                        <a:buNone/>
                      </a:pPr>
                      <a:r>
                        <a:rPr lang="en-GB"/>
                        <a:t>JOURNAL</a:t>
                      </a:r>
                      <a:endParaRPr/>
                    </a:p>
                  </a:txBody>
                  <a:tcPr marL="91425" marR="91425" marT="91425" marB="91425"/>
                </a:tc>
                <a:tc>
                  <a:txBody>
                    <a:bodyPr/>
                    <a:lstStyle/>
                    <a:p>
                      <a:pPr marL="0" lvl="0" indent="0" algn="l" rtl="0">
                        <a:spcBef>
                          <a:spcPts val="0"/>
                        </a:spcBef>
                        <a:spcAft>
                          <a:spcPts val="0"/>
                        </a:spcAft>
                        <a:buNone/>
                      </a:pPr>
                      <a:r>
                        <a:rPr lang="en-GB"/>
                        <a:t>DESCRIPTION</a:t>
                      </a:r>
                      <a:endParaRPr/>
                    </a:p>
                  </a:txBody>
                  <a:tcPr marL="91425" marR="91425" marT="91425" marB="91425"/>
                </a:tc>
                <a:extLst>
                  <a:ext uri="{0D108BD9-81ED-4DB2-BD59-A6C34878D82A}">
                    <a16:rowId xmlns:a16="http://schemas.microsoft.com/office/drawing/2014/main" val="10000"/>
                  </a:ext>
                </a:extLst>
              </a:tr>
              <a:tr h="2949425">
                <a:tc>
                  <a:txBody>
                    <a:bodyPr/>
                    <a:lstStyle/>
                    <a:p>
                      <a:pPr marL="0" lvl="0" indent="0" algn="l" rtl="0">
                        <a:spcBef>
                          <a:spcPts val="0"/>
                        </a:spcBef>
                        <a:spcAft>
                          <a:spcPts val="0"/>
                        </a:spcAft>
                        <a:buNone/>
                      </a:pPr>
                      <a:r>
                        <a:rPr lang="en-GB"/>
                        <a:t>2) Smart irrigation system using IOT</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a:t>Meghana Gupta Arakere, Avik Seal and Tejomurthula Bhuvana Teja</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a:t>Asian Journal of Science and</a:t>
                      </a:r>
                      <a:endParaRPr/>
                    </a:p>
                    <a:p>
                      <a:pPr marL="0" lvl="0" indent="0" algn="l" rtl="0">
                        <a:spcBef>
                          <a:spcPts val="0"/>
                        </a:spcBef>
                        <a:spcAft>
                          <a:spcPts val="0"/>
                        </a:spcAft>
                        <a:buClr>
                          <a:schemeClr val="dk2"/>
                        </a:buClr>
                        <a:buSzPts val="1100"/>
                        <a:buFont typeface="Arial"/>
                        <a:buNone/>
                      </a:pPr>
                      <a:r>
                        <a:rPr lang="en-GB"/>
                        <a:t>Technology, 09, (06), 9756-9768.</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GB"/>
                        <a:t>The concept of this project is to allow the owners of fields to observe the growth of their plants in their farms. it is done by using a smart platform of IoT and solenoid valves to control the flow of water. It is easy to use for anyone with a Smartphone and doesn’t require maintenance</a:t>
                      </a:r>
                      <a:endParaRPr/>
                    </a:p>
                    <a:p>
                      <a:pPr marL="0" lvl="0" indent="0" algn="l" rtl="0">
                        <a:spcBef>
                          <a:spcPts val="0"/>
                        </a:spcBef>
                        <a:spcAft>
                          <a:spcPts val="0"/>
                        </a:spcAft>
                        <a:buClr>
                          <a:schemeClr val="dk2"/>
                        </a:buClr>
                        <a:buSzPts val="1100"/>
                        <a:buFont typeface="Arial"/>
                        <a:buNone/>
                      </a:pPr>
                      <a:r>
                        <a:rPr lang="en-GB"/>
                        <a:t>once set up.</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1000"/>
                                        <p:tgtEl>
                                          <p:spTgt spid="9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1000"/>
                                        <p:tgtEl>
                                          <p:spTgt spid="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SYSTEM</a:t>
            </a:r>
            <a:endParaRPr dirty="0"/>
          </a:p>
        </p:txBody>
      </p:sp>
      <p:sp>
        <p:nvSpPr>
          <p:cNvPr id="102" name="Google Shape;102;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1237" algn="l" rtl="0">
              <a:spcBef>
                <a:spcPts val="0"/>
              </a:spcBef>
              <a:spcAft>
                <a:spcPts val="0"/>
              </a:spcAft>
              <a:buSzPct val="100000"/>
              <a:buFont typeface="Times New Roman"/>
              <a:buChar char="●"/>
            </a:pPr>
            <a:r>
              <a:rPr lang="en-GB" sz="1917" dirty="0">
                <a:latin typeface="Times New Roman"/>
                <a:ea typeface="Times New Roman"/>
                <a:cs typeface="Times New Roman"/>
                <a:sym typeface="Times New Roman"/>
              </a:rPr>
              <a:t>This proposed work includes an embedded system for automatic control of irrigation. This project uses a sensor and Nodemcu to track an irrigation system in real time. </a:t>
            </a:r>
            <a:endParaRPr sz="1917" dirty="0">
              <a:latin typeface="Times New Roman"/>
              <a:ea typeface="Times New Roman"/>
              <a:cs typeface="Times New Roman"/>
              <a:sym typeface="Times New Roman"/>
            </a:endParaRPr>
          </a:p>
          <a:p>
            <a:pPr marL="457200" lvl="0" indent="-341237" algn="l" rtl="0">
              <a:spcBef>
                <a:spcPts val="0"/>
              </a:spcBef>
              <a:spcAft>
                <a:spcPts val="0"/>
              </a:spcAft>
              <a:buSzPct val="100000"/>
              <a:buFont typeface="Times New Roman"/>
              <a:buChar char="●"/>
            </a:pPr>
            <a:r>
              <a:rPr lang="en-GB" sz="1917" dirty="0">
                <a:latin typeface="Times New Roman"/>
                <a:ea typeface="Times New Roman"/>
                <a:cs typeface="Times New Roman"/>
                <a:sym typeface="Times New Roman"/>
              </a:rPr>
              <a:t>This method ensures that the agricultural farm receives the exact amount of water it needs and prevents water wastage. </a:t>
            </a:r>
            <a:endParaRPr sz="1917" dirty="0">
              <a:latin typeface="Times New Roman"/>
              <a:ea typeface="Times New Roman"/>
              <a:cs typeface="Times New Roman"/>
              <a:sym typeface="Times New Roman"/>
            </a:endParaRPr>
          </a:p>
          <a:p>
            <a:pPr marL="457200" lvl="0" indent="-341237" algn="l" rtl="0">
              <a:spcBef>
                <a:spcPts val="0"/>
              </a:spcBef>
              <a:spcAft>
                <a:spcPts val="0"/>
              </a:spcAft>
              <a:buSzPct val="100000"/>
              <a:buFont typeface="Times New Roman"/>
              <a:buChar char="●"/>
            </a:pPr>
            <a:r>
              <a:rPr lang="en-GB" sz="1917" dirty="0">
                <a:latin typeface="Times New Roman"/>
                <a:ea typeface="Times New Roman"/>
                <a:cs typeface="Times New Roman"/>
                <a:sym typeface="Times New Roman"/>
              </a:rPr>
              <a:t>When the moisture level in the soil falls below a certain threshold, the machine turns on the pump. </a:t>
            </a:r>
            <a:endParaRPr sz="1917" dirty="0">
              <a:latin typeface="Times New Roman"/>
              <a:ea typeface="Times New Roman"/>
              <a:cs typeface="Times New Roman"/>
              <a:sym typeface="Times New Roman"/>
            </a:endParaRPr>
          </a:p>
          <a:p>
            <a:pPr marL="457200" lvl="0" indent="-341237" algn="l" rtl="0">
              <a:spcBef>
                <a:spcPts val="0"/>
              </a:spcBef>
              <a:spcAft>
                <a:spcPts val="0"/>
              </a:spcAft>
              <a:buSzPct val="100000"/>
              <a:buFont typeface="Times New Roman"/>
              <a:buChar char="●"/>
            </a:pPr>
            <a:r>
              <a:rPr lang="en-GB" sz="1917" dirty="0">
                <a:latin typeface="Times New Roman"/>
                <a:ea typeface="Times New Roman"/>
                <a:cs typeface="Times New Roman"/>
                <a:sym typeface="Times New Roman"/>
              </a:rPr>
              <a:t>When the water level returns to normal, the pump turns off automatically. The motor's current status and sensed parameters will be reflected on the user's Android application.</a:t>
            </a:r>
            <a:endParaRPr sz="1917" dirty="0">
              <a:latin typeface="Times New Roman"/>
              <a:ea typeface="Times New Roman"/>
              <a:cs typeface="Times New Roman"/>
              <a:sym typeface="Times New Roman"/>
            </a:endParaRPr>
          </a:p>
          <a:p>
            <a:pPr marL="0" lvl="0" indent="0" algn="l" rtl="0">
              <a:spcBef>
                <a:spcPts val="1200"/>
              </a:spcBef>
              <a:spcAft>
                <a:spcPts val="0"/>
              </a:spcAft>
              <a:buClr>
                <a:schemeClr val="dk2"/>
              </a:buClr>
              <a:buSzPct val="61111"/>
              <a:buFont typeface="Arial"/>
              <a:buNone/>
            </a:pPr>
            <a:endParaRPr dirty="0">
              <a:highlight>
                <a:srgbClr val="FFFF00"/>
              </a:highlight>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01"/>
                                        </p:tgtEl>
                                        <p:attrNameLst>
                                          <p:attrName>r</p:attrName>
                                        </p:attrNameLst>
                                      </p:cBhvr>
                                    </p:animRo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59050" y="113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BLOCK DIAGRAM</a:t>
            </a:r>
            <a:endParaRPr/>
          </a:p>
        </p:txBody>
      </p:sp>
      <p:pic>
        <p:nvPicPr>
          <p:cNvPr id="108" name="Google Shape;108;p21"/>
          <p:cNvPicPr preferRelativeResize="0"/>
          <p:nvPr/>
        </p:nvPicPr>
        <p:blipFill>
          <a:blip r:embed="rId3">
            <a:alphaModFix/>
          </a:blip>
          <a:stretch>
            <a:fillRect/>
          </a:stretch>
        </p:blipFill>
        <p:spPr>
          <a:xfrm>
            <a:off x="1562100" y="906175"/>
            <a:ext cx="6019800" cy="3662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1000"/>
                                        <p:tgtEl>
                                          <p:spTgt spid="107"/>
                                        </p:tgtEl>
                                        <p:attrNameLst>
                                          <p:attrName>ppt_w</p:attrName>
                                        </p:attrNameLst>
                                      </p:cBhvr>
                                      <p:tavLst>
                                        <p:tav tm="0">
                                          <p:val>
                                            <p:strVal val="0"/>
                                          </p:val>
                                        </p:tav>
                                        <p:tav tm="100000">
                                          <p:val>
                                            <p:strVal val="#ppt_w"/>
                                          </p:val>
                                        </p:tav>
                                      </p:tavLst>
                                    </p:anim>
                                    <p:anim calcmode="lin" valueType="num">
                                      <p:cBhvr additive="base">
                                        <p:cTn id="8" dur="1000"/>
                                        <p:tgtEl>
                                          <p:spTgt spid="107"/>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1125</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Oswald</vt:lpstr>
      <vt:lpstr>Playfair Display</vt:lpstr>
      <vt:lpstr>Times New Roman</vt:lpstr>
      <vt:lpstr>Arial</vt:lpstr>
      <vt:lpstr>Montserrat</vt:lpstr>
      <vt:lpstr>Pop</vt:lpstr>
      <vt:lpstr>Smart Irrigation System using IoT</vt:lpstr>
      <vt:lpstr>Contents:</vt:lpstr>
      <vt:lpstr>ABSTRACT:-</vt:lpstr>
      <vt:lpstr>INTRODUCTION</vt:lpstr>
      <vt:lpstr>PROBLEM STATEMENT</vt:lpstr>
      <vt:lpstr>LITERATURE SURVEY</vt:lpstr>
      <vt:lpstr>LITERATURE SURVEY</vt:lpstr>
      <vt:lpstr>PROPOSED SYSTEM</vt:lpstr>
      <vt:lpstr>BLOCK DIAGRAM</vt:lpstr>
      <vt:lpstr>FUTURE SCOPE AND 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cp:lastModifiedBy>yogeshwaribabu15@gmail.com</cp:lastModifiedBy>
  <cp:revision>5</cp:revision>
  <dcterms:modified xsi:type="dcterms:W3CDTF">2023-06-10T14:44:43Z</dcterms:modified>
</cp:coreProperties>
</file>