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373164" y="666750"/>
            <a:ext cx="1497330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salary and compensation analysis through  excel data Modeling 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3253" y="5016945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YOGESHWARI N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312217092 ( asunm1659312217092 )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BCOM (GENERAL)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SHRI KRISHNASWAMY COLLEGE FOR WOMEN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126840" y="1959022"/>
            <a:ext cx="14796704" cy="725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</a:p>
          <a:p>
            <a:pPr algn="l">
              <a:lnSpc>
                <a:spcPts val="3888"/>
              </a:lnSpc>
            </a:pPr>
            <a:r>
              <a:rPr lang="en-US" sz="2328" spc="2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Collection: Gather comprehensive data on employee demographics, compensation details, job roles, performance metrics, and market benchmarks.</a:t>
            </a:r>
          </a:p>
          <a:p>
            <a:pPr algn="l">
              <a:lnSpc>
                <a:spcPts val="3888"/>
              </a:lnSpc>
            </a:pPr>
          </a:p>
          <a:p>
            <a:pPr algn="l">
              <a:lnSpc>
                <a:spcPts val="3888"/>
              </a:lnSpc>
            </a:pPr>
            <a:r>
              <a:rPr lang="en-US" sz="2328" spc="2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Preprocessing: Clean and normalize the data, handle missing values, and encode categorical variables.</a:t>
            </a:r>
          </a:p>
          <a:p>
            <a:pPr algn="l">
              <a:lnSpc>
                <a:spcPts val="3888"/>
              </a:lnSpc>
            </a:pPr>
          </a:p>
          <a:p>
            <a:pPr algn="l">
              <a:lnSpc>
                <a:spcPts val="3888"/>
              </a:lnSpc>
            </a:pPr>
            <a:r>
              <a:rPr lang="en-US" sz="2328" spc="2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Selection: Choose appropriate models (e.g., regression for salary prediction, classification for compensation bands) based on the analysis needs.</a:t>
            </a:r>
          </a:p>
          <a:p>
            <a:pPr algn="l">
              <a:lnSpc>
                <a:spcPts val="3888"/>
              </a:lnSpc>
            </a:pPr>
          </a:p>
          <a:p>
            <a:pPr algn="l">
              <a:lnSpc>
                <a:spcPts val="3888"/>
              </a:lnSpc>
            </a:pPr>
            <a:r>
              <a:rPr lang="en-US" sz="2328" spc="2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Evaluation: Assess model accuracy using metrics like R-squared or precision/recall, and analyze residuals and feature importance.</a:t>
            </a:r>
          </a:p>
          <a:p>
            <a:pPr algn="l">
              <a:lnSpc>
                <a:spcPts val="3888"/>
              </a:lnSpc>
            </a:pPr>
          </a:p>
          <a:p>
            <a:pPr algn="l">
              <a:lnSpc>
                <a:spcPts val="3888"/>
              </a:lnSpc>
            </a:pPr>
            <a:r>
              <a:rPr lang="en-US" sz="2328" spc="2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 and Reporting: Create dashboards and reports for visualizing trends and disparities, and integrate the model with HR systems for ongoing use.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294347" y="2482379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294347" y="3867000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94347" y="5397736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94347" y="6928472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94347" y="8313093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211841" y="2197748"/>
            <a:ext cx="12504284" cy="7519243"/>
          </a:xfrm>
          <a:custGeom>
            <a:avLst/>
            <a:gdLst/>
            <a:ahLst/>
            <a:cxnLst/>
            <a:rect r="r" b="b" t="t" l="l"/>
            <a:pathLst>
              <a:path h="7519243" w="12504284">
                <a:moveTo>
                  <a:pt x="0" y="0"/>
                </a:moveTo>
                <a:lnTo>
                  <a:pt x="12504284" y="0"/>
                </a:lnTo>
                <a:lnTo>
                  <a:pt x="12504284" y="7519243"/>
                </a:lnTo>
                <a:lnTo>
                  <a:pt x="0" y="7519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32998" y="572451"/>
            <a:ext cx="365569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2047" y="1620201"/>
            <a:ext cx="14067041" cy="7894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7"/>
              </a:lnSpc>
            </a:pPr>
          </a:p>
          <a:p>
            <a:pPr algn="l">
              <a:lnSpc>
                <a:spcPts val="4827"/>
              </a:lnSpc>
            </a:pPr>
            <a:r>
              <a:rPr lang="en-US" sz="3196" spc="3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"Our analysis reveals opportunities to enhance competitiveness and equity in our compensation package. Key recommendations include:</a:t>
            </a:r>
          </a:p>
          <a:p>
            <a:pPr algn="l">
              <a:lnSpc>
                <a:spcPts val="4827"/>
              </a:lnSpc>
            </a:pPr>
          </a:p>
          <a:p>
            <a:pPr algn="l">
              <a:lnSpc>
                <a:spcPts val="4827"/>
              </a:lnSpc>
            </a:pPr>
            <a:r>
              <a:rPr lang="en-US" sz="3196" spc="3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Salary adjustments for underpaid groups</a:t>
            </a:r>
          </a:p>
          <a:p>
            <a:pPr algn="l">
              <a:lnSpc>
                <a:spcPts val="4827"/>
              </a:lnSpc>
            </a:pPr>
            <a:r>
              <a:rPr lang="en-US" sz="3196" spc="3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Benefits and perks review</a:t>
            </a:r>
          </a:p>
          <a:p>
            <a:pPr algn="l">
              <a:lnSpc>
                <a:spcPts val="4827"/>
              </a:lnSpc>
            </a:pPr>
            <a:r>
              <a:rPr lang="en-US" sz="3196" spc="3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Incentive optimization</a:t>
            </a:r>
          </a:p>
          <a:p>
            <a:pPr algn="l">
              <a:lnSpc>
                <a:spcPts val="4827"/>
              </a:lnSpc>
            </a:pPr>
          </a:p>
          <a:p>
            <a:pPr algn="l">
              <a:lnSpc>
                <a:spcPts val="4827"/>
              </a:lnSpc>
            </a:pPr>
            <a:r>
              <a:rPr lang="en-US" sz="3196" spc="3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Implementing these changes will drive employee engagement, retention, and performance, aligning our compensation with industry standards and business objectives."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413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SALARY AND COMPENSATION ANALYSIS THROUGH EXCEL DATA MODELING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3958888" y="4467225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4" y="0"/>
                </a:lnTo>
                <a:lnTo>
                  <a:pt x="4143374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360059" y="1765552"/>
            <a:ext cx="13620004" cy="771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3"/>
              </a:lnSpc>
            </a:pPr>
          </a:p>
          <a:p>
            <a:pPr algn="l">
              <a:lnSpc>
                <a:spcPts val="5623"/>
              </a:lnSpc>
            </a:pPr>
            <a:r>
              <a:rPr lang="en-US" sz="3699" spc="2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Pay Disparity: Inconsistent salaries for similar roles, causing dissatisfaction and turnover risks.</a:t>
            </a:r>
          </a:p>
          <a:p>
            <a:pPr algn="l">
              <a:lnSpc>
                <a:spcPts val="5623"/>
              </a:lnSpc>
            </a:pPr>
            <a:r>
              <a:rPr lang="en-US" sz="3699" spc="2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Transparency Issues: Lack of clarity in compensation, leading to mistrust and low morale.</a:t>
            </a:r>
          </a:p>
          <a:p>
            <a:pPr algn="l">
              <a:lnSpc>
                <a:spcPts val="5623"/>
              </a:lnSpc>
            </a:pPr>
            <a:r>
              <a:rPr lang="en-US" sz="3699" spc="2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</a:t>
            </a:r>
            <a:r>
              <a:rPr lang="en-US" sz="3699" spc="2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tdated Model: Compensation plans misaligned with industry standards, risking talent loss.</a:t>
            </a:r>
          </a:p>
          <a:p>
            <a:pPr algn="l">
              <a:lnSpc>
                <a:spcPts val="5623"/>
              </a:lnSpc>
            </a:pPr>
            <a:r>
              <a:rPr lang="en-US" sz="3699" spc="2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Weak Incentives: Minimal differentiation for high performers, reducing motivation.</a:t>
            </a:r>
          </a:p>
          <a:p>
            <a:pPr algn="l">
              <a:lnSpc>
                <a:spcPts val="5623"/>
              </a:lnSpc>
            </a:pPr>
            <a:r>
              <a:rPr lang="en-US" sz="3699" spc="2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Inadequate Rewards: Benefits don't meet diverse needs, lowering retention and attraction.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511520" y="2508424"/>
            <a:ext cx="502893" cy="626948"/>
          </a:xfrm>
          <a:custGeom>
            <a:avLst/>
            <a:gdLst/>
            <a:ahLst/>
            <a:cxnLst/>
            <a:rect r="r" b="b" t="t" l="l"/>
            <a:pathLst>
              <a:path h="626948" w="502893">
                <a:moveTo>
                  <a:pt x="0" y="0"/>
                </a:moveTo>
                <a:lnTo>
                  <a:pt x="502892" y="0"/>
                </a:lnTo>
                <a:lnTo>
                  <a:pt x="502892" y="626949"/>
                </a:lnTo>
                <a:lnTo>
                  <a:pt x="0" y="626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525807" y="3840277"/>
            <a:ext cx="502893" cy="626948"/>
          </a:xfrm>
          <a:custGeom>
            <a:avLst/>
            <a:gdLst/>
            <a:ahLst/>
            <a:cxnLst/>
            <a:rect r="r" b="b" t="t" l="l"/>
            <a:pathLst>
              <a:path h="626948" w="502893">
                <a:moveTo>
                  <a:pt x="0" y="0"/>
                </a:moveTo>
                <a:lnTo>
                  <a:pt x="502893" y="0"/>
                </a:lnTo>
                <a:lnTo>
                  <a:pt x="502893" y="626948"/>
                </a:lnTo>
                <a:lnTo>
                  <a:pt x="0" y="626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71512" y="5221726"/>
            <a:ext cx="502893" cy="626948"/>
          </a:xfrm>
          <a:custGeom>
            <a:avLst/>
            <a:gdLst/>
            <a:ahLst/>
            <a:cxnLst/>
            <a:rect r="r" b="b" t="t" l="l"/>
            <a:pathLst>
              <a:path h="626948" w="502893">
                <a:moveTo>
                  <a:pt x="0" y="0"/>
                </a:moveTo>
                <a:lnTo>
                  <a:pt x="502893" y="0"/>
                </a:lnTo>
                <a:lnTo>
                  <a:pt x="502893" y="626948"/>
                </a:lnTo>
                <a:lnTo>
                  <a:pt x="0" y="626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671512" y="6601149"/>
            <a:ext cx="502893" cy="626948"/>
          </a:xfrm>
          <a:custGeom>
            <a:avLst/>
            <a:gdLst/>
            <a:ahLst/>
            <a:cxnLst/>
            <a:rect r="r" b="b" t="t" l="l"/>
            <a:pathLst>
              <a:path h="626948" w="502893">
                <a:moveTo>
                  <a:pt x="0" y="0"/>
                </a:moveTo>
                <a:lnTo>
                  <a:pt x="502893" y="0"/>
                </a:lnTo>
                <a:lnTo>
                  <a:pt x="502893" y="626949"/>
                </a:lnTo>
                <a:lnTo>
                  <a:pt x="0" y="626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71512" y="8217014"/>
            <a:ext cx="502893" cy="626948"/>
          </a:xfrm>
          <a:custGeom>
            <a:avLst/>
            <a:gdLst/>
            <a:ahLst/>
            <a:cxnLst/>
            <a:rect r="r" b="b" t="t" l="l"/>
            <a:pathLst>
              <a:path h="626948" w="502893">
                <a:moveTo>
                  <a:pt x="0" y="0"/>
                </a:moveTo>
                <a:lnTo>
                  <a:pt x="502893" y="0"/>
                </a:lnTo>
                <a:lnTo>
                  <a:pt x="502893" y="626948"/>
                </a:lnTo>
                <a:lnTo>
                  <a:pt x="0" y="626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4273212" y="3543300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3" y="0"/>
                </a:lnTo>
                <a:lnTo>
                  <a:pt x="530066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577340" y="3169920"/>
            <a:ext cx="11704320" cy="123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948156" y="2213821"/>
            <a:ext cx="13610931" cy="7516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5"/>
              </a:lnSpc>
            </a:pPr>
          </a:p>
          <a:p>
            <a:pPr algn="l">
              <a:lnSpc>
                <a:spcPts val="4575"/>
              </a:lnSpc>
            </a:pPr>
            <a:r>
              <a:rPr lang="en-US" sz="3010" spc="38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Achieve [specific goal or outcome], enhancing [specific area] by [defined metric or improvement].</a:t>
            </a:r>
          </a:p>
          <a:p>
            <a:pPr algn="l">
              <a:lnSpc>
                <a:spcPts val="4575"/>
              </a:lnSpc>
            </a:pPr>
            <a:r>
              <a:rPr lang="en-US" sz="3010" spc="38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Scope: Focus on [key areas or deliverables], ensuring all relevant aspects are covered without exceeding project boundaries.</a:t>
            </a:r>
          </a:p>
          <a:p>
            <a:pPr algn="l">
              <a:lnSpc>
                <a:spcPts val="4575"/>
              </a:lnSpc>
            </a:pPr>
            <a:r>
              <a:rPr lang="en-US" sz="3010" spc="38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Timeline: Complete within [timeframe], adhering to a structured schedule to meet deadlines and avoid delays.</a:t>
            </a:r>
          </a:p>
          <a:p>
            <a:pPr algn="l">
              <a:lnSpc>
                <a:spcPts val="4575"/>
              </a:lnSpc>
            </a:pPr>
            <a:r>
              <a:rPr lang="en-US" sz="3010" spc="38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Resources: Utilize [key resources or teams], ensuring optimal use of available talent, technology, and budget.</a:t>
            </a:r>
          </a:p>
          <a:p>
            <a:pPr algn="l">
              <a:lnSpc>
                <a:spcPts val="4575"/>
              </a:lnSpc>
            </a:pPr>
            <a:r>
              <a:rPr lang="en-US" sz="3010" spc="38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Impact: Drive [expected results or benefits], delivering measurable improvements that align with organizational goals.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235490" y="2786063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7" y="0"/>
                </a:lnTo>
                <a:lnTo>
                  <a:pt x="384817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235490" y="3921429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7" y="0"/>
                </a:lnTo>
                <a:lnTo>
                  <a:pt x="384817" y="479747"/>
                </a:lnTo>
                <a:lnTo>
                  <a:pt x="0" y="4797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35490" y="5741588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7" y="0"/>
                </a:lnTo>
                <a:lnTo>
                  <a:pt x="384817" y="479747"/>
                </a:lnTo>
                <a:lnTo>
                  <a:pt x="0" y="4797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235490" y="6878560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7" y="0"/>
                </a:lnTo>
                <a:lnTo>
                  <a:pt x="384817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235490" y="8015531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7" y="0"/>
                </a:lnTo>
                <a:lnTo>
                  <a:pt x="384817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314002" y="2167491"/>
            <a:ext cx="14716125" cy="740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4"/>
              </a:lnSpc>
            </a:pPr>
          </a:p>
          <a:p>
            <a:pPr algn="l">
              <a:lnSpc>
                <a:spcPts val="5364"/>
              </a:lnSpc>
            </a:pPr>
            <a:r>
              <a:rPr lang="en-US" sz="3600" spc="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Primary Audience: Individuals or groups who directly interact with the product or service.</a:t>
            </a:r>
          </a:p>
          <a:p>
            <a:pPr algn="l">
              <a:lnSpc>
                <a:spcPts val="5364"/>
              </a:lnSpc>
            </a:pPr>
            <a:r>
              <a:rPr lang="en-US" sz="3600" spc="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Needs: Require solutions that address specific pain points or challenges.</a:t>
            </a:r>
          </a:p>
          <a:p>
            <a:pPr algn="l">
              <a:lnSpc>
                <a:spcPts val="5364"/>
              </a:lnSpc>
            </a:pPr>
            <a:r>
              <a:rPr lang="en-US" sz="3600" spc="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Experience: Seek a user-friendly, intuitive interface for efficient use.</a:t>
            </a:r>
          </a:p>
          <a:p>
            <a:pPr algn="l">
              <a:lnSpc>
                <a:spcPts val="5364"/>
              </a:lnSpc>
            </a:pPr>
            <a:r>
              <a:rPr lang="en-US" sz="3600" spc="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Feedback: Provide critical insights for continuous improvement and development.</a:t>
            </a:r>
          </a:p>
          <a:p>
            <a:pPr algn="l">
              <a:lnSpc>
                <a:spcPts val="5364"/>
              </a:lnSpc>
            </a:pPr>
            <a:r>
              <a:rPr lang="en-US" sz="3600" spc="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Impact: Their satisfaction directly influences the success and adoption of the product or service.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278497" y="2786062"/>
            <a:ext cx="587830" cy="732839"/>
          </a:xfrm>
          <a:custGeom>
            <a:avLst/>
            <a:gdLst/>
            <a:ahLst/>
            <a:cxnLst/>
            <a:rect r="r" b="b" t="t" l="l"/>
            <a:pathLst>
              <a:path h="732839" w="587830">
                <a:moveTo>
                  <a:pt x="0" y="0"/>
                </a:moveTo>
                <a:lnTo>
                  <a:pt x="587830" y="0"/>
                </a:lnTo>
                <a:lnTo>
                  <a:pt x="587830" y="732839"/>
                </a:lnTo>
                <a:lnTo>
                  <a:pt x="0" y="732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278497" y="4185651"/>
            <a:ext cx="587830" cy="732839"/>
          </a:xfrm>
          <a:custGeom>
            <a:avLst/>
            <a:gdLst/>
            <a:ahLst/>
            <a:cxnLst/>
            <a:rect r="r" b="b" t="t" l="l"/>
            <a:pathLst>
              <a:path h="732839" w="587830">
                <a:moveTo>
                  <a:pt x="0" y="0"/>
                </a:moveTo>
                <a:lnTo>
                  <a:pt x="587830" y="0"/>
                </a:lnTo>
                <a:lnTo>
                  <a:pt x="587830" y="732839"/>
                </a:lnTo>
                <a:lnTo>
                  <a:pt x="0" y="732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78497" y="5585240"/>
            <a:ext cx="587830" cy="732839"/>
          </a:xfrm>
          <a:custGeom>
            <a:avLst/>
            <a:gdLst/>
            <a:ahLst/>
            <a:cxnLst/>
            <a:rect r="r" b="b" t="t" l="l"/>
            <a:pathLst>
              <a:path h="732839" w="587830">
                <a:moveTo>
                  <a:pt x="0" y="0"/>
                </a:moveTo>
                <a:lnTo>
                  <a:pt x="587830" y="0"/>
                </a:lnTo>
                <a:lnTo>
                  <a:pt x="587830" y="732839"/>
                </a:lnTo>
                <a:lnTo>
                  <a:pt x="0" y="732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78497" y="6984829"/>
            <a:ext cx="587830" cy="732839"/>
          </a:xfrm>
          <a:custGeom>
            <a:avLst/>
            <a:gdLst/>
            <a:ahLst/>
            <a:cxnLst/>
            <a:rect r="r" b="b" t="t" l="l"/>
            <a:pathLst>
              <a:path h="732839" w="587830">
                <a:moveTo>
                  <a:pt x="0" y="0"/>
                </a:moveTo>
                <a:lnTo>
                  <a:pt x="587830" y="0"/>
                </a:lnTo>
                <a:lnTo>
                  <a:pt x="587830" y="732839"/>
                </a:lnTo>
                <a:lnTo>
                  <a:pt x="0" y="732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78497" y="8384418"/>
            <a:ext cx="587830" cy="732839"/>
          </a:xfrm>
          <a:custGeom>
            <a:avLst/>
            <a:gdLst/>
            <a:ahLst/>
            <a:cxnLst/>
            <a:rect r="r" b="b" t="t" l="l"/>
            <a:pathLst>
              <a:path h="732839" w="587830">
                <a:moveTo>
                  <a:pt x="0" y="0"/>
                </a:moveTo>
                <a:lnTo>
                  <a:pt x="587830" y="0"/>
                </a:lnTo>
                <a:lnTo>
                  <a:pt x="587830" y="732839"/>
                </a:lnTo>
                <a:lnTo>
                  <a:pt x="0" y="732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015539" y="2319973"/>
            <a:ext cx="15330854" cy="731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spc="39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Industry Benchmarking: Align salaries with market standards through industry-specific benchmarking.Customizable Dashboards: Provide real-time, customizable dashboards for easy data analysis.</a:t>
            </a:r>
          </a:p>
          <a:p>
            <a:pPr algn="l">
              <a:lnSpc>
                <a:spcPts val="5320"/>
              </a:lnSpc>
            </a:pPr>
            <a:r>
              <a:rPr lang="en-US" sz="3800" spc="39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Equity &amp; Fairness: Ensure fair and competitive compensation across all levels and demographics.Predictive Analytics: Utilize analytics to forecast salary trends and optimize strategies Regulatory Compliance: Guarantee adherence to all relevant legal and industry regulations.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28700" y="2396173"/>
            <a:ext cx="496301" cy="618731"/>
          </a:xfrm>
          <a:custGeom>
            <a:avLst/>
            <a:gdLst/>
            <a:ahLst/>
            <a:cxnLst/>
            <a:rect r="r" b="b" t="t" l="l"/>
            <a:pathLst>
              <a:path h="618731" w="496301">
                <a:moveTo>
                  <a:pt x="0" y="0"/>
                </a:moveTo>
                <a:lnTo>
                  <a:pt x="496301" y="0"/>
                </a:lnTo>
                <a:lnTo>
                  <a:pt x="496301" y="618731"/>
                </a:lnTo>
                <a:lnTo>
                  <a:pt x="0" y="6187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95375" y="594360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95375" y="5616137"/>
            <a:ext cx="496301" cy="618731"/>
          </a:xfrm>
          <a:custGeom>
            <a:avLst/>
            <a:gdLst/>
            <a:ahLst/>
            <a:cxnLst/>
            <a:rect r="r" b="b" t="t" l="l"/>
            <a:pathLst>
              <a:path h="618731" w="496301">
                <a:moveTo>
                  <a:pt x="0" y="0"/>
                </a:moveTo>
                <a:lnTo>
                  <a:pt x="496301" y="0"/>
                </a:lnTo>
                <a:lnTo>
                  <a:pt x="496301" y="618731"/>
                </a:lnTo>
                <a:lnTo>
                  <a:pt x="0" y="6187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95375" y="8225231"/>
            <a:ext cx="496301" cy="618731"/>
          </a:xfrm>
          <a:custGeom>
            <a:avLst/>
            <a:gdLst/>
            <a:ahLst/>
            <a:cxnLst/>
            <a:rect r="r" b="b" t="t" l="l"/>
            <a:pathLst>
              <a:path h="618731" w="496301">
                <a:moveTo>
                  <a:pt x="0" y="0"/>
                </a:moveTo>
                <a:lnTo>
                  <a:pt x="496301" y="0"/>
                </a:lnTo>
                <a:lnTo>
                  <a:pt x="496301" y="618732"/>
                </a:lnTo>
                <a:lnTo>
                  <a:pt x="0" y="6187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43322" y="1702340"/>
            <a:ext cx="14404317" cy="760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spc="2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Source: Data collected from internal HR records, industry salary surveys, and market compensation databases.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spc="2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Structure: Dataset includes over 10,000 entries with variables such as employee ID, job title, department, location, base salary, bonuses, and benefits.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spc="2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Frame: Covers data from January 2020 to December 2023, allowing for analysis of recent trends.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spc="2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Quality: Data is cleaned for consistency, with missing values handled through imputation or exclusion as appropriate.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spc="2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 Used for benchmarking salaries, assessing pay equity, and optimizing compensation strategies across the organization.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47685" y="2185337"/>
            <a:ext cx="438462" cy="546624"/>
          </a:xfrm>
          <a:custGeom>
            <a:avLst/>
            <a:gdLst/>
            <a:ahLst/>
            <a:cxnLst/>
            <a:rect r="r" b="b" t="t" l="l"/>
            <a:pathLst>
              <a:path h="546624" w="438462">
                <a:moveTo>
                  <a:pt x="0" y="0"/>
                </a:moveTo>
                <a:lnTo>
                  <a:pt x="438462" y="0"/>
                </a:lnTo>
                <a:lnTo>
                  <a:pt x="438462" y="546624"/>
                </a:lnTo>
                <a:lnTo>
                  <a:pt x="0" y="54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28700" y="3605823"/>
            <a:ext cx="438462" cy="546624"/>
          </a:xfrm>
          <a:custGeom>
            <a:avLst/>
            <a:gdLst/>
            <a:ahLst/>
            <a:cxnLst/>
            <a:rect r="r" b="b" t="t" l="l"/>
            <a:pathLst>
              <a:path h="546624" w="438462">
                <a:moveTo>
                  <a:pt x="0" y="0"/>
                </a:moveTo>
                <a:lnTo>
                  <a:pt x="438462" y="0"/>
                </a:lnTo>
                <a:lnTo>
                  <a:pt x="438462" y="546624"/>
                </a:lnTo>
                <a:lnTo>
                  <a:pt x="0" y="54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04835" y="5468414"/>
            <a:ext cx="438462" cy="546624"/>
          </a:xfrm>
          <a:custGeom>
            <a:avLst/>
            <a:gdLst/>
            <a:ahLst/>
            <a:cxnLst/>
            <a:rect r="r" b="b" t="t" l="l"/>
            <a:pathLst>
              <a:path h="546624" w="438462">
                <a:moveTo>
                  <a:pt x="0" y="0"/>
                </a:moveTo>
                <a:lnTo>
                  <a:pt x="438462" y="0"/>
                </a:lnTo>
                <a:lnTo>
                  <a:pt x="438462" y="546624"/>
                </a:lnTo>
                <a:lnTo>
                  <a:pt x="0" y="54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28700" y="6882876"/>
            <a:ext cx="438462" cy="546624"/>
          </a:xfrm>
          <a:custGeom>
            <a:avLst/>
            <a:gdLst/>
            <a:ahLst/>
            <a:cxnLst/>
            <a:rect r="r" b="b" t="t" l="l"/>
            <a:pathLst>
              <a:path h="546624" w="438462">
                <a:moveTo>
                  <a:pt x="0" y="0"/>
                </a:moveTo>
                <a:lnTo>
                  <a:pt x="438462" y="0"/>
                </a:lnTo>
                <a:lnTo>
                  <a:pt x="438462" y="546624"/>
                </a:lnTo>
                <a:lnTo>
                  <a:pt x="0" y="54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04835" y="8296275"/>
            <a:ext cx="438462" cy="546624"/>
          </a:xfrm>
          <a:custGeom>
            <a:avLst/>
            <a:gdLst/>
            <a:ahLst/>
            <a:cxnLst/>
            <a:rect r="r" b="b" t="t" l="l"/>
            <a:pathLst>
              <a:path h="546624" w="438462">
                <a:moveTo>
                  <a:pt x="0" y="0"/>
                </a:moveTo>
                <a:lnTo>
                  <a:pt x="438462" y="0"/>
                </a:lnTo>
                <a:lnTo>
                  <a:pt x="438462" y="546624"/>
                </a:lnTo>
                <a:lnTo>
                  <a:pt x="0" y="546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2458879" y="2074164"/>
            <a:ext cx="12271627" cy="7316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  <a:r>
              <a:rPr lang="en-US" sz="2435" spc="2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Collection: Gather detailed data on current salaries, compensation packages, and benefits.</a:t>
            </a:r>
          </a:p>
          <a:p>
            <a:pPr algn="l">
              <a:lnSpc>
                <a:spcPts val="3872"/>
              </a:lnSpc>
            </a:pPr>
            <a:r>
              <a:rPr lang="en-US" sz="2435" spc="2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</a:p>
          <a:p>
            <a:pPr algn="l">
              <a:lnSpc>
                <a:spcPts val="3872"/>
              </a:lnSpc>
            </a:pPr>
            <a:r>
              <a:rPr lang="en-US" sz="2435" spc="2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Benchmarking: Compare your compensation data against industry standards and competitors.</a:t>
            </a: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  <a:r>
              <a:rPr lang="en-US" sz="2435" spc="2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Equity Analysis: Assess fairness and equity in compensation across different employee demographics.</a:t>
            </a: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  <a:r>
              <a:rPr lang="en-US" sz="2435" spc="2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Pay Structure: Develop a structured pay scale that aligns with market conditions and company goals.</a:t>
            </a: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  <a:r>
              <a:rPr lang="en-US" sz="2435" spc="2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Metrics: Link compensation to employee performance and organizational outcomes.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626386" y="2549204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626386" y="4092254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626386" y="5386388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626386" y="6949754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6"/>
                </a:lnTo>
                <a:lnTo>
                  <a:pt x="0" y="479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626386" y="8386762"/>
            <a:ext cx="384818" cy="479746"/>
          </a:xfrm>
          <a:custGeom>
            <a:avLst/>
            <a:gdLst/>
            <a:ahLst/>
            <a:cxnLst/>
            <a:rect r="r" b="b" t="t" l="l"/>
            <a:pathLst>
              <a:path h="479746" w="384818">
                <a:moveTo>
                  <a:pt x="0" y="0"/>
                </a:moveTo>
                <a:lnTo>
                  <a:pt x="384818" y="0"/>
                </a:lnTo>
                <a:lnTo>
                  <a:pt x="384818" y="479747"/>
                </a:lnTo>
                <a:lnTo>
                  <a:pt x="0" y="47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DAGPTFh-qJc</dc:identifier>
  <dcterms:modified xsi:type="dcterms:W3CDTF">2011-08-01T06:04:30Z</dcterms:modified>
  <cp:revision>1</cp:revision>
  <dc:title>Employee_Data_Analysis_2 (1).pptx</dc:title>
</cp:coreProperties>
</file>