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2FxgB1K/tCToxjD+eYKXdKXx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F0DAA4-FF18-4D61-A5D1-ED90C57C5E84}">
  <a:tblStyle styleId="{00F0DAA4-FF18-4D61-A5D1-ED90C57C5E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LibreFranklin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LibreFranklin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gypad\OneDrive\Desktop\Flask-app\Investment%20Plan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C:\Users\gypad\OneDrive\Desktop\Flask-app\Investment%20Plan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C:\Users\gypad\OneDrive\Desktop\Flask-app\Investment%20Plan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gypad\OneDrive\Desktop\Flask-app\Investment%20Plan.xlsx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gypad\OneDrive\Desktop\Flask-app\Investment%20Pl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[Investment Plan.xlsx]Rev Vs. Cost Sheet!PivotTable1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vs cost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34079142994783873"/>
          <c:y val="0.10546077573636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855336832895887"/>
          <c:y val="0.21337744240303294"/>
          <c:w val="0.64476552930883635"/>
          <c:h val="0.40690799066783317"/>
        </c:manualLayout>
      </c:layout>
      <c:lineChart>
        <c:grouping val="standard"/>
        <c:varyColors val="0"/>
        <c:ser>
          <c:idx val="0"/>
          <c:order val="0"/>
          <c:tx>
            <c:strRef>
              <c:f>'Rev Vs. Cost Sheet'!$B$3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cat>
            <c:strRef>
              <c:f>'Rev Vs. Cost Sheet'!$A$4:$A$18</c:f>
              <c:strCache>
                <c:ptCount val="14"/>
                <c:pt idx="0">
                  <c:v> 4,00,000 </c:v>
                </c:pt>
                <c:pt idx="1">
                  <c:v> 6,00,000 </c:v>
                </c:pt>
                <c:pt idx="2">
                  <c:v> 12,50,000 </c:v>
                </c:pt>
                <c:pt idx="3">
                  <c:v> 13,50,000 </c:v>
                </c:pt>
                <c:pt idx="4">
                  <c:v> 16,00,000 </c:v>
                </c:pt>
                <c:pt idx="5">
                  <c:v> 17,00,000 </c:v>
                </c:pt>
                <c:pt idx="6">
                  <c:v> 17,50,000 </c:v>
                </c:pt>
                <c:pt idx="7">
                  <c:v> 18,00,000 </c:v>
                </c:pt>
                <c:pt idx="8">
                  <c:v> 18,50,000 </c:v>
                </c:pt>
                <c:pt idx="9">
                  <c:v> 19,50,000 </c:v>
                </c:pt>
                <c:pt idx="10">
                  <c:v> 22,00,000 </c:v>
                </c:pt>
                <c:pt idx="11">
                  <c:v> 24,00,000 </c:v>
                </c:pt>
                <c:pt idx="12">
                  <c:v> 26,00,000 </c:v>
                </c:pt>
                <c:pt idx="13">
                  <c:v> 2,43,00,000 </c:v>
                </c:pt>
              </c:strCache>
            </c:strRef>
          </c:cat>
          <c:val>
            <c:numRef>
              <c:f>'Rev Vs. Cost Sheet'!$B$4:$B$18</c:f>
              <c:numCache>
                <c:formatCode>_ * #,##0_ ;_ * \-#,##0_ ;_ * "-"??_ ;_ @_ </c:formatCode>
                <c:ptCount val="14"/>
                <c:pt idx="0">
                  <c:v>660000</c:v>
                </c:pt>
                <c:pt idx="1">
                  <c:v>770000</c:v>
                </c:pt>
                <c:pt idx="2">
                  <c:v>2857000</c:v>
                </c:pt>
                <c:pt idx="3">
                  <c:v>1605000</c:v>
                </c:pt>
                <c:pt idx="4">
                  <c:v>3760000</c:v>
                </c:pt>
                <c:pt idx="5">
                  <c:v>1855000</c:v>
                </c:pt>
                <c:pt idx="6">
                  <c:v>1855000</c:v>
                </c:pt>
                <c:pt idx="7">
                  <c:v>1905000</c:v>
                </c:pt>
                <c:pt idx="8">
                  <c:v>2005000</c:v>
                </c:pt>
                <c:pt idx="9">
                  <c:v>2005000</c:v>
                </c:pt>
                <c:pt idx="10">
                  <c:v>2105000</c:v>
                </c:pt>
                <c:pt idx="11">
                  <c:v>2105000</c:v>
                </c:pt>
                <c:pt idx="12">
                  <c:v>2105000</c:v>
                </c:pt>
                <c:pt idx="13">
                  <c:v>25592000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F-4787-B353-8B9DD1882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236418383"/>
        <c:axId val="236416943"/>
      </c:lineChart>
      <c:catAx>
        <c:axId val="236418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416943"/>
        <c:crosses val="autoZero"/>
        <c:auto val="1"/>
        <c:lblAlgn val="ctr"/>
        <c:lblOffset val="100"/>
        <c:noMultiLvlLbl val="0"/>
      </c:catAx>
      <c:valAx>
        <c:axId val="2364169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41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[Investment Plan.xlsx]Team-wise Rev Contribution!PivotTable2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Team-wise revenue contribution</a:t>
            </a:r>
          </a:p>
        </c:rich>
      </c:tx>
      <c:layout>
        <c:manualLayout>
          <c:xMode val="edge"/>
          <c:yMode val="edge"/>
          <c:x val="0.26254580968076663"/>
          <c:y val="7.6043903602958703E-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3.6649737324831225E-3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9.3429585168731885E-3"/>
              <c:y val="3.9032006245120644E-3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4.2993872992500341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5.039099708416004E-2"/>
              <c:y val="-3.5778925736824338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6597451863683444E-2"/>
              <c:y val="-1.7889462868412169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5336902221612153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0.10307598238017396"/>
              <c:y val="-7.1557851473648676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8.5110063611487638E-2"/>
              <c:y val="-5.0095676543105904E-3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4.8689948572676001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7.3544405786485884E-2"/>
              <c:y val="-1.4311570294729735E-16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0.1075020448025392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8.6879326130745282E-2"/>
              <c:y val="-1.4311570294729735E-16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7.1843130073856939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7.1843130073856939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8.6879326130745282E-2"/>
              <c:y val="-1.4311570294729735E-16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0.1075020448025392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7.3544405786485884E-2"/>
              <c:y val="-1.4311570294729735E-16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8.5110063611487638E-2"/>
              <c:y val="-5.0095676543105904E-3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0.10307598238017396"/>
              <c:y val="-7.1557851473648676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4.8689948572676001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5336902221612153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3.6649737324831225E-3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9.3429585168731885E-3"/>
              <c:y val="3.9032006245120644E-3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4.2993872992500341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5.039099708416004E-2"/>
              <c:y val="-3.5778925736824338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6597451863683444E-2"/>
              <c:y val="-1.7889462868412169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7.1843130073856939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8.6879326130745282E-2"/>
              <c:y val="-1.4311570294729735E-16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0.1075020448025392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7.3544405786485884E-2"/>
              <c:y val="-1.4311570294729735E-16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8.5110063611487638E-2"/>
              <c:y val="-5.0095676543105904E-3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0.10307598238017396"/>
              <c:y val="-7.1557851473648676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4.8689948572676001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5336902221612153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3.6649737324831225E-3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9.3429585168731885E-3"/>
              <c:y val="3.9032006245120644E-3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4.2993872992500341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5.039099708416004E-2"/>
              <c:y val="-3.5778925736824338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6597451863683444E-2"/>
              <c:y val="-1.7889462868412169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7.1843130073856939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8.6879326130745282E-2"/>
              <c:y val="-1.4311570294729735E-16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0.1075020448025392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7.3544405786485884E-2"/>
              <c:y val="-1.4311570294729735E-16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8.5110063611487638E-2"/>
              <c:y val="-5.0095676543105904E-3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0.10307598238017396"/>
              <c:y val="-7.1557851473648676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4.8689948572676001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5336902221612153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3.6649737324831225E-3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9.3429585168731885E-3"/>
              <c:y val="3.9032006245120644E-3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4.2993872992500341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5.039099708416004E-2"/>
              <c:y val="-3.5778925736824338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6597451863683444E-2"/>
              <c:y val="-1.7889462868412169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7.1843130073856939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8.6879326130745282E-2"/>
              <c:y val="-1.4311570294729735E-16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0.1075020448025392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7.3544405786485884E-2"/>
              <c:y val="-1.4311570294729735E-16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8.5110063611487638E-2"/>
              <c:y val="-5.0095676543105904E-3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0.10307598238017396"/>
              <c:y val="-7.1557851473648676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4.8689948572676001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5336902221612153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3.6649737324831225E-3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9.3429585168731885E-3"/>
              <c:y val="3.9032006245120644E-3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4.2993872992500341E-2"/>
              <c:y val="0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-5.039099708416004E-2"/>
              <c:y val="-3.5778925736824338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dLbl>
          <c:idx val="0"/>
          <c:layout>
            <c:manualLayout>
              <c:x val="5.6597451863683444E-2"/>
              <c:y val="-1.7889462868412169E-17"/>
            </c:manualLayout>
          </c:layout>
          <c:spPr>
            <a:solidFill>
              <a:srgbClr val="145F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3389928584508333"/>
          <c:y val="6.9964739256077838E-2"/>
          <c:w val="0.54012134529695421"/>
          <c:h val="0.8521959755030621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'Team-wise Rev Contribution'!$B$3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184313007385693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FC-4F72-8C8D-F379EF255446}"/>
                </c:ext>
              </c:extLst>
            </c:dLbl>
            <c:dLbl>
              <c:idx val="1"/>
              <c:layout>
                <c:manualLayout>
                  <c:x val="8.6879326130745282E-2"/>
                  <c:y val="-1.4311570294729735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3FC-4F72-8C8D-F379EF255446}"/>
                </c:ext>
              </c:extLst>
            </c:dLbl>
            <c:dLbl>
              <c:idx val="2"/>
              <c:layout>
                <c:manualLayout>
                  <c:x val="0.1075020448025392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3FC-4F72-8C8D-F379EF255446}"/>
                </c:ext>
              </c:extLst>
            </c:dLbl>
            <c:dLbl>
              <c:idx val="3"/>
              <c:layout>
                <c:manualLayout>
                  <c:x val="7.3544405786485884E-2"/>
                  <c:y val="-1.4311570294729735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FC-4F72-8C8D-F379EF255446}"/>
                </c:ext>
              </c:extLst>
            </c:dLbl>
            <c:dLbl>
              <c:idx val="4"/>
              <c:layout>
                <c:manualLayout>
                  <c:x val="8.5110063611487638E-2"/>
                  <c:y val="-5.009567654310590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FC-4F72-8C8D-F379EF255446}"/>
                </c:ext>
              </c:extLst>
            </c:dLbl>
            <c:dLbl>
              <c:idx val="5"/>
              <c:layout>
                <c:manualLayout>
                  <c:x val="0.10307598238017396"/>
                  <c:y val="-7.155785147364867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FC-4F72-8C8D-F379EF255446}"/>
                </c:ext>
              </c:extLst>
            </c:dLbl>
            <c:dLbl>
              <c:idx val="6"/>
              <c:layout>
                <c:manualLayout>
                  <c:x val="4.868994857267600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3FC-4F72-8C8D-F379EF255446}"/>
                </c:ext>
              </c:extLst>
            </c:dLbl>
            <c:dLbl>
              <c:idx val="7"/>
              <c:layout>
                <c:manualLayout>
                  <c:x val="5.5336902221612153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3FC-4F72-8C8D-F379EF255446}"/>
                </c:ext>
              </c:extLst>
            </c:dLbl>
            <c:dLbl>
              <c:idx val="8"/>
              <c:layout>
                <c:manualLayout>
                  <c:x val="-3.6649737324831225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3FC-4F72-8C8D-F379EF255446}"/>
                </c:ext>
              </c:extLst>
            </c:dLbl>
            <c:dLbl>
              <c:idx val="9"/>
              <c:layout>
                <c:manualLayout>
                  <c:x val="9.3429585168731885E-3"/>
                  <c:y val="3.903200624512064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3FC-4F72-8C8D-F379EF255446}"/>
                </c:ext>
              </c:extLst>
            </c:dLbl>
            <c:dLbl>
              <c:idx val="10"/>
              <c:layout>
                <c:manualLayout>
                  <c:x val="4.299387299250034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3FC-4F72-8C8D-F379EF255446}"/>
                </c:ext>
              </c:extLst>
            </c:dLbl>
            <c:dLbl>
              <c:idx val="11"/>
              <c:layout>
                <c:manualLayout>
                  <c:x val="-5.039099708416004E-2"/>
                  <c:y val="-3.577892573682433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3FC-4F72-8C8D-F379EF255446}"/>
                </c:ext>
              </c:extLst>
            </c:dLbl>
            <c:dLbl>
              <c:idx val="12"/>
              <c:layout>
                <c:manualLayout>
                  <c:x val="5.6597451863683444E-2"/>
                  <c:y val="-1.788946286841216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3FC-4F72-8C8D-F379EF255446}"/>
                </c:ext>
              </c:extLst>
            </c:dLbl>
            <c:spPr>
              <a:solidFill>
                <a:srgbClr val="145F82">
                  <a:alpha val="7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'Team-wise Rev Contribution'!$A$4:$A$17</c:f>
              <c:strCache>
                <c:ptCount val="13"/>
                <c:pt idx="0">
                  <c:v>Office Cost</c:v>
                </c:pt>
                <c:pt idx="1">
                  <c:v>Operation Cost</c:v>
                </c:pt>
                <c:pt idx="2">
                  <c:v>Partner Cost</c:v>
                </c:pt>
                <c:pt idx="3">
                  <c:v>Product Back Office Cost</c:v>
                </c:pt>
                <c:pt idx="4">
                  <c:v>Product Marketing Cost</c:v>
                </c:pt>
                <c:pt idx="5">
                  <c:v>Product Team(LowCode+L&amp;D+Code+MERN Dev)</c:v>
                </c:pt>
                <c:pt idx="6">
                  <c:v>Profit</c:v>
                </c:pt>
                <c:pt idx="7">
                  <c:v>Total Cost</c:v>
                </c:pt>
                <c:pt idx="8">
                  <c:v>Total Marketing</c:v>
                </c:pt>
                <c:pt idx="9">
                  <c:v>Total New Business</c:v>
                </c:pt>
                <c:pt idx="10">
                  <c:v>Total Ops Cost</c:v>
                </c:pt>
                <c:pt idx="11">
                  <c:v>Total Revenue</c:v>
                </c:pt>
                <c:pt idx="12">
                  <c:v>Travel Cost</c:v>
                </c:pt>
              </c:strCache>
            </c:strRef>
          </c:cat>
          <c:val>
            <c:numRef>
              <c:f>'Team-wise Rev Contribution'!$B$4:$B$17</c:f>
              <c:numCache>
                <c:formatCode>_(* #,##0.00_);_(* \(#,##0.00\);_(* "-"??_);_(@_)</c:formatCode>
                <c:ptCount val="13"/>
                <c:pt idx="0">
                  <c:v>650000</c:v>
                </c:pt>
                <c:pt idx="1">
                  <c:v>455000</c:v>
                </c:pt>
                <c:pt idx="2">
                  <c:v>650000</c:v>
                </c:pt>
                <c:pt idx="3">
                  <c:v>3050000</c:v>
                </c:pt>
                <c:pt idx="4">
                  <c:v>10740000</c:v>
                </c:pt>
                <c:pt idx="5">
                  <c:v>1950000</c:v>
                </c:pt>
                <c:pt idx="6">
                  <c:v>-3790000</c:v>
                </c:pt>
                <c:pt idx="7">
                  <c:v>25592000</c:v>
                </c:pt>
                <c:pt idx="8">
                  <c:v>10740000</c:v>
                </c:pt>
                <c:pt idx="9">
                  <c:v>12100000</c:v>
                </c:pt>
                <c:pt idx="10">
                  <c:v>3095000</c:v>
                </c:pt>
                <c:pt idx="11">
                  <c:v>24300000</c:v>
                </c:pt>
                <c:pt idx="12">
                  <c:v>375000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3FC-4F72-8C8D-F379EF25544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417858639"/>
        <c:axId val="417860079"/>
      </c:barChart>
      <c:catAx>
        <c:axId val="417858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60079"/>
        <c:crosses val="autoZero"/>
        <c:auto val="1"/>
        <c:lblAlgn val="ctr"/>
        <c:lblOffset val="100"/>
        <c:noMultiLvlLbl val="0"/>
      </c:catAx>
      <c:valAx>
        <c:axId val="417860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858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[Investment Plan.xlsx]Cost Distribution!PivotTable3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Distribution</a:t>
            </a:r>
          </a:p>
        </c:rich>
      </c:tx>
      <c:layout>
        <c:manualLayout>
          <c:xMode val="edge"/>
          <c:yMode val="edge"/>
          <c:x val="4.072463406416512E-2"/>
          <c:y val="0.101689671144048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328334280379901E-2"/>
              <c:y val="7.320813699457155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0603809833049219E-2"/>
              <c:y val="7.440407668339700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5596740806883675E-2"/>
              <c:y val="6.055112993916696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4832169818978813E-2"/>
              <c:y val="6.3797946309342851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5499499418242821E-2"/>
              <c:y val="3.501711408880907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7210440511946318E-2"/>
              <c:y val="2.909574168725979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878515569381879E-2"/>
              <c:y val="-1.027063560182939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8418507563729553E-2"/>
              <c:y val="-5.282245524996579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1350134457348413E-2"/>
              <c:y val="-0.1089095794305334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328334280379901E-2"/>
              <c:y val="7.320813699457155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0603809833049219E-2"/>
              <c:y val="7.440407668339700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5596740806883675E-2"/>
              <c:y val="6.055112993916696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4832169818978813E-2"/>
              <c:y val="6.3797946309342851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5499499418242821E-2"/>
              <c:y val="3.501711408880907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7210440511946318E-2"/>
              <c:y val="2.909574168725979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878515569381879E-2"/>
              <c:y val="-1.027063560182939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8418507563729553E-2"/>
              <c:y val="-5.282245524996579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1350134457348413E-2"/>
              <c:y val="-0.1089095794305334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328334280379901E-2"/>
              <c:y val="7.320813699457155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0603809833049219E-2"/>
              <c:y val="7.440407668339700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5596740806883675E-2"/>
              <c:y val="6.055112993916696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4832169818978813E-2"/>
              <c:y val="6.3797946309342851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5499499418242821E-2"/>
              <c:y val="3.501711408880907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7210440511946318E-2"/>
              <c:y val="2.909574168725979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878515569381879E-2"/>
              <c:y val="-1.027063560182939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8418507563729553E-2"/>
              <c:y val="-5.282245524996579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1350134457348413E-2"/>
              <c:y val="-0.1089095794305334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328334280379901E-2"/>
              <c:y val="7.320813699457155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0603809833049219E-2"/>
              <c:y val="7.440407668339700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5596740806883675E-2"/>
              <c:y val="6.055112993916696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4832169818978813E-2"/>
              <c:y val="6.3797946309342851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5499499418242821E-2"/>
              <c:y val="3.501711408880907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7210440511946318E-2"/>
              <c:y val="2.909574168725979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878515569381879E-2"/>
              <c:y val="-1.027063560182939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8418507563729553E-2"/>
              <c:y val="-5.282245524996579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1350134457348413E-2"/>
              <c:y val="-0.1089095794305334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1.328334280379901E-2"/>
              <c:y val="7.3208136994571557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0603809833049219E-2"/>
              <c:y val="7.440407668339700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5596740806883675E-2"/>
              <c:y val="6.055112993916696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4832169818978813E-2"/>
              <c:y val="6.3797946309342851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5499499418242821E-2"/>
              <c:y val="3.5017114088809073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7210440511946318E-2"/>
              <c:y val="2.909574168725979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7.878515569381879E-2"/>
              <c:y val="-1.0270635601829392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6.8418507563729553E-2"/>
              <c:y val="-5.2822455249965795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1350134457348413E-2"/>
              <c:y val="-0.1089095794305334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'Cost Distribution'!$B$5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FD-492D-A318-CB2EA469C7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FD-492D-A318-CB2EA469C7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FD-492D-A318-CB2EA469C7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0FD-492D-A318-CB2EA469C75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0FD-492D-A318-CB2EA469C75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0FD-492D-A318-CB2EA469C75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0FD-492D-A318-CB2EA469C75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0FD-492D-A318-CB2EA469C75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0FD-492D-A318-CB2EA469C75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0FD-492D-A318-CB2EA469C753}"/>
              </c:ext>
            </c:extLst>
          </c:dPt>
          <c:dLbls>
            <c:dLbl>
              <c:idx val="0"/>
              <c:layout>
                <c:manualLayout>
                  <c:x val="-1.328334280379901E-2"/>
                  <c:y val="7.3208136994571557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0FD-492D-A318-CB2EA469C753}"/>
                </c:ext>
              </c:extLst>
            </c:dLbl>
            <c:dLbl>
              <c:idx val="1"/>
              <c:layout>
                <c:manualLayout>
                  <c:x val="-3.0603809833049219E-2"/>
                  <c:y val="7.440407668339700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0FD-492D-A318-CB2EA469C753}"/>
                </c:ext>
              </c:extLst>
            </c:dLbl>
            <c:dLbl>
              <c:idx val="2"/>
              <c:layout>
                <c:manualLayout>
                  <c:x val="-4.5596740806883675E-2"/>
                  <c:y val="6.055112993916696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0FD-492D-A318-CB2EA469C753}"/>
                </c:ext>
              </c:extLst>
            </c:dLbl>
            <c:dLbl>
              <c:idx val="3"/>
              <c:layout>
                <c:manualLayout>
                  <c:x val="-4.4832169818978813E-2"/>
                  <c:y val="6.379794630934285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0FD-492D-A318-CB2EA469C753}"/>
                </c:ext>
              </c:extLst>
            </c:dLbl>
            <c:dLbl>
              <c:idx val="4"/>
              <c:layout>
                <c:manualLayout>
                  <c:x val="-4.5499499418242821E-2"/>
                  <c:y val="3.5017114088809073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0FD-492D-A318-CB2EA469C753}"/>
                </c:ext>
              </c:extLst>
            </c:dLbl>
            <c:dLbl>
              <c:idx val="5"/>
              <c:layout>
                <c:manualLayout>
                  <c:x val="-4.7210440511946318E-2"/>
                  <c:y val="2.909574168725979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0FD-492D-A318-CB2EA469C753}"/>
                </c:ext>
              </c:extLst>
            </c:dLbl>
            <c:dLbl>
              <c:idx val="6"/>
              <c:layout>
                <c:manualLayout>
                  <c:x val="-7.878515569381879E-2"/>
                  <c:y val="-1.027063560182939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0FD-492D-A318-CB2EA469C753}"/>
                </c:ext>
              </c:extLst>
            </c:dLbl>
            <c:dLbl>
              <c:idx val="7"/>
              <c:layout>
                <c:manualLayout>
                  <c:x val="-6.8418507563729553E-2"/>
                  <c:y val="-5.282245524996579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0FD-492D-A318-CB2EA469C753}"/>
                </c:ext>
              </c:extLst>
            </c:dLbl>
            <c:dLbl>
              <c:idx val="8"/>
              <c:layout>
                <c:manualLayout>
                  <c:x val="-4.1350134457348413E-2"/>
                  <c:y val="-0.1089095794305334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0FD-492D-A318-CB2EA469C753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'Cost Distribution'!$A$6:$A$30</c:f>
              <c:multiLvlStrCache>
                <c:ptCount val="10"/>
                <c:lvl>
                  <c:pt idx="0">
                    <c:v> 2,70,000 </c:v>
                  </c:pt>
                  <c:pt idx="1">
                    <c:v> 2,70,000 </c:v>
                  </c:pt>
                  <c:pt idx="2">
                    <c:v> 2,67,000 </c:v>
                  </c:pt>
                  <c:pt idx="3">
                    <c:v> 2,70,000 </c:v>
                  </c:pt>
                  <c:pt idx="4">
                    <c:v> 2,70,000 </c:v>
                  </c:pt>
                  <c:pt idx="5">
                    <c:v> 2,70,000 </c:v>
                  </c:pt>
                  <c:pt idx="6">
                    <c:v> 2,70,000 </c:v>
                  </c:pt>
                  <c:pt idx="7">
                    <c:v> 2,70,000 </c:v>
                  </c:pt>
                  <c:pt idx="8">
                    <c:v> 2,70,000 </c:v>
                  </c:pt>
                  <c:pt idx="9">
                    <c:v> 40,47,000 </c:v>
                  </c:pt>
                </c:lvl>
                <c:lvl>
                  <c:pt idx="0">
                    <c:v> 1,10,000 </c:v>
                  </c:pt>
                  <c:pt idx="1">
                    <c:v> 1,70,000 </c:v>
                  </c:pt>
                  <c:pt idx="2">
                    <c:v> 2,70,000 </c:v>
                  </c:pt>
                  <c:pt idx="3">
                    <c:v> 5,70,000 </c:v>
                  </c:pt>
                  <c:pt idx="4">
                    <c:v> 6,20,000 </c:v>
                  </c:pt>
                  <c:pt idx="5">
                    <c:v> 7,20,000 </c:v>
                  </c:pt>
                  <c:pt idx="6">
                    <c:v> 8,20,000 </c:v>
                  </c:pt>
                  <c:pt idx="7">
                    <c:v> 9,20,000 </c:v>
                  </c:pt>
                  <c:pt idx="8">
                    <c:v> 10,20,000 </c:v>
                  </c:pt>
                  <c:pt idx="9">
                    <c:v> 1,07,40,000 </c:v>
                  </c:pt>
                </c:lvl>
                <c:lvl>
                  <c:pt idx="0">
                    <c:v> 90,000 </c:v>
                  </c:pt>
                  <c:pt idx="1">
                    <c:v> 1,00,000 </c:v>
                  </c:pt>
                  <c:pt idx="2">
                    <c:v> 2,35,000 </c:v>
                  </c:pt>
                  <c:pt idx="9">
                    <c:v> 30,95,000 </c:v>
                  </c:pt>
                </c:lvl>
              </c:multiLvlStrCache>
            </c:multiLvlStrRef>
          </c:cat>
          <c:val>
            <c:numRef>
              <c:f>'Cost Distribution'!$B$6:$B$30</c:f>
              <c:numCache>
                <c:formatCode>_ * #,##0_ ;_ * \-#,##0_ ;_ * "-"??_ ;_ @_ </c:formatCode>
                <c:ptCount val="10"/>
                <c:pt idx="0">
                  <c:v>270000</c:v>
                </c:pt>
                <c:pt idx="1">
                  <c:v>270000</c:v>
                </c:pt>
                <c:pt idx="2">
                  <c:v>267000</c:v>
                </c:pt>
                <c:pt idx="3">
                  <c:v>270000</c:v>
                </c:pt>
                <c:pt idx="4">
                  <c:v>270000</c:v>
                </c:pt>
                <c:pt idx="5">
                  <c:v>270000</c:v>
                </c:pt>
                <c:pt idx="6">
                  <c:v>810000</c:v>
                </c:pt>
                <c:pt idx="7">
                  <c:v>810000</c:v>
                </c:pt>
                <c:pt idx="8">
                  <c:v>810000</c:v>
                </c:pt>
                <c:pt idx="9">
                  <c:v>4047000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0FD-492D-A318-CB2EA469C75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051854345344366"/>
          <c:y val="2.3729585885097691E-2"/>
          <c:w val="0.4014869888475836"/>
          <c:h val="0.9299741178186060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[Investment Plan.xlsx]Profit-Loss Trend!PivotTable4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Profit/Loss Trend</a:t>
            </a:r>
          </a:p>
        </c:rich>
      </c:tx>
      <c:layout>
        <c:manualLayout>
          <c:xMode val="edge"/>
          <c:yMode val="edge"/>
          <c:x val="0.42254935524363801"/>
          <c:y val="3.429046921185326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892820683438406"/>
          <c:y val="0.14918828567481696"/>
          <c:w val="0.80636376303449608"/>
          <c:h val="0.7143970974216458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'Profit-Loss Trend'!$B$3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'Profit-Loss Trend'!$A$4:$A$16</c:f>
              <c:strCache>
                <c:ptCount val="12"/>
                <c:pt idx="0">
                  <c:v> -12,92,000 </c:v>
                </c:pt>
                <c:pt idx="1">
                  <c:v> -4,05,000 </c:v>
                </c:pt>
                <c:pt idx="2">
                  <c:v> -2,60,000 </c:v>
                </c:pt>
                <c:pt idx="3">
                  <c:v> -2,55,000 </c:v>
                </c:pt>
                <c:pt idx="4">
                  <c:v> -1,70,000 </c:v>
                </c:pt>
                <c:pt idx="5">
                  <c:v> -1,55,000 </c:v>
                </c:pt>
                <c:pt idx="6">
                  <c:v> -1,05,000 </c:v>
                </c:pt>
                <c:pt idx="7">
                  <c:v> -55,000 </c:v>
                </c:pt>
                <c:pt idx="8">
                  <c:v> 48,000 </c:v>
                </c:pt>
                <c:pt idx="9">
                  <c:v> 95,000 </c:v>
                </c:pt>
                <c:pt idx="10">
                  <c:v> 2,95,000 </c:v>
                </c:pt>
                <c:pt idx="11">
                  <c:v> 4,95,000 </c:v>
                </c:pt>
              </c:strCache>
            </c:strRef>
          </c:cat>
          <c:val>
            <c:numRef>
              <c:f>'Profit-Loss Trend'!$B$4:$B$16</c:f>
              <c:numCache>
                <c:formatCode>_ * #,##0_ ;_ * \-#,##0_ ;_ * "-"??_ ;_ @_ </c:formatCode>
                <c:ptCount val="12"/>
                <c:pt idx="0">
                  <c:v>-1292000</c:v>
                </c:pt>
                <c:pt idx="1">
                  <c:v>-810000</c:v>
                </c:pt>
                <c:pt idx="2">
                  <c:v>-260000</c:v>
                </c:pt>
                <c:pt idx="3">
                  <c:v>-255000</c:v>
                </c:pt>
                <c:pt idx="4">
                  <c:v>-170000</c:v>
                </c:pt>
                <c:pt idx="5">
                  <c:v>-465000</c:v>
                </c:pt>
                <c:pt idx="6">
                  <c:v>-210000</c:v>
                </c:pt>
                <c:pt idx="7">
                  <c:v>-55000</c:v>
                </c:pt>
                <c:pt idx="8">
                  <c:v>48000</c:v>
                </c:pt>
                <c:pt idx="9">
                  <c:v>95000</c:v>
                </c:pt>
                <c:pt idx="10">
                  <c:v>295000</c:v>
                </c:pt>
                <c:pt idx="11">
                  <c:v>495000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AF-4136-BAD2-5C12CC7BFEE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47046623"/>
        <c:axId val="647043263"/>
      </c:barChart>
      <c:catAx>
        <c:axId val="647046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043263"/>
        <c:crosses val="autoZero"/>
        <c:auto val="1"/>
        <c:lblAlgn val="ctr"/>
        <c:lblOffset val="100"/>
        <c:noMultiLvlLbl val="0"/>
      </c:catAx>
      <c:valAx>
        <c:axId val="64704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 * #,##0_ ;_ * \-#,##0_ ;_ * &quot;-&quot;??_ ;_ @_ 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04662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[Investment Plan.xlsx]Cumulative Cash Flow!PivotTable9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/>
              <a:t>Cumulative</a:t>
            </a:r>
            <a:r>
              <a:rPr lang="en-US" baseline="0"/>
              <a:t> cash flow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 cap="rnd" cmpd="sng" algn="ctr">
            <a:solidFill>
              <a:schemeClr val="accent1">
                <a:shade val="95000"/>
                <a:satMod val="10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 cap="rnd" cmpd="sng" algn="ctr">
            <a:solidFill>
              <a:schemeClr val="accent1">
                <a:shade val="95000"/>
                <a:satMod val="10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 cap="rnd" cmpd="sng" algn="ctr">
            <a:solidFill>
              <a:schemeClr val="accent1">
                <a:shade val="95000"/>
                <a:satMod val="10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 cap="rnd" cmpd="sng" algn="ctr">
            <a:solidFill>
              <a:schemeClr val="accent1">
                <a:shade val="95000"/>
                <a:satMod val="10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 cap="rnd" cmpd="sng" algn="ctr">
            <a:solidFill>
              <a:schemeClr val="accent1">
                <a:shade val="95000"/>
                <a:satMod val="105000"/>
              </a:schemeClr>
            </a:solidFill>
            <a:round/>
          </a:ln>
          <a:effectLst/>
        </c:spPr>
        <c:marker>
          <c:symbol val="circle"/>
          <c:size val="17"/>
          <c:spPr>
            <a:solidFill>
              <a:schemeClr val="l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'Cumulative Cash Flow'!$B$3</c:f>
              <c:strCache>
                <c:ptCount val="1"/>
                <c:pt idx="0">
                  <c:v>Total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'Cumulative Cash Flow'!$A$4:$A$17</c:f>
              <c:strCache>
                <c:ptCount val="13"/>
                <c:pt idx="0">
                  <c:v>Office Cost</c:v>
                </c:pt>
                <c:pt idx="1">
                  <c:v>Operation Cost</c:v>
                </c:pt>
                <c:pt idx="2">
                  <c:v>Partner Cost</c:v>
                </c:pt>
                <c:pt idx="3">
                  <c:v>Product Back Office Cost</c:v>
                </c:pt>
                <c:pt idx="4">
                  <c:v>Product Marketing Cost</c:v>
                </c:pt>
                <c:pt idx="5">
                  <c:v>Product Team(LowCode+L&amp;D+Code+MERN Dev)</c:v>
                </c:pt>
                <c:pt idx="6">
                  <c:v>Profit</c:v>
                </c:pt>
                <c:pt idx="7">
                  <c:v>Total Cost</c:v>
                </c:pt>
                <c:pt idx="8">
                  <c:v>Total Marketing</c:v>
                </c:pt>
                <c:pt idx="9">
                  <c:v>Total New Business</c:v>
                </c:pt>
                <c:pt idx="10">
                  <c:v>Total Ops Cost</c:v>
                </c:pt>
                <c:pt idx="11">
                  <c:v>Total Revenue</c:v>
                </c:pt>
                <c:pt idx="12">
                  <c:v>Travel Cost</c:v>
                </c:pt>
              </c:strCache>
            </c:strRef>
          </c:cat>
          <c:val>
            <c:numRef>
              <c:f>'Cumulative Cash Flow'!$B$4:$B$17</c:f>
              <c:numCache>
                <c:formatCode>_ * #,##0_ ;_ * \-#,##0_ ;_ * "-"??_ ;_ @_ </c:formatCode>
                <c:ptCount val="13"/>
                <c:pt idx="0">
                  <c:v>-260000</c:v>
                </c:pt>
                <c:pt idx="1">
                  <c:v>-430000</c:v>
                </c:pt>
                <c:pt idx="2">
                  <c:v>-382000</c:v>
                </c:pt>
                <c:pt idx="3">
                  <c:v>-637000</c:v>
                </c:pt>
                <c:pt idx="4">
                  <c:v>-1042000</c:v>
                </c:pt>
                <c:pt idx="5">
                  <c:v>-1197000</c:v>
                </c:pt>
                <c:pt idx="6">
                  <c:v>-1352000</c:v>
                </c:pt>
                <c:pt idx="7">
                  <c:v>-1457000</c:v>
                </c:pt>
                <c:pt idx="8">
                  <c:v>-1562000</c:v>
                </c:pt>
                <c:pt idx="9">
                  <c:v>-1967000</c:v>
                </c:pt>
                <c:pt idx="10">
                  <c:v>-2122000</c:v>
                </c:pt>
                <c:pt idx="11">
                  <c:v>-2177000</c:v>
                </c:pt>
                <c:pt idx="12">
                  <c:v>-2082000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6-4333-AAFB-F8B4D856F9C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4283807"/>
        <c:axId val="534282847"/>
      </c:lineChart>
      <c:catAx>
        <c:axId val="534283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282847"/>
        <c:crosses val="autoZero"/>
        <c:auto val="1"/>
        <c:lblAlgn val="ctr"/>
        <c:lblOffset val="100"/>
        <c:noMultiLvlLbl val="0"/>
      </c:catAx>
      <c:valAx>
        <c:axId val="534282847"/>
        <c:scaling>
          <c:orientation val="minMax"/>
        </c:scaling>
        <c:delete val="1"/>
        <c:axPos val="l"/>
        <c:numFmt formatCode="_ * #,##0_ ;_ * \-#,##0_ ;_ * &quot;-&quot;??_ ;_ @_ " sourceLinked="1"/>
        <c:majorTickMark val="none"/>
        <c:minorTickMark val="none"/>
        <c:tickLblPos val="nextTo"/>
        <c:crossAx val="53428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6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Bookman Old Style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" name="Google Shape;17;p13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22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3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2" name="Google Shape;102;p23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53" name="Google Shape;53;p1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7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1" name="Google Shape;61;p17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19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1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/>
          <p:nvPr/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close up of a piece of paper with a pencil laying on top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73" y="8946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/>
          <p:nvPr/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1"/>
          <p:cNvSpPr txBox="1"/>
          <p:nvPr>
            <p:ph type="ctrTitle"/>
          </p:nvPr>
        </p:nvSpPr>
        <p:spPr>
          <a:xfrm>
            <a:off x="8127750" y="1475234"/>
            <a:ext cx="3209973" cy="2901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lang="en-US" sz="4400">
                <a:solidFill>
                  <a:schemeClr val="lt1"/>
                </a:solidFill>
              </a:rPr>
              <a:t>Data Analysis Report</a:t>
            </a:r>
            <a:endParaRPr/>
          </a:p>
        </p:txBody>
      </p:sp>
      <p:sp>
        <p:nvSpPr>
          <p:cNvPr id="115" name="Google Shape;115;p1"/>
          <p:cNvSpPr txBox="1"/>
          <p:nvPr>
            <p:ph idx="1" type="subTitle"/>
          </p:nvPr>
        </p:nvSpPr>
        <p:spPr>
          <a:xfrm>
            <a:off x="8127750" y="4608576"/>
            <a:ext cx="3205640" cy="774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BY - MODEPALLI YOGESWARACHARY</a:t>
            </a:r>
            <a:endParaRPr/>
          </a:p>
        </p:txBody>
      </p:sp>
      <p:cxnSp>
        <p:nvCxnSpPr>
          <p:cNvPr id="116" name="Google Shape;116;p1"/>
          <p:cNvCxnSpPr/>
          <p:nvPr/>
        </p:nvCxnSpPr>
        <p:spPr>
          <a:xfrm>
            <a:off x="8176090" y="4508519"/>
            <a:ext cx="310896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Overview of Revenue, Costs, and Performance</a:t>
            </a:r>
            <a:endParaRPr/>
          </a:p>
        </p:txBody>
      </p:sp>
      <p:graphicFrame>
        <p:nvGraphicFramePr>
          <p:cNvPr id="123" name="Google Shape;123;p2"/>
          <p:cNvGraphicFramePr/>
          <p:nvPr/>
        </p:nvGraphicFramePr>
        <p:xfrm>
          <a:off x="1096963" y="2216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{00F0DAA4-FF18-4D61-A5D1-ED90C57C5E84}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61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Introduction</a:t>
                      </a:r>
                      <a:endParaRPr b="0" sz="2400" cap="none">
                        <a:solidFill>
                          <a:schemeClr val="lt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Financial Overview</a:t>
                      </a:r>
                      <a:endParaRPr b="0" sz="2400" cap="none">
                        <a:solidFill>
                          <a:schemeClr val="lt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Key Contributors</a:t>
                      </a:r>
                      <a:endParaRPr b="0" sz="2400" cap="none">
                        <a:solidFill>
                          <a:schemeClr val="lt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Cost Distribution</a:t>
                      </a:r>
                      <a:endParaRPr b="0" sz="2400" cap="none">
                        <a:solidFill>
                          <a:schemeClr val="lt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7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Brief explanation of the business and target market.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Line Chart: Revenue vs. Costs (Month-wise financial performance).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Bar Chart: Team-wise revenue contributions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Pie Chart: Allocation of costs to different operational areas (e.g., marketing, HR, operations).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Emphasis on speed, cost, quality, and scalability.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Stacked Column Chart: Profit and Loss variations over time.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Brief analysis of team/product contributions to overall revenue.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Insights on areas for cost optimization.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7450"/>
                      </a:srgbClr>
                    </a:solidFill>
                  </a:tcPr>
                </a:tc>
              </a:tr>
              <a:tr h="97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Overview of Revenue, Costs, and Performance</a:t>
            </a:r>
            <a:endParaRPr/>
          </a:p>
        </p:txBody>
      </p:sp>
      <p:graphicFrame>
        <p:nvGraphicFramePr>
          <p:cNvPr id="129" name="Google Shape;129;p3"/>
          <p:cNvGraphicFramePr/>
          <p:nvPr/>
        </p:nvGraphicFramePr>
        <p:xfrm>
          <a:off x="1096963" y="2216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{00F0DAA4-FF18-4D61-A5D1-ED90C57C5E84}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61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Cash Flow Analysis</a:t>
                      </a:r>
                      <a:endParaRPr b="0" sz="2400" cap="none">
                        <a:solidFill>
                          <a:schemeClr val="lt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Market Potential</a:t>
                      </a:r>
                      <a:endParaRPr b="0" sz="2400" cap="none">
                        <a:solidFill>
                          <a:schemeClr val="lt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Investment Rationale</a:t>
                      </a:r>
                      <a:endParaRPr b="0" sz="2400" cap="none">
                        <a:solidFill>
                          <a:schemeClr val="lt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Action Plan</a:t>
                      </a:r>
                      <a:endParaRPr b="0" sz="2400" cap="none">
                        <a:solidFill>
                          <a:schemeClr val="lt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7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Waterfall Chart: Month-wise cumulative cash flow trends.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Key insights about target audience alignment (e.g., L&amp;D products, HR products, AI solutions).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Revenue Potential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Justified with visual data.</a:t>
                      </a:r>
                      <a:endParaRPr/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Define clear KPIs (e.g., revenue growth, customer lifetime value).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Insights into cash flow growth or shortfalls.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Highlight growth opportunities and new business streams.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/>
                        <a:t>Optimized Cost Management</a:t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Resource allocation and cost efficiency.</a:t>
                      </a:r>
                      <a:endParaRPr/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74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Libre Franklin"/>
                        <a:buNone/>
                      </a:pPr>
                      <a:r>
                        <a:rPr lang="en-US" sz="1400"/>
                        <a:t>Marketing Strategies: Highlight initiatives like content marketing, social campaigns.</a:t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7450"/>
                      </a:srgbClr>
                    </a:solidFill>
                  </a:tcPr>
                </a:tc>
              </a:tr>
              <a:tr h="97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cap="none">
                        <a:solidFill>
                          <a:schemeClr val="dk1"/>
                        </a:solidFill>
                      </a:endParaRPr>
                    </a:p>
                  </a:txBody>
                  <a:tcPr marT="151050" marB="151050" marR="151050" marL="151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1097280" y="906307"/>
            <a:ext cx="10058400" cy="741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/>
              <a:t>Revenue Vs. Cost</a:t>
            </a:r>
            <a:br>
              <a:rPr lang="en-US"/>
            </a:b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Financial performance over time</a:t>
            </a:r>
            <a:endParaRPr/>
          </a:p>
        </p:txBody>
      </p:sp>
      <p:graphicFrame>
        <p:nvGraphicFramePr>
          <p:cNvPr id="135" name="Google Shape;135;p4"/>
          <p:cNvGraphicFramePr/>
          <p:nvPr/>
        </p:nvGraphicFramePr>
        <p:xfrm>
          <a:off x="1097280" y="2137697"/>
          <a:ext cx="8076217" cy="376078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Team-wise Revenue Contribution</a:t>
            </a:r>
            <a:br>
              <a:rPr lang="en-US"/>
            </a:b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High-performance teams or products.</a:t>
            </a:r>
            <a:endParaRPr/>
          </a:p>
        </p:txBody>
      </p:sp>
      <p:graphicFrame>
        <p:nvGraphicFramePr>
          <p:cNvPr id="141" name="Google Shape;141;p5"/>
          <p:cNvGraphicFramePr/>
          <p:nvPr/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1097280" y="286604"/>
            <a:ext cx="10058400" cy="1139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Bookman Old Style"/>
              <a:buNone/>
            </a:pPr>
            <a:r>
              <a:rPr lang="en-US"/>
              <a:t>Cost Distribution</a:t>
            </a:r>
            <a:br>
              <a:rPr lang="en-US"/>
            </a:b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Percentage of costs spent on different operational areas.</a:t>
            </a:r>
            <a:endParaRPr/>
          </a:p>
        </p:txBody>
      </p:sp>
      <p:graphicFrame>
        <p:nvGraphicFramePr>
          <p:cNvPr id="147" name="Google Shape;147;p6"/>
          <p:cNvGraphicFramePr/>
          <p:nvPr/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Profit / Loss Trend</a:t>
            </a:r>
            <a:br>
              <a:rPr lang="en-US"/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Profit / Loss varies Month-over-month</a:t>
            </a:r>
            <a:endParaRPr/>
          </a:p>
        </p:txBody>
      </p:sp>
      <p:graphicFrame>
        <p:nvGraphicFramePr>
          <p:cNvPr id="153" name="Google Shape;153;p7"/>
          <p:cNvGraphicFramePr/>
          <p:nvPr/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Cumulative Cash Flow</a:t>
            </a:r>
            <a:br>
              <a:rPr lang="en-US"/>
            </a:br>
            <a:br>
              <a:rPr lang="en-US" sz="1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Positive and Negative Cash Flow Impacts.</a:t>
            </a:r>
            <a:endParaRPr/>
          </a:p>
        </p:txBody>
      </p:sp>
      <p:graphicFrame>
        <p:nvGraphicFramePr>
          <p:cNvPr id="159" name="Google Shape;159;p8"/>
          <p:cNvGraphicFramePr/>
          <p:nvPr/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1097280" y="2108201"/>
            <a:ext cx="10058400" cy="3781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25000" lnSpcReduction="20000"/>
          </a:bodyPr>
          <a:lstStyle/>
          <a:p>
            <a:pPr indent="-91440" lvl="0" marL="9144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5500">
                <a:latin typeface="Calibri"/>
                <a:ea typeface="Calibri"/>
                <a:cs typeface="Calibri"/>
                <a:sym typeface="Calibri"/>
              </a:rPr>
              <a:t>The visualizations presented offer a compelling case for investment in this business by showcasing its robust financial performance and potential for growth. </a:t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b="1" lang="en-US" sz="5500">
                <a:latin typeface="Calibri"/>
                <a:ea typeface="Calibri"/>
                <a:cs typeface="Calibri"/>
                <a:sym typeface="Calibri"/>
              </a:rPr>
              <a:t>The line chart highlights consistent trends in revenue and cost management, signaling financial stability and operational efficiency. </a:t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b="1" lang="en-US" sz="5500">
                <a:latin typeface="Calibri"/>
                <a:ea typeface="Calibri"/>
                <a:cs typeface="Calibri"/>
                <a:sym typeface="Calibri"/>
              </a:rPr>
              <a:t>The bar chart demonstrates significant team-wise revenue contributions, identifying high-performing areas that can be further scaled for profitability. </a:t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b="1" lang="en-US" sz="5500">
                <a:latin typeface="Calibri"/>
                <a:ea typeface="Calibri"/>
                <a:cs typeface="Calibri"/>
                <a:sym typeface="Calibri"/>
              </a:rPr>
              <a:t>The pie chart underlines a well-structured cost distribution, reflecting strategic allocation of resources across operations. </a:t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b="1" lang="en-US" sz="5500">
                <a:latin typeface="Calibri"/>
                <a:ea typeface="Calibri"/>
                <a:cs typeface="Calibri"/>
                <a:sym typeface="Calibri"/>
              </a:rPr>
              <a:t>Furthermore, the stacked column chart reveals a clear trajectory in profit and loss trends, indicating sustained improvement month-over-month. </a:t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b="1" lang="en-US" sz="5500">
                <a:latin typeface="Calibri"/>
                <a:ea typeface="Calibri"/>
                <a:cs typeface="Calibri"/>
                <a:sym typeface="Calibri"/>
              </a:rPr>
              <a:t>Lastly, the cash flow waterfall chart provides transparency in financial management, breaking down positive and negative cash flow impacts and ensuring a strong foundation for future investments.</a:t>
            </a:r>
            <a:endParaRPr b="1" sz="5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Noto Sans Symbols"/>
              <a:buChar char="▪"/>
            </a:pPr>
            <a:r>
              <a:rPr b="1" lang="en-US" sz="5500">
                <a:latin typeface="Calibri"/>
                <a:ea typeface="Calibri"/>
                <a:cs typeface="Calibri"/>
                <a:sym typeface="Calibri"/>
              </a:rPr>
              <a:t>Together, these data-driven insights not only emphasize the business’s current performance but also its capacity for strategic expansion and long-term value creation, making it a sound investment opportunity.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7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just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2025-03-11T07:53:07Z</dcterms:created>
  <dc:creator>Kevyn G J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