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72" r:id="rId3"/>
    <p:sldId id="257" r:id="rId4"/>
    <p:sldId id="258" r:id="rId5"/>
    <p:sldId id="268" r:id="rId6"/>
    <p:sldId id="269" r:id="rId7"/>
    <p:sldId id="270" r:id="rId8"/>
    <p:sldId id="271"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oBr7w2w/k6FukyUV8zyuRKQ1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FCDFE8DD-8876-4DAC-8A29-8DA13A1A0097}">
  <a:tblStyle styleId="{FCDFE8DD-8876-4DAC-8A29-8DA13A1A009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346" y="14"/>
      </p:cViewPr>
      <p:guideLst>
        <p:guide orient="horz" pos="2395"/>
        <p:guide orient="horz" pos="1429"/>
        <p:guide orient="horz" pos="158"/>
        <p:guide orient="horz" pos="2787"/>
        <p:guide pos="2880"/>
        <p:guide pos="423"/>
        <p:guide pos="2001"/>
        <p:guide pos="33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36"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9163964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0" name="Google Shape;1880;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7" name="Google Shape;1837;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77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46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20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922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4" name="Google Shape;1874;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1.xml"/><Relationship Id="rId5" Type="http://schemas.openxmlformats.org/officeDocument/2006/relationships/image" Target="../media/image30.png"/><Relationship Id="rId4" Type="http://schemas.openxmlformats.org/officeDocument/2006/relationships/image" Target="../media/image29.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40" t="31"/>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07" b="4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41" r="40" b="82"/>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75" r="89"/>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49"/>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71" r="59"/>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25" y="226006"/>
            <a:ext cx="175225" cy="429388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41" r="30" b="41"/>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54" r="104"/>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901"/>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51" t="46" r="26" b="10"/>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r="42"/>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r="42"/>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55" r="46" b="126"/>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okul0616/Naan-Mudhalvan"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09"/>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Portfolio</a:t>
            </a:r>
            <a:endParaRPr dirty="0">
              <a:latin typeface="+mj-lt"/>
            </a:endParaRPr>
          </a:p>
        </p:txBody>
      </p:sp>
      <p:sp>
        <p:nvSpPr>
          <p:cNvPr id="1833" name="Google Shape;1833;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Task - 3</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pic>
        <p:nvPicPr>
          <p:cNvPr id="1882" name="Google Shape;1882;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accent6"/>
                </a:solidFill>
                <a:latin typeface="EB Garamond"/>
                <a:ea typeface="EB Garamond"/>
                <a:cs typeface="EB Garamond"/>
                <a:sym typeface="EB Garamond"/>
              </a:rPr>
              <a:t>Portfolio</a:t>
            </a:r>
            <a:endParaRPr sz="1829" dirty="0">
              <a:solidFill>
                <a:schemeClr val="accent6"/>
              </a:solidFill>
              <a:latin typeface="EB Garamond"/>
              <a:ea typeface="EB Garamond"/>
              <a:cs typeface="EB Garamond"/>
              <a:sym typeface="EB Garamond"/>
            </a:endParaRPr>
          </a:p>
        </p:txBody>
      </p:sp>
      <p:graphicFrame>
        <p:nvGraphicFramePr>
          <p:cNvPr id="3665" name="Google Shape;3665;p210"/>
          <p:cNvGraphicFramePr/>
          <p:nvPr>
            <p:extLst>
              <p:ext uri="{D42A27DB-BD31-4B8C-83A1-F6EECF244321}">
                <p14:modId xmlns:p14="http://schemas.microsoft.com/office/powerpoint/2010/main" val="3883408157"/>
              </p:ext>
            </p:extLst>
          </p:nvPr>
        </p:nvGraphicFramePr>
        <p:xfrm>
          <a:off x="144700" y="1657350"/>
          <a:ext cx="4540812" cy="2224920"/>
        </p:xfrm>
        <a:graphic>
          <a:graphicData uri="http://schemas.openxmlformats.org/drawingml/2006/table">
            <a:tbl>
              <a:tblPr>
                <a:noFill/>
              </a:tblPr>
              <a:tblGrid>
                <a:gridCol w="1974186">
                  <a:extLst>
                    <a:ext uri="{9D8B030D-6E8A-4147-A177-3AD203B41FA5}">
                      <a16:colId xmlns:a16="http://schemas.microsoft.com/office/drawing/2014/main" xmlns="" val="20000"/>
                    </a:ext>
                  </a:extLst>
                </a:gridCol>
                <a:gridCol w="1759431">
                  <a:extLst>
                    <a:ext uri="{9D8B030D-6E8A-4147-A177-3AD203B41FA5}">
                      <a16:colId xmlns:a16="http://schemas.microsoft.com/office/drawing/2014/main" xmlns="" val="20001"/>
                    </a:ext>
                  </a:extLst>
                </a:gridCol>
                <a:gridCol w="807195">
                  <a:extLst>
                    <a:ext uri="{9D8B030D-6E8A-4147-A177-3AD203B41FA5}">
                      <a16:colId xmlns:a16="http://schemas.microsoft.com/office/drawing/2014/main" xmlns="" val="20002"/>
                    </a:ext>
                  </a:extLst>
                </a:gridCol>
              </a:tblGrid>
              <a:tr h="394742">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1"/>
                          </a:solidFill>
                        </a:rPr>
                        <a:t>LMS Username</a:t>
                      </a:r>
                      <a:endParaRPr sz="1400" b="1" u="none" strike="noStrike" cap="none" dirty="0">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Name </a:t>
                      </a:r>
                      <a:endParaRPr sz="1400" b="1" u="none" strike="noStrike" cap="none">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Batch </a:t>
                      </a:r>
                      <a:endParaRPr sz="1400" b="1" u="none" strike="noStrike" cap="none">
                        <a:solidFill>
                          <a:schemeClr val="bg1"/>
                        </a:solidFill>
                      </a:endParaRPr>
                    </a:p>
                  </a:txBody>
                  <a:tcPr marL="91425" marR="91425" marT="91425" marB="91425"/>
                </a:tc>
                <a:extLst>
                  <a:ext uri="{0D108BD9-81ED-4DB2-BD59-A6C34878D82A}">
                    <a16:rowId xmlns:a16="http://schemas.microsoft.com/office/drawing/2014/main" xmlns="" val="10000"/>
                  </a:ext>
                </a:extLst>
              </a:tr>
              <a:tr h="394742">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b="1" i="0" u="none" strike="noStrike" cap="none" dirty="0" smtClean="0">
                          <a:solidFill>
                            <a:schemeClr val="tx1"/>
                          </a:solidFill>
                          <a:effectLst/>
                          <a:latin typeface="+mn-lt"/>
                          <a:ea typeface="+mn-ea"/>
                          <a:cs typeface="+mn-cs"/>
                          <a:sym typeface="Arial"/>
                        </a:rPr>
                        <a:t>F33E5E563F6540188504534E2FD1BD5B</a:t>
                      </a: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smtClean="0">
                          <a:solidFill>
                            <a:schemeClr val="bg1"/>
                          </a:solidFill>
                        </a:rPr>
                        <a:t>Yogeswari</a:t>
                      </a:r>
                      <a:r>
                        <a:rPr lang="en-US" sz="1400" u="none" strike="noStrike" cap="none" baseline="0" dirty="0" err="1" smtClean="0">
                          <a:solidFill>
                            <a:schemeClr val="bg1"/>
                          </a:solidFill>
                        </a:rPr>
                        <a:t>.S</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xmlns="" val="10001"/>
                  </a:ext>
                </a:extLst>
              </a:tr>
              <a:tr h="394742">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dirty="0" smtClean="0">
                          <a:solidFill>
                            <a:schemeClr val="tx1"/>
                          </a:solidFill>
                        </a:rPr>
                        <a:t>EC9455D1C3C8C06B37B402B54B2895FA</a:t>
                      </a:r>
                      <a:endParaRPr sz="1400" b="1" u="none" strike="noStrike" cap="none" dirty="0">
                        <a:solidFill>
                          <a:schemeClr val="tx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err="1" smtClean="0">
                          <a:solidFill>
                            <a:schemeClr val="bg1"/>
                          </a:solidFill>
                        </a:rPr>
                        <a:t>Renugadevi</a:t>
                      </a:r>
                      <a:r>
                        <a:rPr lang="en-US" sz="1400" u="none" strike="noStrike" cap="none" baseline="0" dirty="0" err="1" smtClean="0">
                          <a:solidFill>
                            <a:schemeClr val="bg1"/>
                          </a:solidFill>
                        </a:rPr>
                        <a:t>.J</a:t>
                      </a:r>
                      <a:endParaRPr lang="en-US"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xmlns="" val="10002"/>
                  </a:ext>
                </a:extLst>
              </a:tr>
              <a:tr h="394742">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b="1" i="0" u="none" strike="noStrike" cap="none" dirty="0" smtClean="0">
                          <a:solidFill>
                            <a:schemeClr val="tx1"/>
                          </a:solidFill>
                          <a:effectLst/>
                          <a:latin typeface="+mn-lt"/>
                          <a:ea typeface="+mn-ea"/>
                          <a:cs typeface="+mn-cs"/>
                          <a:sym typeface="Arial"/>
                        </a:rPr>
                        <a:t>8C20F15FC8757CD93ED493C68CDE2F4B</a:t>
                      </a: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smtClean="0">
                          <a:solidFill>
                            <a:schemeClr val="bg1"/>
                          </a:solidFill>
                        </a:rPr>
                        <a:t>Sreenithi</a:t>
                      </a:r>
                      <a:r>
                        <a:rPr lang="en-US" sz="1400" u="none" strike="noStrike" cap="none" baseline="0" dirty="0" smtClean="0">
                          <a:solidFill>
                            <a:schemeClr val="bg1"/>
                          </a:solidFill>
                        </a:rPr>
                        <a:t> </a:t>
                      </a:r>
                      <a:r>
                        <a:rPr lang="en-US" sz="1400" u="none" strike="noStrike" cap="none" baseline="0" dirty="0" err="1" smtClean="0">
                          <a:solidFill>
                            <a:schemeClr val="bg1"/>
                          </a:solidFill>
                        </a:rPr>
                        <a:t>Ganesh.G</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a16="http://schemas.microsoft.com/office/drawing/2014/main" xmlns=""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lt2"/>
                </a:solidFill>
                <a:latin typeface="+mj-lt"/>
                <a:ea typeface="EB Garamond"/>
                <a:cs typeface="EB Garamond"/>
                <a:sym typeface="EB Garamond"/>
              </a:rPr>
              <a:t>Portfolio</a:t>
            </a:r>
            <a:endParaRPr sz="1829" dirty="0">
              <a:solidFill>
                <a:schemeClr val="lt2"/>
              </a:solidFill>
              <a:latin typeface="+mj-lt"/>
              <a:ea typeface="EB Garamond"/>
              <a:cs typeface="EB Garamond"/>
              <a:sym typeface="EB Garamond"/>
            </a:endParaRPr>
          </a:p>
        </p:txBody>
      </p:sp>
      <p:sp>
        <p:nvSpPr>
          <p:cNvPr id="1840" name="Google Shape;1840;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lt1"/>
              </a:buClr>
              <a:buSzPts val="1400"/>
              <a:buNone/>
            </a:pPr>
            <a:r>
              <a:rPr lang="en-US" b="0" i="0" dirty="0">
                <a:solidFill>
                  <a:srgbClr val="D1D5DB"/>
                </a:solidFill>
                <a:effectLst/>
                <a:latin typeface="+mn-lt"/>
              </a:rPr>
              <a:t>This document outlines the software requirements for a dynamic portfolio website developed using ReactJS, JSX, and JavaScript. It provides a platform for individuals or organizations to showcase their work, featuring real-time updates and interactive user experiences. The use of React components enhances the presentation of projects and user profiles.</a:t>
            </a:r>
            <a:endParaRPr dirty="0">
              <a:latin typeface="+mn-lt"/>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489450" y="647046"/>
            <a:ext cx="7961130" cy="4016394"/>
          </a:xfrm>
          <a:prstGeom prst="rect">
            <a:avLst/>
          </a:prstGeom>
          <a:noFill/>
          <a:ln>
            <a:noFill/>
          </a:ln>
        </p:spPr>
        <p:txBody>
          <a:bodyPr spcFirstLastPara="1" wrap="square" lIns="91425" tIns="45700" rIns="91425" bIns="45700" anchor="t" anchorCtr="0">
            <a:noAutofit/>
          </a:bodyPr>
          <a:lstStyle/>
          <a:p>
            <a:pPr algn="just"/>
            <a:r>
              <a:rPr lang="en-US" sz="1800" b="1" i="0" dirty="0">
                <a:solidFill>
                  <a:schemeClr val="tx1"/>
                </a:solidFill>
                <a:effectLst/>
                <a:latin typeface="+mn-lt"/>
              </a:rPr>
              <a:t>1.1 Purpose</a:t>
            </a:r>
          </a:p>
          <a:p>
            <a:pPr algn="just"/>
            <a:r>
              <a:rPr lang="en-US" sz="1800" b="0" i="0" dirty="0">
                <a:solidFill>
                  <a:schemeClr val="tx1"/>
                </a:solidFill>
                <a:effectLst/>
                <a:latin typeface="+mn-lt"/>
              </a:rPr>
              <a:t>This document defines the software requirements for the development of a portfolio website using ReactJS, JSX, and JavaScript. The website will serve as a platform for individuals or organizations to showcase their projects, skills, and achievements.</a:t>
            </a:r>
          </a:p>
          <a:p>
            <a:pPr algn="just"/>
            <a:r>
              <a:rPr lang="en-US" sz="1800" b="1" i="0" dirty="0">
                <a:solidFill>
                  <a:schemeClr val="tx1"/>
                </a:solidFill>
                <a:effectLst/>
                <a:latin typeface="+mn-lt"/>
              </a:rPr>
              <a:t>1.2 Scope</a:t>
            </a:r>
          </a:p>
          <a:p>
            <a:pPr algn="just"/>
            <a:r>
              <a:rPr lang="en-US" sz="1800" b="0" i="0" dirty="0">
                <a:solidFill>
                  <a:schemeClr val="tx1"/>
                </a:solidFill>
                <a:effectLst/>
                <a:latin typeface="+mn-lt"/>
              </a:rPr>
              <a:t>The portfolio website will provide users with a dynamic and interactive online space to present their work, allowing them to create, edit, and manage their profiles and projects. The site will leverage ReactJS and JSX to enhance user experience.</a:t>
            </a:r>
          </a:p>
          <a:p>
            <a:pPr algn="just"/>
            <a:r>
              <a:rPr lang="en-US" sz="1800" b="1" i="0" dirty="0">
                <a:solidFill>
                  <a:schemeClr val="tx1"/>
                </a:solidFill>
                <a:effectLst/>
                <a:latin typeface="+mn-lt"/>
              </a:rPr>
              <a:t>1.3 Definitions, Acronyms, and Abbreviations</a:t>
            </a:r>
          </a:p>
          <a:p>
            <a:pPr algn="just">
              <a:buFont typeface="Arial" panose="020B0604020202020204" pitchFamily="34" charset="0"/>
              <a:buChar char="•"/>
            </a:pPr>
            <a:r>
              <a:rPr lang="en-US" sz="1800" b="0" i="0" dirty="0">
                <a:solidFill>
                  <a:schemeClr val="tx1"/>
                </a:solidFill>
                <a:effectLst/>
                <a:latin typeface="+mn-lt"/>
              </a:rPr>
              <a:t>ReactJS: A JavaScript library for building user interfaces.</a:t>
            </a:r>
          </a:p>
          <a:p>
            <a:pPr algn="just">
              <a:buFont typeface="Arial" panose="020B0604020202020204" pitchFamily="34" charset="0"/>
              <a:buChar char="•"/>
            </a:pPr>
            <a:r>
              <a:rPr lang="en-US" sz="1800" b="0" i="0" dirty="0">
                <a:solidFill>
                  <a:schemeClr val="tx1"/>
                </a:solidFill>
                <a:effectLst/>
                <a:latin typeface="+mn-lt"/>
              </a:rPr>
              <a:t>JSX: A syntax extension for JavaScript, commonly used with React for defining UI components.</a:t>
            </a:r>
          </a:p>
          <a:p>
            <a:pPr marL="0" lvl="0" indent="0" algn="just" rtl="0">
              <a:lnSpc>
                <a:spcPct val="107916"/>
              </a:lnSpc>
              <a:spcBef>
                <a:spcPts val="0"/>
              </a:spcBef>
              <a:spcAft>
                <a:spcPts val="0"/>
              </a:spcAft>
              <a:buNone/>
            </a:pPr>
            <a:endParaRPr sz="1800" dirty="0">
              <a:solidFill>
                <a:schemeClr val="tx1"/>
              </a:solidFill>
              <a:latin typeface="+mn-lt"/>
              <a:ea typeface="Montserrat ExtraBold"/>
              <a:cs typeface="Montserrat ExtraBold"/>
              <a:sym typeface="Montserrat ExtraBold"/>
            </a:endParaRPr>
          </a:p>
        </p:txBody>
      </p:sp>
      <p:sp>
        <p:nvSpPr>
          <p:cNvPr id="1851" name="Google Shape;1851;g1f5dca458e3_0_0"/>
          <p:cNvSpPr txBox="1"/>
          <p:nvPr/>
        </p:nvSpPr>
        <p:spPr>
          <a:xfrm>
            <a:off x="445774" y="250825"/>
            <a:ext cx="2442206" cy="396222"/>
          </a:xfrm>
          <a:prstGeom prst="rect">
            <a:avLst/>
          </a:prstGeom>
          <a:noFill/>
          <a:ln>
            <a:noFill/>
          </a:ln>
        </p:spPr>
        <p:txBody>
          <a:bodyPr spcFirstLastPara="1" wrap="square" lIns="91425" tIns="45700" rIns="91425" bIns="45700" anchor="t" anchorCtr="0">
            <a:noAutofit/>
          </a:bodyPr>
          <a:lstStyle/>
          <a:p>
            <a:r>
              <a:rPr lang="en-US" sz="2400" b="1" i="0" dirty="0">
                <a:solidFill>
                  <a:srgbClr val="0B5394"/>
                </a:solidFill>
                <a:effectLst/>
                <a:latin typeface="+mj-lt"/>
              </a:rPr>
              <a:t>1. Introduction</a:t>
            </a:r>
            <a:endParaRPr sz="1800" dirty="0">
              <a:solidFill>
                <a:srgbClr val="0B5394"/>
              </a:solidFill>
              <a:latin typeface="+mj-lt"/>
              <a:ea typeface="EB Garamond ExtraBold"/>
              <a:cs typeface="EB Garamond ExtraBold"/>
              <a:sym typeface="EB Garamon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4016394"/>
          </a:xfrm>
          <a:prstGeom prst="rect">
            <a:avLst/>
          </a:prstGeom>
          <a:noFill/>
          <a:ln>
            <a:noFill/>
          </a:ln>
        </p:spPr>
        <p:txBody>
          <a:bodyPr spcFirstLastPara="1" wrap="square" lIns="91425" tIns="45700" rIns="91425" bIns="45700" anchor="t" anchorCtr="0">
            <a:noAutofit/>
          </a:bodyPr>
          <a:lstStyle/>
          <a:p>
            <a:pPr algn="l"/>
            <a:r>
              <a:rPr lang="en-US" sz="1800" b="1" i="0" dirty="0">
                <a:solidFill>
                  <a:schemeClr val="tx1"/>
                </a:solidFill>
                <a:effectLst/>
                <a:latin typeface="+mn-lt"/>
              </a:rPr>
              <a:t>2.1 Portfolio Content Management</a:t>
            </a:r>
          </a:p>
          <a:p>
            <a:pPr algn="l"/>
            <a:r>
              <a:rPr lang="en-US" sz="1800" b="0" i="0" dirty="0">
                <a:solidFill>
                  <a:schemeClr val="tx1"/>
                </a:solidFill>
                <a:effectLst/>
                <a:latin typeface="+mn-lt"/>
              </a:rPr>
              <a:t>2.1.1 Project Creation</a:t>
            </a:r>
          </a:p>
          <a:p>
            <a:pPr algn="l">
              <a:buFont typeface="Arial" panose="020B0604020202020204" pitchFamily="34" charset="0"/>
              <a:buChar char="•"/>
            </a:pPr>
            <a:r>
              <a:rPr lang="en-US" sz="1800" b="0" i="0" dirty="0">
                <a:solidFill>
                  <a:schemeClr val="tx1"/>
                </a:solidFill>
                <a:effectLst/>
                <a:latin typeface="+mn-lt"/>
              </a:rPr>
              <a:t>Users can create and manage projects, including project titles, descriptions, images, and links, with instant updates through React.</a:t>
            </a:r>
          </a:p>
          <a:p>
            <a:pPr algn="l"/>
            <a:r>
              <a:rPr lang="en-US" sz="1800" b="0" i="0" dirty="0">
                <a:solidFill>
                  <a:schemeClr val="tx1"/>
                </a:solidFill>
                <a:effectLst/>
                <a:latin typeface="+mn-lt"/>
              </a:rPr>
              <a:t>2.1.2 Project Editing</a:t>
            </a:r>
          </a:p>
          <a:p>
            <a:pPr algn="l">
              <a:buFont typeface="Arial" panose="020B0604020202020204" pitchFamily="34" charset="0"/>
              <a:buChar char="•"/>
            </a:pPr>
            <a:r>
              <a:rPr lang="en-US" sz="1800" b="0" i="0" dirty="0">
                <a:solidFill>
                  <a:schemeClr val="tx1"/>
                </a:solidFill>
                <a:effectLst/>
                <a:latin typeface="+mn-lt"/>
              </a:rPr>
              <a:t>Users can edit and update project details seamlessly with React components.</a:t>
            </a:r>
          </a:p>
          <a:p>
            <a:pPr algn="l"/>
            <a:r>
              <a:rPr lang="en-US" sz="1800" b="0" i="0" dirty="0">
                <a:solidFill>
                  <a:schemeClr val="tx1"/>
                </a:solidFill>
                <a:effectLst/>
                <a:latin typeface="+mn-lt"/>
              </a:rPr>
              <a:t>2.1.3 Project Deletion</a:t>
            </a:r>
          </a:p>
          <a:p>
            <a:pPr algn="l">
              <a:buFont typeface="Arial" panose="020B0604020202020204" pitchFamily="34" charset="0"/>
              <a:buChar char="•"/>
            </a:pPr>
            <a:r>
              <a:rPr lang="en-US" sz="1800" b="0" i="0" dirty="0">
                <a:solidFill>
                  <a:schemeClr val="tx1"/>
                </a:solidFill>
                <a:effectLst/>
                <a:latin typeface="+mn-lt"/>
              </a:rPr>
              <a:t>Users can remove projects from their portfolio with real-time changes reflected via React components.</a:t>
            </a:r>
          </a:p>
          <a:p>
            <a:pPr algn="l"/>
            <a:r>
              <a:rPr lang="en-US" sz="1800" b="1" i="0" dirty="0">
                <a:solidFill>
                  <a:schemeClr val="tx1"/>
                </a:solidFill>
                <a:effectLst/>
                <a:latin typeface="+mn-lt"/>
              </a:rPr>
              <a:t>2.2 Portfolio Presentation</a:t>
            </a:r>
          </a:p>
          <a:p>
            <a:pPr algn="l"/>
            <a:r>
              <a:rPr lang="en-US" sz="1800" b="0" i="0" dirty="0">
                <a:solidFill>
                  <a:schemeClr val="tx1"/>
                </a:solidFill>
                <a:effectLst/>
                <a:latin typeface="+mn-lt"/>
              </a:rPr>
              <a:t>2.2.1 Home Page</a:t>
            </a:r>
          </a:p>
          <a:p>
            <a:pPr algn="l">
              <a:buFont typeface="Arial" panose="020B0604020202020204" pitchFamily="34" charset="0"/>
              <a:buChar char="•"/>
            </a:pPr>
            <a:r>
              <a:rPr lang="en-US" sz="1800" b="0" i="0" dirty="0">
                <a:solidFill>
                  <a:schemeClr val="tx1"/>
                </a:solidFill>
                <a:effectLst/>
                <a:latin typeface="+mn-lt"/>
              </a:rPr>
              <a:t>The home page will feature an interactive introduction with smooth transitions, enhanced by React for improved user experience.</a:t>
            </a:r>
          </a:p>
          <a:p>
            <a:pPr algn="l">
              <a:buFont typeface="Arial" panose="020B0604020202020204" pitchFamily="34" charset="0"/>
              <a:buChar char="•"/>
            </a:pPr>
            <a:endParaRPr lang="en-US" sz="1800" b="0" i="0" dirty="0">
              <a:solidFill>
                <a:schemeClr val="tx1"/>
              </a:solidFill>
              <a:effectLst/>
              <a:latin typeface="+mn-lt"/>
            </a:endParaRPr>
          </a:p>
        </p:txBody>
      </p:sp>
      <p:sp>
        <p:nvSpPr>
          <p:cNvPr id="1851" name="Google Shape;1851;g1f5dca458e3_0_0"/>
          <p:cNvSpPr txBox="1"/>
          <p:nvPr/>
        </p:nvSpPr>
        <p:spPr>
          <a:xfrm>
            <a:off x="445774" y="250825"/>
            <a:ext cx="427862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Tree>
    <p:extLst>
      <p:ext uri="{BB962C8B-B14F-4D97-AF65-F5344CB8AC3E}">
        <p14:creationId xmlns:p14="http://schemas.microsoft.com/office/powerpoint/2010/main" val="10572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2.2.2 Projects Page</a:t>
            </a:r>
          </a:p>
          <a:p>
            <a:pPr algn="l">
              <a:buFont typeface="Arial" panose="020B0604020202020204" pitchFamily="34" charset="0"/>
              <a:buChar char="•"/>
            </a:pPr>
            <a:r>
              <a:rPr lang="en-US" sz="1800" b="0" i="0" dirty="0">
                <a:solidFill>
                  <a:schemeClr val="tx1"/>
                </a:solidFill>
                <a:effectLst/>
                <a:latin typeface="+mn-lt"/>
              </a:rPr>
              <a:t>Projects will be presented using React components, allowing users to navigate and explore detailed project information dynamically.</a:t>
            </a:r>
          </a:p>
          <a:p>
            <a:pPr algn="l"/>
            <a:r>
              <a:rPr lang="en-US" sz="1800" b="0" i="0" dirty="0">
                <a:solidFill>
                  <a:schemeClr val="tx1"/>
                </a:solidFill>
                <a:effectLst/>
                <a:latin typeface="+mn-lt"/>
              </a:rPr>
              <a:t>2.2.3 Contact Page</a:t>
            </a:r>
          </a:p>
          <a:p>
            <a:pPr algn="l">
              <a:buFont typeface="Arial" panose="020B0604020202020204" pitchFamily="34" charset="0"/>
              <a:buChar char="•"/>
            </a:pPr>
            <a:r>
              <a:rPr lang="en-US" sz="1800" b="0" i="0" dirty="0">
                <a:solidFill>
                  <a:schemeClr val="tx1"/>
                </a:solidFill>
                <a:effectLst/>
                <a:latin typeface="+mn-lt"/>
              </a:rPr>
              <a:t>A contact page with a user-friendly form will enable visitors to get in touch, with real-time feedback via React components.</a:t>
            </a:r>
          </a:p>
        </p:txBody>
      </p:sp>
      <p:sp>
        <p:nvSpPr>
          <p:cNvPr id="1851" name="Google Shape;1851;g1f5dca458e3_0_0"/>
          <p:cNvSpPr txBox="1"/>
          <p:nvPr/>
        </p:nvSpPr>
        <p:spPr>
          <a:xfrm>
            <a:off x="445774" y="250825"/>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
        <p:nvSpPr>
          <p:cNvPr id="2" name="Google Shape;1851;g1f5dca458e3_0_0">
            <a:extLst>
              <a:ext uri="{FF2B5EF4-FFF2-40B4-BE49-F238E27FC236}">
                <a16:creationId xmlns:a16="http://schemas.microsoft.com/office/drawing/2014/main" xmlns="" id="{B070ED1D-470B-165F-3168-1AA4A874B232}"/>
              </a:ext>
            </a:extLst>
          </p:cNvPr>
          <p:cNvSpPr txBox="1"/>
          <p:nvPr/>
        </p:nvSpPr>
        <p:spPr>
          <a:xfrm>
            <a:off x="445774" y="2578717"/>
            <a:ext cx="517016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3" name="Google Shape;1847;g1f5dca458e3_0_0">
            <a:extLst>
              <a:ext uri="{FF2B5EF4-FFF2-40B4-BE49-F238E27FC236}">
                <a16:creationId xmlns:a16="http://schemas.microsoft.com/office/drawing/2014/main" xmlns=""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dirty="0">
                <a:solidFill>
                  <a:schemeClr val="tx1"/>
                </a:solidFill>
                <a:latin typeface="+mn-lt"/>
              </a:rPr>
              <a:t>3</a:t>
            </a:r>
            <a:r>
              <a:rPr lang="en-US" sz="1800" b="0" i="0" dirty="0">
                <a:solidFill>
                  <a:schemeClr val="tx1"/>
                </a:solidFill>
                <a:effectLst/>
                <a:latin typeface="+mn-lt"/>
              </a:rPr>
              <a:t>.1.1 Performance</a:t>
            </a:r>
          </a:p>
          <a:p>
            <a:pPr algn="l">
              <a:buFont typeface="Arial" panose="020B0604020202020204" pitchFamily="34" charset="0"/>
              <a:buChar char="•"/>
            </a:pPr>
            <a:r>
              <a:rPr lang="en-US" sz="1800" b="0" i="0" dirty="0">
                <a:solidFill>
                  <a:schemeClr val="tx1"/>
                </a:solidFill>
                <a:effectLst/>
                <a:latin typeface="+mn-lt"/>
              </a:rPr>
              <a:t>The website shall exhibit optimal performance, with React components enhancing responsiveness and interactivity.</a:t>
            </a:r>
          </a:p>
          <a:p>
            <a:pPr algn="l"/>
            <a:r>
              <a:rPr lang="en-US" sz="1800" dirty="0">
                <a:solidFill>
                  <a:schemeClr val="tx1"/>
                </a:solidFill>
                <a:latin typeface="+mn-lt"/>
              </a:rPr>
              <a:t>3</a:t>
            </a:r>
            <a:r>
              <a:rPr lang="en-US" sz="1800" b="0" i="0" dirty="0">
                <a:solidFill>
                  <a:schemeClr val="tx1"/>
                </a:solidFill>
                <a:effectLst/>
                <a:latin typeface="+mn-lt"/>
              </a:rPr>
              <a:t>.1.2 Security</a:t>
            </a:r>
          </a:p>
          <a:p>
            <a:pPr algn="l">
              <a:buFont typeface="Arial" panose="020B0604020202020204" pitchFamily="34" charset="0"/>
              <a:buChar char="•"/>
            </a:pPr>
            <a:r>
              <a:rPr lang="en-US" sz="1800" b="0" i="0" dirty="0">
                <a:solidFill>
                  <a:schemeClr val="tx1"/>
                </a:solidFill>
                <a:effectLst/>
                <a:latin typeface="+mn-lt"/>
              </a:rPr>
              <a:t>Secure storage and transmission of user data, including login credentials, with encryption measures in place.</a:t>
            </a:r>
          </a:p>
        </p:txBody>
      </p:sp>
    </p:spTree>
    <p:extLst>
      <p:ext uri="{BB962C8B-B14F-4D97-AF65-F5344CB8AC3E}">
        <p14:creationId xmlns:p14="http://schemas.microsoft.com/office/powerpoint/2010/main" val="284136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dirty="0">
                <a:solidFill>
                  <a:schemeClr val="tx1"/>
                </a:solidFill>
                <a:latin typeface="+mn-lt"/>
              </a:rPr>
              <a:t>3.1.3 Compatibility</a:t>
            </a:r>
          </a:p>
          <a:p>
            <a:pPr algn="l"/>
            <a:r>
              <a:rPr lang="en-US" sz="1800" dirty="0">
                <a:solidFill>
                  <a:schemeClr val="tx1"/>
                </a:solidFill>
                <a:latin typeface="+mn-lt"/>
              </a:rPr>
              <a:t>Ensure compatibility with major web browsers, such as Chrome, Firefox, Safari, and Edge, when rendering React components.</a:t>
            </a:r>
          </a:p>
          <a:p>
            <a:pPr algn="l"/>
            <a:r>
              <a:rPr lang="en-US" sz="1800" dirty="0">
                <a:solidFill>
                  <a:schemeClr val="tx1"/>
                </a:solidFill>
                <a:latin typeface="+mn-lt"/>
              </a:rPr>
              <a:t>3.1.4 Usability</a:t>
            </a:r>
          </a:p>
          <a:p>
            <a:pPr algn="l"/>
            <a:r>
              <a:rPr lang="en-US" sz="1800" dirty="0">
                <a:solidFill>
                  <a:schemeClr val="tx1"/>
                </a:solidFill>
                <a:latin typeface="+mn-lt"/>
              </a:rPr>
              <a:t>A user-friendly and intuitive interface, enhanced by </a:t>
            </a:r>
            <a:r>
              <a:rPr lang="en-US" sz="1800" dirty="0" err="1">
                <a:solidFill>
                  <a:schemeClr val="tx1"/>
                </a:solidFill>
                <a:latin typeface="+mn-lt"/>
              </a:rPr>
              <a:t>React's</a:t>
            </a:r>
            <a:r>
              <a:rPr lang="en-US" sz="1800" dirty="0">
                <a:solidFill>
                  <a:schemeClr val="tx1"/>
                </a:solidFill>
                <a:latin typeface="+mn-lt"/>
              </a:rPr>
              <a:t> component-based architecture, to ensure easy navigation and interaction.</a:t>
            </a:r>
          </a:p>
        </p:txBody>
      </p:sp>
      <p:sp>
        <p:nvSpPr>
          <p:cNvPr id="1851" name="Google Shape;1851;g1f5dca458e3_0_0"/>
          <p:cNvSpPr txBox="1"/>
          <p:nvPr/>
        </p:nvSpPr>
        <p:spPr>
          <a:xfrm>
            <a:off x="445774" y="250825"/>
            <a:ext cx="504824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2" name="Google Shape;1851;g1f5dca458e3_0_0">
            <a:extLst>
              <a:ext uri="{FF2B5EF4-FFF2-40B4-BE49-F238E27FC236}">
                <a16:creationId xmlns:a16="http://schemas.microsoft.com/office/drawing/2014/main" xmlns="" id="{B070ED1D-470B-165F-3168-1AA4A874B232}"/>
              </a:ext>
            </a:extLst>
          </p:cNvPr>
          <p:cNvSpPr txBox="1"/>
          <p:nvPr/>
        </p:nvSpPr>
        <p:spPr>
          <a:xfrm>
            <a:off x="445774" y="2578717"/>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3. System Constraints</a:t>
            </a:r>
          </a:p>
        </p:txBody>
      </p:sp>
      <p:sp>
        <p:nvSpPr>
          <p:cNvPr id="3" name="Google Shape;1847;g1f5dca458e3_0_0">
            <a:extLst>
              <a:ext uri="{FF2B5EF4-FFF2-40B4-BE49-F238E27FC236}">
                <a16:creationId xmlns:a16="http://schemas.microsoft.com/office/drawing/2014/main" xmlns=""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Arial" panose="020B0604020202020204" pitchFamily="34" charset="0"/>
              <a:buChar char="•"/>
            </a:pPr>
            <a:r>
              <a:rPr lang="en-US" sz="1800" b="0" i="0" dirty="0">
                <a:solidFill>
                  <a:schemeClr val="tx1"/>
                </a:solidFill>
                <a:effectLst/>
                <a:latin typeface="+mn-lt"/>
              </a:rPr>
              <a:t>The website will be developed using ReactJS, JSX, and JavaScript.</a:t>
            </a:r>
          </a:p>
          <a:p>
            <a:pPr algn="l">
              <a:buFont typeface="Arial" panose="020B0604020202020204" pitchFamily="34" charset="0"/>
              <a:buChar char="•"/>
            </a:pPr>
            <a:r>
              <a:rPr lang="en-US" sz="1800" b="0" i="0" dirty="0">
                <a:solidFill>
                  <a:schemeClr val="tx1"/>
                </a:solidFill>
                <a:effectLst/>
                <a:latin typeface="+mn-lt"/>
              </a:rPr>
              <a:t>Hosting and server requirements will be determined based on the chosen hosting platform.</a:t>
            </a:r>
          </a:p>
        </p:txBody>
      </p:sp>
    </p:spTree>
    <p:extLst>
      <p:ext uri="{BB962C8B-B14F-4D97-AF65-F5344CB8AC3E}">
        <p14:creationId xmlns:p14="http://schemas.microsoft.com/office/powerpoint/2010/main" val="6649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698115" y="188910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This Software Requirements Specification (SRS) document outlines the functional and non-functional requirements for the development of a portfolio website using ReactJS, JSX, and JavaScript. The use of React components aims to create an engaging and responsive platform for presenting projects and skills.</a:t>
            </a:r>
          </a:p>
        </p:txBody>
      </p:sp>
      <p:sp>
        <p:nvSpPr>
          <p:cNvPr id="1851" name="Google Shape;1851;g1f5dca458e3_0_0"/>
          <p:cNvSpPr txBox="1"/>
          <p:nvPr/>
        </p:nvSpPr>
        <p:spPr>
          <a:xfrm>
            <a:off x="552454" y="1363345"/>
            <a:ext cx="446150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n-lt"/>
              </a:rPr>
              <a:t>4.Conclusion</a:t>
            </a:r>
            <a:endParaRPr lang="en-US" sz="2400" b="1" i="0" dirty="0">
              <a:solidFill>
                <a:srgbClr val="0B5394"/>
              </a:solidFill>
              <a:effectLst/>
              <a:latin typeface="+mn-lt"/>
            </a:endParaRPr>
          </a:p>
        </p:txBody>
      </p:sp>
    </p:spTree>
    <p:extLst>
      <p:ext uri="{BB962C8B-B14F-4D97-AF65-F5344CB8AC3E}">
        <p14:creationId xmlns:p14="http://schemas.microsoft.com/office/powerpoint/2010/main" val="44544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1877" name="Google Shape;1877;p212"/>
          <p:cNvSpPr txBox="1">
            <a:spLocks noGrp="1"/>
          </p:cNvSpPr>
          <p:nvPr>
            <p:ph type="body" idx="2"/>
          </p:nvPr>
        </p:nvSpPr>
        <p:spPr>
          <a:xfrm>
            <a:off x="3941379" y="1789253"/>
            <a:ext cx="2989142" cy="1169511"/>
          </a:xfrm>
          <a:prstGeom prst="rect">
            <a:avLst/>
          </a:prstGeom>
          <a:noFill/>
          <a:ln>
            <a:noFill/>
          </a:ln>
        </p:spPr>
        <p:txBody>
          <a:bodyPr spcFirstLastPara="1" wrap="square" lIns="91425" tIns="45700" rIns="91425" bIns="45700" anchor="ctr" anchorCtr="0">
            <a:spAutoFit/>
          </a:bodyPr>
          <a:lstStyle/>
          <a:p>
            <a:pPr marL="0" lvl="0" indent="0" algn="just"/>
            <a:r>
              <a:rPr lang="en-US" dirty="0">
                <a:solidFill>
                  <a:schemeClr val="tx2"/>
                </a:solidFill>
                <a:latin typeface="+mn-lt"/>
                <a:hlinkClick r:id="rId3">
                  <a:extLst>
                    <a:ext uri="{A12FA001-AC4F-418D-AE19-62706E023703}">
                      <ahyp:hlinkClr xmlns:ahyp="http://schemas.microsoft.com/office/drawing/2018/hyperlinkcolor" xmlns="" val="tx"/>
                    </a:ext>
                  </a:extLst>
                </a:hlinkClick>
              </a:rPr>
              <a:t>Insert </a:t>
            </a:r>
            <a:r>
              <a:rPr lang="en-US">
                <a:solidFill>
                  <a:schemeClr val="tx2"/>
                </a:solidFill>
                <a:latin typeface="+mn-lt"/>
                <a:hlinkClick r:id="rId3">
                  <a:extLst>
                    <a:ext uri="{A12FA001-AC4F-418D-AE19-62706E023703}">
                      <ahyp:hlinkClr xmlns:ahyp="http://schemas.microsoft.com/office/drawing/2018/hyperlinkcolor" xmlns="" val="tx"/>
                    </a:ext>
                  </a:extLst>
                </a:hlinkClick>
              </a:rPr>
              <a:t>Your </a:t>
            </a:r>
            <a:r>
              <a:rPr lang="en-US">
                <a:solidFill>
                  <a:schemeClr val="tx2"/>
                </a:solidFill>
                <a:latin typeface="+mn-lt"/>
              </a:rPr>
              <a:t>https://github.com/Yogeswari25032003/Portfolio-website/blob/main/Yoge.zip</a:t>
            </a:r>
            <a:r>
              <a:rPr lang="en-US" smtClean="0">
                <a:solidFill>
                  <a:schemeClr val="tx2"/>
                </a:solidFill>
                <a:latin typeface="+mn-lt"/>
                <a:hlinkClick r:id="rId3">
                  <a:extLst>
                    <a:ext uri="{A12FA001-AC4F-418D-AE19-62706E023703}">
                      <ahyp:hlinkClr xmlns:ahyp="http://schemas.microsoft.com/office/drawing/2018/hyperlinkcolor" xmlns="" val="tx"/>
                    </a:ext>
                  </a:extLst>
                </a:hlinkClick>
              </a:rPr>
              <a:t>Link </a:t>
            </a:r>
            <a:r>
              <a:rPr lang="en-US" dirty="0">
                <a:solidFill>
                  <a:schemeClr val="tx2"/>
                </a:solidFill>
                <a:latin typeface="+mn-lt"/>
                <a:hlinkClick r:id="rId3">
                  <a:extLst>
                    <a:ext uri="{A12FA001-AC4F-418D-AE19-62706E023703}">
                      <ahyp:hlinkClr xmlns:ahyp="http://schemas.microsoft.com/office/drawing/2018/hyperlinkcolor" xmlns="" val="tx"/>
                    </a:ext>
                  </a:extLst>
                </a:hlinkClick>
              </a:rPr>
              <a:t>Here</a:t>
            </a:r>
            <a:endParaRPr b="0" i="0" dirty="0">
              <a:solidFill>
                <a:schemeClr val="tx2"/>
              </a:solidFill>
              <a:latin typeface="+mn-lt"/>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530</Words>
  <Application>Microsoft Office PowerPoint</Application>
  <PresentationFormat>On-screen Show (16:9)</PresentationFormat>
  <Paragraphs>58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PowerPoint Presentation</vt:lpstr>
      <vt:lpstr>Portfolio</vt:lpstr>
      <vt:lpstr>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admin</cp:lastModifiedBy>
  <cp:revision>7</cp:revision>
  <dcterms:created xsi:type="dcterms:W3CDTF">2020-08-13T11:21:46Z</dcterms:created>
  <dcterms:modified xsi:type="dcterms:W3CDTF">2023-11-17T01:19:31Z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