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 id="2147483743" r:id="rId4"/>
  </p:sldMasterIdLst>
  <p:notesMasterIdLst>
    <p:notesMasterId r:id="rId20"/>
  </p:notesMasterIdLst>
  <p:handoutMasterIdLst>
    <p:handoutMasterId r:id="rId21"/>
  </p:handoutMasterIdLst>
  <p:sldIdLst>
    <p:sldId id="256" r:id="rId5"/>
    <p:sldId id="261" r:id="rId6"/>
    <p:sldId id="296" r:id="rId7"/>
    <p:sldId id="271" r:id="rId8"/>
    <p:sldId id="279" r:id="rId9"/>
    <p:sldId id="297" r:id="rId10"/>
    <p:sldId id="286" r:id="rId11"/>
    <p:sldId id="291" r:id="rId12"/>
    <p:sldId id="280" r:id="rId13"/>
    <p:sldId id="298" r:id="rId14"/>
    <p:sldId id="281" r:id="rId15"/>
    <p:sldId id="294" r:id="rId16"/>
    <p:sldId id="275" r:id="rId17"/>
    <p:sldId id="292" r:id="rId18"/>
    <p:sldId id="273" r:id="rId1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8F10C89-2066-4E58-AB28-1282133104B7}">
          <p14:sldIdLst>
            <p14:sldId id="256"/>
          </p14:sldIdLst>
        </p14:section>
        <p14:section name="Untitled Section" id="{23CA1E62-E9BC-48C9-82C7-584D26CE7965}">
          <p14:sldIdLst>
            <p14:sldId id="261"/>
            <p14:sldId id="296"/>
            <p14:sldId id="271"/>
            <p14:sldId id="279"/>
            <p14:sldId id="297"/>
            <p14:sldId id="286"/>
            <p14:sldId id="291"/>
            <p14:sldId id="280"/>
            <p14:sldId id="298"/>
            <p14:sldId id="281"/>
            <p14:sldId id="294"/>
            <p14:sldId id="275"/>
            <p14:sldId id="292"/>
            <p14:sldId id="27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0CA"/>
    <a:srgbClr val="9848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25" y="120"/>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474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A7F127-ECAA-4760-ACEA-FAD63A3FB4DC}" type="datetimeFigureOut">
              <a:rPr lang="ko-KR" altLang="en-US" smtClean="0"/>
              <a:t>2025-03-27</a:t>
            </a:fld>
            <a:endParaRPr lang="ko-KR"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3425A6-399E-4519-876C-F022D27B711E}" type="slidenum">
              <a:rPr lang="ko-KR" altLang="en-US" smtClean="0"/>
              <a:t>‹#›</a:t>
            </a:fld>
            <a:endParaRPr lang="ko-KR" altLang="en-US"/>
          </a:p>
        </p:txBody>
      </p:sp>
    </p:spTree>
    <p:extLst>
      <p:ext uri="{BB962C8B-B14F-4D97-AF65-F5344CB8AC3E}">
        <p14:creationId xmlns:p14="http://schemas.microsoft.com/office/powerpoint/2010/main" val="2651881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0E243F-38FD-4C77-9249-0B541C6C526A}" type="datetimeFigureOut">
              <a:rPr lang="ko-KR" altLang="en-US" smtClean="0"/>
              <a:t>2025-03-27</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23FD51-CB7D-4F20-9C67-E553E8D12E80}" type="slidenum">
              <a:rPr lang="ko-KR" altLang="en-US" smtClean="0"/>
              <a:t>‹#›</a:t>
            </a:fld>
            <a:endParaRPr lang="ko-KR" altLang="en-US"/>
          </a:p>
        </p:txBody>
      </p:sp>
    </p:spTree>
    <p:extLst>
      <p:ext uri="{BB962C8B-B14F-4D97-AF65-F5344CB8AC3E}">
        <p14:creationId xmlns:p14="http://schemas.microsoft.com/office/powerpoint/2010/main" val="185308597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611412" y="1773084"/>
            <a:ext cx="4176612" cy="1080121"/>
          </a:xfrm>
          <a:prstGeom prst="rect">
            <a:avLst/>
          </a:prstGeom>
        </p:spPr>
        <p:txBody>
          <a:bodyPr anchor="ctr"/>
          <a:lstStyle>
            <a:lvl1pPr marL="0" indent="0" algn="l">
              <a:lnSpc>
                <a:spcPct val="80000"/>
              </a:lnSpc>
              <a:buNone/>
              <a:defRPr sz="3600" b="1" baseline="0">
                <a:solidFill>
                  <a:schemeClr val="accent2">
                    <a:lumMod val="50000"/>
                  </a:schemeClr>
                </a:solidFill>
                <a:latin typeface="+mj-lt"/>
                <a:cs typeface="Arial" pitchFamily="34" charset="0"/>
              </a:defRPr>
            </a:lvl1pPr>
          </a:lstStyle>
          <a:p>
            <a:pPr>
              <a:lnSpc>
                <a:spcPct val="100000"/>
              </a:lnSpc>
            </a:pPr>
            <a:r>
              <a:rPr lang="en-US" altLang="ko-KR" dirty="0">
                <a:ea typeface="맑은 고딕" pitchFamily="50" charset="-127"/>
              </a:rPr>
              <a:t>FREE </a:t>
            </a:r>
          </a:p>
          <a:p>
            <a:pPr>
              <a:lnSpc>
                <a:spcPct val="100000"/>
              </a:lnSpc>
            </a:pPr>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611412" y="2925212"/>
            <a:ext cx="4176612" cy="432048"/>
          </a:xfrm>
          <a:prstGeom prst="rect">
            <a:avLst/>
          </a:prstGeom>
        </p:spPr>
        <p:txBody>
          <a:bodyPr anchor="ctr"/>
          <a:lstStyle>
            <a:lvl1pPr marL="0" indent="0" algn="l">
              <a:buNone/>
              <a:defRPr sz="1400" b="0" baseline="0">
                <a:solidFill>
                  <a:schemeClr val="accent2">
                    <a:lumMod val="50000"/>
                  </a:schemeClr>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7041"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981898" y="1731279"/>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501842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onut 6"/>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77516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5143501"/>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20998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83568" y="427547"/>
            <a:ext cx="3528311" cy="428840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26902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435524"/>
            <a:ext cx="3042000" cy="22802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042000" y="1435524"/>
            <a:ext cx="3051000" cy="22802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6093000" y="1435524"/>
            <a:ext cx="3051000" cy="22802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65403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1190452" y="0"/>
            <a:ext cx="2160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3348104" y="2571750"/>
            <a:ext cx="2160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890591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03848" y="181632"/>
            <a:ext cx="5940152" cy="576064"/>
          </a:xfrm>
          <a:prstGeom prst="rect">
            <a:avLst/>
          </a:prstGeom>
        </p:spPr>
        <p:txBody>
          <a:bodyPr anchor="ctr"/>
          <a:lstStyle>
            <a:lvl1pPr marL="0" indent="0" algn="l">
              <a:buNone/>
              <a:defRPr sz="3600" b="0" baseline="0">
                <a:solidFill>
                  <a:schemeClr val="accent2">
                    <a:lumMod val="50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203848" y="757696"/>
            <a:ext cx="5940152" cy="288032"/>
          </a:xfrm>
          <a:prstGeom prst="rect">
            <a:avLst/>
          </a:prstGeom>
        </p:spPr>
        <p:txBody>
          <a:bodyPr anchor="ctr"/>
          <a:lstStyle>
            <a:lvl1pPr marL="0" indent="0" algn="l">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2988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078000" y="3507854"/>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6156000" y="3507854"/>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3078000" y="1791800"/>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156000" y="1791800"/>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68077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176464" y="2181230"/>
            <a:ext cx="4967536" cy="576064"/>
          </a:xfrm>
          <a:prstGeom prst="rect">
            <a:avLst/>
          </a:prstGeom>
        </p:spPr>
        <p:txBody>
          <a:bodyPr anchor="ctr"/>
          <a:lstStyle>
            <a:lvl1pPr marL="0" indent="0" algn="l">
              <a:buNone/>
              <a:defRPr sz="3600" b="0" baseline="0">
                <a:solidFill>
                  <a:schemeClr val="accent2">
                    <a:lumMod val="50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76464" y="2734434"/>
            <a:ext cx="4967536" cy="288032"/>
          </a:xfrm>
          <a:prstGeom prst="rect">
            <a:avLst/>
          </a:prstGeom>
        </p:spPr>
        <p:txBody>
          <a:bodyPr anchor="ctr"/>
          <a:lstStyle>
            <a:lvl1pPr marL="0" indent="0" algn="l">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grpSp>
        <p:nvGrpSpPr>
          <p:cNvPr id="4" name="Group 3"/>
          <p:cNvGrpSpPr/>
          <p:nvPr userDrawn="1"/>
        </p:nvGrpSpPr>
        <p:grpSpPr>
          <a:xfrm>
            <a:off x="1901760" y="1673746"/>
            <a:ext cx="1878152" cy="1872208"/>
            <a:chOff x="1547664" y="1563638"/>
            <a:chExt cx="1878152" cy="1872208"/>
          </a:xfrm>
        </p:grpSpPr>
        <p:pic>
          <p:nvPicPr>
            <p:cNvPr id="5" name="Picture 3" descr="E:\002-KIMS BUSINESS\007-02-Fullslidesppt-Contents\20161228\01-abs\section-item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563638"/>
              <a:ext cx="1878152" cy="1872208"/>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1858556" y="1793198"/>
              <a:ext cx="1385096" cy="1385096"/>
            </a:xfrm>
            <a:prstGeom prst="ellipse">
              <a:avLst/>
            </a:prstGeom>
            <a:solidFill>
              <a:srgbClr val="EFE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1738235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69829" y="601724"/>
            <a:ext cx="6421310"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69829" y="2648403"/>
            <a:ext cx="6421310"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3/27/2025</a:t>
            </a:fld>
            <a:endParaRPr lang="en-US" dirty="0"/>
          </a:p>
        </p:txBody>
      </p:sp>
      <p:sp>
        <p:nvSpPr>
          <p:cNvPr id="5" name="Footer Placeholder 4"/>
          <p:cNvSpPr>
            <a:spLocks noGrp="1"/>
          </p:cNvSpPr>
          <p:nvPr>
            <p:ph type="ftr" sz="quarter" idx="11"/>
          </p:nvPr>
        </p:nvSpPr>
        <p:spPr>
          <a:xfrm>
            <a:off x="1869829" y="246981"/>
            <a:ext cx="3672983"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6D22F896-40B5-4ADD-8801-0D06FADFA095}" type="slidenum">
              <a:rPr lang="en-US" smtClean="0"/>
              <a:t>‹#›</a:t>
            </a:fld>
            <a:endParaRPr lang="en-US" dirty="0"/>
          </a:p>
        </p:txBody>
      </p:sp>
      <p:cxnSp>
        <p:nvCxnSpPr>
          <p:cNvPr id="8" name="Straight Connector 7"/>
          <p:cNvCxnSpPr/>
          <p:nvPr/>
        </p:nvCxnSpPr>
        <p:spPr>
          <a:xfrm>
            <a:off x="1750978" y="599230"/>
            <a:ext cx="0" cy="190856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485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val 1"/>
          <p:cNvSpPr/>
          <p:nvPr userDrawn="1"/>
        </p:nvSpPr>
        <p:spPr>
          <a:xfrm>
            <a:off x="2915816" y="915566"/>
            <a:ext cx="3312368" cy="3312368"/>
          </a:xfrm>
          <a:prstGeom prst="ellipse">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915816" y="2113414"/>
            <a:ext cx="3312368" cy="576063"/>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915668" y="2689478"/>
            <a:ext cx="3312368"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028765" y="599230"/>
            <a:ext cx="0" cy="80037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91185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1110" y="1317097"/>
            <a:ext cx="6421935"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151021" y="2854647"/>
            <a:ext cx="6412493"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028765" y="599230"/>
            <a:ext cx="0" cy="213383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7916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1022" y="603667"/>
            <a:ext cx="7140118"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51021" y="1508159"/>
            <a:ext cx="3456432" cy="2578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41095" y="1513007"/>
            <a:ext cx="3453098"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028765" y="599230"/>
            <a:ext cx="0" cy="80037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75751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1022" y="603123"/>
            <a:ext cx="7140118"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51021" y="1514662"/>
            <a:ext cx="3456432"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51021" y="2118202"/>
            <a:ext cx="3456432"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41093" y="1517253"/>
            <a:ext cx="3456432"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41094" y="2116119"/>
            <a:ext cx="3456432"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1" name="Straight Connector 10"/>
          <p:cNvCxnSpPr/>
          <p:nvPr/>
        </p:nvCxnSpPr>
        <p:spPr>
          <a:xfrm>
            <a:off x="1028765" y="599230"/>
            <a:ext cx="0" cy="80037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69576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028765" y="599230"/>
            <a:ext cx="0" cy="80037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63611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14071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0982" y="599230"/>
            <a:ext cx="2387346"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1022" y="2404119"/>
            <a:ext cx="2388742"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028765" y="599230"/>
            <a:ext cx="0" cy="168533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10484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51771" y="847135"/>
            <a:ext cx="4085880"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151022" y="2359494"/>
            <a:ext cx="4080028"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151021" y="4102393"/>
            <a:ext cx="4080029" cy="240092"/>
          </a:xfrm>
        </p:spPr>
        <p:txBody>
          <a:bodyPr/>
          <a:lstStyle>
            <a:lvl1pPr algn="l">
              <a:defRPr/>
            </a:lvl1pPr>
          </a:lstStyle>
          <a:p>
            <a:fld id="{48A87A34-81AB-432B-8DAE-1953F412C126}" type="datetimeFigureOut">
              <a:rPr lang="en-US" smtClean="0"/>
              <a:pPr/>
              <a:t>3/27/2025</a:t>
            </a:fld>
            <a:endParaRPr lang="en-US" dirty="0"/>
          </a:p>
        </p:txBody>
      </p:sp>
      <p:sp>
        <p:nvSpPr>
          <p:cNvPr id="6" name="Footer Placeholder 5"/>
          <p:cNvSpPr>
            <a:spLocks noGrp="1"/>
          </p:cNvSpPr>
          <p:nvPr>
            <p:ph type="ftr" sz="quarter" idx="11"/>
          </p:nvPr>
        </p:nvSpPr>
        <p:spPr>
          <a:xfrm>
            <a:off x="1151183" y="238981"/>
            <a:ext cx="4090106" cy="240698"/>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028765" y="599230"/>
            <a:ext cx="0" cy="1620843"/>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53352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028765" y="599230"/>
            <a:ext cx="0" cy="80037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65896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662898"/>
            <a:ext cx="1211807" cy="343124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51021" y="662898"/>
            <a:ext cx="5804105" cy="34312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H="1">
            <a:off x="7079333" y="539454"/>
            <a:ext cx="1211807"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0891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7791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5108935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83568" y="427547"/>
            <a:ext cx="3528311" cy="428840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1605118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051720" y="123478"/>
            <a:ext cx="7092280" cy="576064"/>
          </a:xfrm>
          <a:prstGeom prst="rect">
            <a:avLst/>
          </a:prstGeom>
        </p:spPr>
        <p:txBody>
          <a:bodyPr anchor="ctr"/>
          <a:lstStyle>
            <a:lvl1pPr marL="0" indent="0" algn="l">
              <a:buNone/>
              <a:defRPr sz="3600" b="0" baseline="0">
                <a:solidFill>
                  <a:schemeClr val="accent2">
                    <a:lumMod val="50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051720" y="699542"/>
            <a:ext cx="7092280" cy="288032"/>
          </a:xfrm>
          <a:prstGeom prst="rect">
            <a:avLst/>
          </a:prstGeom>
        </p:spPr>
        <p:txBody>
          <a:bodyPr anchor="ctr"/>
          <a:lstStyle>
            <a:lvl1pPr marL="0" indent="0" algn="l">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521877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051720" y="123478"/>
            <a:ext cx="7092280" cy="576064"/>
          </a:xfrm>
          <a:prstGeom prst="rect">
            <a:avLst/>
          </a:prstGeom>
        </p:spPr>
        <p:txBody>
          <a:bodyPr anchor="ctr"/>
          <a:lstStyle>
            <a:lvl1pPr marL="0" indent="0" algn="l">
              <a:buNone/>
              <a:defRPr sz="3600" b="0" baseline="0">
                <a:solidFill>
                  <a:schemeClr val="accent2">
                    <a:lumMod val="50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051720" y="699542"/>
            <a:ext cx="7092280" cy="288032"/>
          </a:xfrm>
          <a:prstGeom prst="rect">
            <a:avLst/>
          </a:prstGeom>
        </p:spPr>
        <p:txBody>
          <a:bodyPr anchor="ctr"/>
          <a:lstStyle>
            <a:lvl1pPr marL="0" indent="0" algn="l">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652027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208832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07824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Welcom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915520" y="2113414"/>
            <a:ext cx="3312368" cy="576063"/>
          </a:xfrm>
          <a:prstGeom prst="rect">
            <a:avLst/>
          </a:prstGeom>
        </p:spPr>
        <p:txBody>
          <a:bodyPr anchor="ctr"/>
          <a:lstStyle>
            <a:lvl1pPr marL="0" indent="0" algn="ctr">
              <a:buNone/>
              <a:defRPr sz="3600" b="0" baseline="0">
                <a:solidFill>
                  <a:schemeClr val="accent2">
                    <a:lumMod val="50000"/>
                  </a:schemeClr>
                </a:solidFill>
                <a:latin typeface="+mn-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915520" y="2689478"/>
            <a:ext cx="3312664"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907413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Picture Placeholder 2"/>
          <p:cNvSpPr>
            <a:spLocks noGrp="1"/>
          </p:cNvSpPr>
          <p:nvPr>
            <p:ph type="pic" idx="14" hasCustomPrompt="1"/>
          </p:nvPr>
        </p:nvSpPr>
        <p:spPr>
          <a:xfrm>
            <a:off x="6840432" y="1455606"/>
            <a:ext cx="1620000" cy="1620000"/>
          </a:xfrm>
          <a:prstGeom prst="ellipse">
            <a:avLst/>
          </a:prstGeom>
          <a:solidFill>
            <a:schemeClr val="bg1">
              <a:lumMod val="95000"/>
            </a:schemeClr>
          </a:solidFill>
          <a:ln w="3175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5" hasCustomPrompt="1"/>
          </p:nvPr>
        </p:nvSpPr>
        <p:spPr>
          <a:xfrm>
            <a:off x="683568" y="1455606"/>
            <a:ext cx="1620000" cy="1620000"/>
          </a:xfrm>
          <a:prstGeom prst="ellipse">
            <a:avLst/>
          </a:prstGeom>
          <a:solidFill>
            <a:schemeClr val="bg1">
              <a:lumMod val="95000"/>
            </a:schemeClr>
          </a:solidFill>
          <a:ln w="3175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2042784" y="1365606"/>
            <a:ext cx="1800000" cy="1800000"/>
          </a:xfrm>
          <a:prstGeom prst="ellipse">
            <a:avLst/>
          </a:prstGeom>
          <a:solidFill>
            <a:schemeClr val="bg1">
              <a:lumMod val="95000"/>
            </a:schemeClr>
          </a:solidFill>
          <a:ln w="3175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5301216" y="1365606"/>
            <a:ext cx="1800000" cy="1800000"/>
          </a:xfrm>
          <a:prstGeom prst="ellipse">
            <a:avLst/>
          </a:prstGeom>
          <a:solidFill>
            <a:schemeClr val="bg1">
              <a:lumMod val="95000"/>
            </a:schemeClr>
          </a:solidFill>
          <a:ln w="3175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2">
                    <a:lumMod val="50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
        <p:nvSpPr>
          <p:cNvPr id="7" name="Picture Placeholder 2"/>
          <p:cNvSpPr>
            <a:spLocks noGrp="1"/>
          </p:cNvSpPr>
          <p:nvPr>
            <p:ph type="pic" idx="1" hasCustomPrompt="1"/>
          </p:nvPr>
        </p:nvSpPr>
        <p:spPr>
          <a:xfrm>
            <a:off x="3582000" y="1275606"/>
            <a:ext cx="1980000" cy="1980000"/>
          </a:xfrm>
          <a:prstGeom prst="ellipse">
            <a:avLst/>
          </a:prstGeom>
          <a:solidFill>
            <a:schemeClr val="bg1">
              <a:lumMod val="95000"/>
            </a:schemeClr>
          </a:solidFill>
          <a:ln w="3175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image" Target="../media/image12.jpg"/><Relationship Id="rId2" Type="http://schemas.openxmlformats.org/officeDocument/2006/relationships/slideLayout" Target="../slideLayouts/slideLayout20.xml"/><Relationship Id="rId16" Type="http://schemas.openxmlformats.org/officeDocument/2006/relationships/theme" Target="../theme/theme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70" r:id="rId5"/>
    <p:sldLayoutId id="2147483662" r:id="rId6"/>
    <p:sldLayoutId id="2147483655" r:id="rId7"/>
    <p:sldLayoutId id="2147483663" r:id="rId8"/>
    <p:sldLayoutId id="2147483664" r:id="rId9"/>
    <p:sldLayoutId id="2147483665" r:id="rId10"/>
    <p:sldLayoutId id="2147483666" r:id="rId11"/>
    <p:sldLayoutId id="2147483667" r:id="rId12"/>
    <p:sldLayoutId id="2147483668" r:id="rId13"/>
    <p:sldLayoutId id="2147483669" r:id="rId14"/>
    <p:sldLayoutId id="2147483656" r:id="rId1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1511799"/>
            <a:ext cx="9144000" cy="308912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7"/>
          <a:srcRect t="2769" b="-2769"/>
          <a:stretch/>
        </p:blipFill>
        <p:spPr>
          <a:xfrm>
            <a:off x="0" y="4601718"/>
            <a:ext cx="9144000" cy="557213"/>
          </a:xfrm>
          <a:prstGeom prst="rect">
            <a:avLst/>
          </a:prstGeom>
        </p:spPr>
      </p:pic>
      <p:sp>
        <p:nvSpPr>
          <p:cNvPr id="2" name="Title Placeholder 1"/>
          <p:cNvSpPr>
            <a:spLocks noGrp="1"/>
          </p:cNvSpPr>
          <p:nvPr>
            <p:ph type="title"/>
          </p:nvPr>
        </p:nvSpPr>
        <p:spPr>
          <a:xfrm>
            <a:off x="1151022" y="603390"/>
            <a:ext cx="7140119" cy="78692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1022" y="1511799"/>
            <a:ext cx="7140119"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CD8A92E-5FF9-8143-81B3-CCB531513398}" type="datetimeFigureOut">
              <a:rPr lang="en-US" dirty="0"/>
              <a:t>3/27/2025</a:t>
            </a:fld>
            <a:endParaRPr lang="en-US" dirty="0"/>
          </a:p>
        </p:txBody>
      </p:sp>
      <p:sp>
        <p:nvSpPr>
          <p:cNvPr id="5" name="Footer Placeholder 4"/>
          <p:cNvSpPr>
            <a:spLocks noGrp="1"/>
          </p:cNvSpPr>
          <p:nvPr>
            <p:ph type="ftr" sz="quarter" idx="3"/>
          </p:nvPr>
        </p:nvSpPr>
        <p:spPr>
          <a:xfrm>
            <a:off x="1151022" y="246981"/>
            <a:ext cx="4391789"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460627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0522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7" r:id="rId13"/>
    <p:sldLayoutId id="2147483758" r:id="rId14"/>
    <p:sldLayoutId id="2147483760" r:id="rId15"/>
  </p:sldLayoutIdLst>
  <p:txStyles>
    <p:titleStyle>
      <a:lvl1pPr algn="l" defTabSz="685800" rtl="0" eaLnBrk="1" latinLnBrk="0" hangingPunct="1">
        <a:lnSpc>
          <a:spcPct val="90000"/>
        </a:lnSpc>
        <a:spcBef>
          <a:spcPct val="0"/>
        </a:spcBef>
        <a:buNone/>
        <a:defRPr sz="2400" b="0" i="0" kern="1200" cap="none">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4.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5.pn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png"/><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2.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lnSpc>
                <a:spcPct val="100000"/>
              </a:lnSpc>
            </a:pPr>
            <a:r>
              <a:rPr lang="en-US" altLang="ko-KR" dirty="0"/>
              <a:t>Capstone Project</a:t>
            </a:r>
          </a:p>
        </p:txBody>
      </p:sp>
      <p:sp>
        <p:nvSpPr>
          <p:cNvPr id="4" name="Text Placeholder 3"/>
          <p:cNvSpPr>
            <a:spLocks noGrp="1"/>
          </p:cNvSpPr>
          <p:nvPr>
            <p:ph type="body" sz="quarter" idx="11"/>
          </p:nvPr>
        </p:nvSpPr>
        <p:spPr>
          <a:xfrm>
            <a:off x="611412" y="2729725"/>
            <a:ext cx="4464644" cy="654650"/>
          </a:xfrm>
        </p:spPr>
        <p:txBody>
          <a:bodyPr/>
          <a:lstStyle/>
          <a:p>
            <a:pPr>
              <a:spcBef>
                <a:spcPts val="0"/>
              </a:spcBef>
              <a:defRPr/>
            </a:pPr>
            <a:r>
              <a:rPr lang="en-US" altLang="ko-KR" sz="2400" b="1" dirty="0">
                <a:latin typeface="Times New Roman" panose="02020603050405020304" pitchFamily="18" charset="0"/>
                <a:cs typeface="Times New Roman" panose="02020603050405020304" pitchFamily="18" charset="0"/>
              </a:rPr>
              <a:t>Title :Demo Web Shop -</a:t>
            </a:r>
            <a:r>
              <a:rPr lang="en-US" altLang="ko-KR" sz="2400" b="1" dirty="0" err="1">
                <a:latin typeface="Times New Roman" panose="02020603050405020304" pitchFamily="18" charset="0"/>
                <a:cs typeface="Times New Roman" panose="02020603050405020304" pitchFamily="18" charset="0"/>
              </a:rPr>
              <a:t>Tricentis</a:t>
            </a:r>
            <a:endParaRPr lang="en-US" altLang="ko-KR" sz="2400" dirty="0">
              <a:latin typeface="Times New Roman" panose="02020603050405020304" pitchFamily="18" charset="0"/>
              <a:cs typeface="Times New Roman" panose="02020603050405020304" pitchFamily="18" charset="0"/>
            </a:endParaRPr>
          </a:p>
        </p:txBody>
      </p:sp>
      <p:grpSp>
        <p:nvGrpSpPr>
          <p:cNvPr id="8" name="Group 7"/>
          <p:cNvGrpSpPr/>
          <p:nvPr/>
        </p:nvGrpSpPr>
        <p:grpSpPr>
          <a:xfrm>
            <a:off x="257264" y="1743750"/>
            <a:ext cx="138272" cy="1656000"/>
            <a:chOff x="0" y="1995686"/>
            <a:chExt cx="173576" cy="1368152"/>
          </a:xfrm>
        </p:grpSpPr>
        <p:sp>
          <p:nvSpPr>
            <p:cNvPr id="6" name="Rectangle 5"/>
            <p:cNvSpPr/>
            <p:nvPr/>
          </p:nvSpPr>
          <p:spPr>
            <a:xfrm>
              <a:off x="0" y="1995686"/>
              <a:ext cx="89756" cy="1368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6"/>
            <p:cNvSpPr/>
            <p:nvPr/>
          </p:nvSpPr>
          <p:spPr>
            <a:xfrm>
              <a:off x="83820" y="1995686"/>
              <a:ext cx="89756" cy="136815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1" name="Picture 2" descr="Tricentis Tosca Customer Reviews 2025 ...">
            <a:extLst>
              <a:ext uri="{FF2B5EF4-FFF2-40B4-BE49-F238E27FC236}">
                <a16:creationId xmlns:a16="http://schemas.microsoft.com/office/drawing/2014/main" id="{B474F8B2-A99D-D4A7-FAC1-69F704CAD2E8}"/>
              </a:ext>
            </a:extLst>
          </p:cNvPr>
          <p:cNvPicPr>
            <a:picLocks noChangeAspect="1" noChangeArrowheads="1"/>
          </p:cNvPicPr>
          <p:nvPr/>
        </p:nvPicPr>
        <p:blipFill>
          <a:blip r:embed="rId2">
            <a:alphaModFix amt="50000"/>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0" y="-25514"/>
            <a:ext cx="9144000" cy="176926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34A9B90-E711-2276-5F97-C4E87F171968}"/>
              </a:ext>
            </a:extLst>
          </p:cNvPr>
          <p:cNvSpPr txBox="1"/>
          <p:nvPr/>
        </p:nvSpPr>
        <p:spPr>
          <a:xfrm>
            <a:off x="3275856" y="1149061"/>
            <a:ext cx="4572000" cy="369332"/>
          </a:xfrm>
          <a:prstGeom prst="rect">
            <a:avLst/>
          </a:prstGeom>
          <a:noFill/>
        </p:spPr>
        <p:txBody>
          <a:bodyPr wrap="square">
            <a:spAutoFit/>
          </a:bodyPr>
          <a:lstStyle/>
          <a:p>
            <a:r>
              <a:rPr lang="en-IN" dirty="0"/>
              <a:t>https://demowebshop.tricentis.com/</a:t>
            </a: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A9168-5AAF-66E1-26EB-C1FEB1520D0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B372556-AB8D-1BA3-71C4-74E91A12D8DF}"/>
              </a:ext>
            </a:extLst>
          </p:cNvPr>
          <p:cNvSpPr txBox="1"/>
          <p:nvPr/>
        </p:nvSpPr>
        <p:spPr>
          <a:xfrm>
            <a:off x="1259632" y="843558"/>
            <a:ext cx="7416824" cy="1204497"/>
          </a:xfrm>
          <a:prstGeom prst="rect">
            <a:avLst/>
          </a:prstGeom>
          <a:noFill/>
        </p:spPr>
        <p:txBody>
          <a:bodyPr wrap="square" rtlCol="0">
            <a:spAutoFit/>
          </a:bodyPr>
          <a:lstStyle/>
          <a:p>
            <a:pPr algn="just">
              <a:lnSpc>
                <a:spcPct val="107000"/>
              </a:lnSpc>
              <a:spcAft>
                <a:spcPts val="800"/>
              </a:spcAft>
              <a:buNone/>
            </a:pPr>
            <a:r>
              <a:rPr lang="en-IN" sz="1400" u="sng"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Scenario 5:</a:t>
            </a:r>
            <a:r>
              <a:rPr lang="en-IN" sz="1400" u="sng"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a:latin typeface="Times New Roman" panose="02020603050405020304" pitchFamily="18" charset="0"/>
                <a:ea typeface="Calibri" panose="020F0502020204030204" pitchFamily="34" charset="0"/>
                <a:cs typeface="Times New Roman" panose="02020603050405020304" pitchFamily="18" charset="0"/>
              </a:rPr>
              <a:t>Proceeding  with the order confirmation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using </a:t>
            </a:r>
            <a:r>
              <a:rPr lang="en-IN" sz="1400" kern="100" dirty="0">
                <a:latin typeface="Times New Roman" panose="02020603050405020304" pitchFamily="18" charset="0"/>
                <a:ea typeface="Calibri" panose="020F0502020204030204" pitchFamily="34" charset="0"/>
                <a:cs typeface="Times New Roman" panose="02020603050405020304" pitchFamily="18" charset="0"/>
              </a:rPr>
              <a:t>TestNG</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POM generate allure reports and screenshots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OUTPUT: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pic>
        <p:nvPicPr>
          <p:cNvPr id="3" name="Picture 2" descr="Tricentis qTest API Integrations ...">
            <a:extLst>
              <a:ext uri="{FF2B5EF4-FFF2-40B4-BE49-F238E27FC236}">
                <a16:creationId xmlns:a16="http://schemas.microsoft.com/office/drawing/2014/main" id="{A4B4E806-8A52-FD02-C49E-3620980BE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63"/>
            <a:ext cx="1259632" cy="11434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0A18F24-A778-8C8B-0872-C2098213D09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707654"/>
            <a:ext cx="7704856" cy="2808312"/>
          </a:xfrm>
          <a:prstGeom prst="rect">
            <a:avLst/>
          </a:prstGeom>
          <a:noFill/>
          <a:ln>
            <a:noFill/>
          </a:ln>
        </p:spPr>
      </p:pic>
    </p:spTree>
    <p:extLst>
      <p:ext uri="{BB962C8B-B14F-4D97-AF65-F5344CB8AC3E}">
        <p14:creationId xmlns:p14="http://schemas.microsoft.com/office/powerpoint/2010/main" val="2974770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8DCFD3C-A354-28F2-7A68-FB0EF3A8861C}"/>
              </a:ext>
            </a:extLst>
          </p:cNvPr>
          <p:cNvSpPr txBox="1"/>
          <p:nvPr/>
        </p:nvSpPr>
        <p:spPr>
          <a:xfrm>
            <a:off x="1403647" y="627534"/>
            <a:ext cx="6624737" cy="1035540"/>
          </a:xfrm>
          <a:prstGeom prst="rect">
            <a:avLst/>
          </a:prstGeom>
          <a:noFill/>
        </p:spPr>
        <p:txBody>
          <a:bodyPr wrap="square" rtlCol="0">
            <a:spAutoFit/>
          </a:bodyPr>
          <a:lstStyle/>
          <a:p>
            <a:pPr algn="just">
              <a:lnSpc>
                <a:spcPct val="107000"/>
              </a:lnSpc>
              <a:spcAft>
                <a:spcPts val="800"/>
              </a:spcAft>
              <a:buNone/>
            </a:pPr>
            <a:r>
              <a:rPr lang="en-IN" sz="1400" b="1" u="sng" kern="100" dirty="0">
                <a:effectLst/>
                <a:latin typeface="Times New Roman" panose="02020603050405020304" pitchFamily="18" charset="0"/>
                <a:ea typeface="Calibri" panose="020F0502020204030204" pitchFamily="34" charset="0"/>
                <a:cs typeface="Times New Roman" panose="02020603050405020304" pitchFamily="18" charset="0"/>
              </a:rPr>
              <a:t>Scenario 6:</a:t>
            </a: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Proceed to Checkout Using TestNG  and generating allure reports.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OUTPUT: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784C05EC-064B-6CA3-1718-1E1ADDB58DA9}"/>
              </a:ext>
            </a:extLst>
          </p:cNvPr>
          <p:cNvPicPr>
            <a:picLocks noChangeAspect="1"/>
          </p:cNvPicPr>
          <p:nvPr/>
        </p:nvPicPr>
        <p:blipFill>
          <a:blip r:embed="rId2"/>
          <a:stretch>
            <a:fillRect/>
          </a:stretch>
        </p:blipFill>
        <p:spPr>
          <a:xfrm>
            <a:off x="1403646" y="1663074"/>
            <a:ext cx="6264697" cy="2728196"/>
          </a:xfrm>
          <a:prstGeom prst="rect">
            <a:avLst/>
          </a:prstGeom>
        </p:spPr>
      </p:pic>
      <p:pic>
        <p:nvPicPr>
          <p:cNvPr id="4" name="Picture 3" descr="Tricentis qTest API Integrations ...">
            <a:extLst>
              <a:ext uri="{FF2B5EF4-FFF2-40B4-BE49-F238E27FC236}">
                <a16:creationId xmlns:a16="http://schemas.microsoft.com/office/drawing/2014/main" id="{4986FF03-6774-8A85-F393-AB8CB0B8F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63"/>
            <a:ext cx="1259632" cy="11434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45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5C62898-ED26-611C-BBB6-44A3676B29D8}"/>
              </a:ext>
            </a:extLst>
          </p:cNvPr>
          <p:cNvSpPr txBox="1"/>
          <p:nvPr/>
        </p:nvSpPr>
        <p:spPr>
          <a:xfrm>
            <a:off x="3275855" y="608742"/>
            <a:ext cx="2880320" cy="369332"/>
          </a:xfrm>
          <a:prstGeom prst="rect">
            <a:avLst/>
          </a:prstGeom>
          <a:noFill/>
        </p:spPr>
        <p:txBody>
          <a:bodyPr wrap="square" rtlCol="0">
            <a:spAutoFit/>
          </a:bodyPr>
          <a:lstStyle/>
          <a:p>
            <a:r>
              <a:rPr lang="en-IN" dirty="0"/>
              <a:t>TestNG Report:</a:t>
            </a:r>
          </a:p>
        </p:txBody>
      </p:sp>
      <p:pic>
        <p:nvPicPr>
          <p:cNvPr id="3" name="Picture 2">
            <a:extLst>
              <a:ext uri="{FF2B5EF4-FFF2-40B4-BE49-F238E27FC236}">
                <a16:creationId xmlns:a16="http://schemas.microsoft.com/office/drawing/2014/main" id="{FB2E3B25-A15C-4D64-EE5D-C8E1B4A10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245280"/>
            <a:ext cx="7776863" cy="3312368"/>
          </a:xfrm>
          <a:prstGeom prst="rect">
            <a:avLst/>
          </a:prstGeom>
        </p:spPr>
      </p:pic>
      <p:pic>
        <p:nvPicPr>
          <p:cNvPr id="4" name="Picture 3" descr="Tricentis qTest API Integrations ...">
            <a:extLst>
              <a:ext uri="{FF2B5EF4-FFF2-40B4-BE49-F238E27FC236}">
                <a16:creationId xmlns:a16="http://schemas.microsoft.com/office/drawing/2014/main" id="{A231FCF3-11EC-741D-2E14-A4DDBC7049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63"/>
            <a:ext cx="1259632" cy="11434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9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AEA402A-D5C8-DF50-C680-BD680417440E}"/>
              </a:ext>
            </a:extLst>
          </p:cNvPr>
          <p:cNvSpPr txBox="1"/>
          <p:nvPr/>
        </p:nvSpPr>
        <p:spPr>
          <a:xfrm>
            <a:off x="1403648" y="411510"/>
            <a:ext cx="7560840" cy="646331"/>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Extent Report:</a:t>
            </a:r>
            <a:r>
              <a:rPr lang="en-IN" dirty="0"/>
              <a:t> </a:t>
            </a:r>
            <a:r>
              <a:rPr lang="en-IN" sz="1400" dirty="0">
                <a:latin typeface="Times New Roman" panose="02020603050405020304" pitchFamily="18" charset="0"/>
                <a:cs typeface="Times New Roman" panose="02020603050405020304" pitchFamily="18" charset="0"/>
              </a:rPr>
              <a:t>Extent Report are integrated to provide detailed interactive and visually appealed reports</a:t>
            </a:r>
            <a:r>
              <a:rPr lang="en-IN" dirty="0"/>
              <a:t>.</a:t>
            </a:r>
          </a:p>
        </p:txBody>
      </p:sp>
      <p:pic>
        <p:nvPicPr>
          <p:cNvPr id="3" name="Picture 2">
            <a:extLst>
              <a:ext uri="{FF2B5EF4-FFF2-40B4-BE49-F238E27FC236}">
                <a16:creationId xmlns:a16="http://schemas.microsoft.com/office/drawing/2014/main" id="{621D8D07-3A8F-E749-5098-9E0BF1270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275606"/>
            <a:ext cx="7170747" cy="3168352"/>
          </a:xfrm>
          <a:prstGeom prst="rect">
            <a:avLst/>
          </a:prstGeom>
        </p:spPr>
      </p:pic>
      <p:pic>
        <p:nvPicPr>
          <p:cNvPr id="4" name="Picture 3" descr="Tricentis qTest API Integrations ...">
            <a:extLst>
              <a:ext uri="{FF2B5EF4-FFF2-40B4-BE49-F238E27FC236}">
                <a16:creationId xmlns:a16="http://schemas.microsoft.com/office/drawing/2014/main" id="{27BAEAD7-ADE4-5517-2213-41E9CC56C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63"/>
            <a:ext cx="1259632" cy="11434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831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6EC72E-6508-3E2C-3014-91CD9BB6F86A}"/>
              </a:ext>
            </a:extLst>
          </p:cNvPr>
          <p:cNvSpPr txBox="1"/>
          <p:nvPr/>
        </p:nvSpPr>
        <p:spPr>
          <a:xfrm>
            <a:off x="1259632" y="195486"/>
            <a:ext cx="7200800" cy="1138773"/>
          </a:xfrm>
          <a:prstGeom prst="rect">
            <a:avLst/>
          </a:prstGeom>
          <a:noFill/>
        </p:spPr>
        <p:txBody>
          <a:bodyPr wrap="square" rtlCol="0">
            <a:spAutoFit/>
          </a:bodyPr>
          <a:lstStyle/>
          <a:p>
            <a:r>
              <a:rPr lang="en-IN" sz="1600" b="1" u="sng"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Allure Report</a:t>
            </a:r>
            <a:r>
              <a:rPr lang="en-IN" sz="1600" b="1"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Allure Report is used for generating interactive and visually rich test execution reports with detailed logs, screenshots, and step-by-step execution history.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950CD5AC-8785-B2F6-252A-1873C5A49B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7240" y="1275606"/>
            <a:ext cx="4274780" cy="3211153"/>
          </a:xfrm>
          <a:prstGeom prst="rect">
            <a:avLst/>
          </a:prstGeom>
        </p:spPr>
      </p:pic>
      <p:pic>
        <p:nvPicPr>
          <p:cNvPr id="5" name="Picture 4">
            <a:extLst>
              <a:ext uri="{FF2B5EF4-FFF2-40B4-BE49-F238E27FC236}">
                <a16:creationId xmlns:a16="http://schemas.microsoft.com/office/drawing/2014/main" id="{3E146430-1181-35F4-3973-176555F903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0032" y="1233716"/>
            <a:ext cx="3960511" cy="3253043"/>
          </a:xfrm>
          <a:prstGeom prst="rect">
            <a:avLst/>
          </a:prstGeom>
        </p:spPr>
      </p:pic>
      <p:pic>
        <p:nvPicPr>
          <p:cNvPr id="7" name="Picture 6" descr="Tricentis qTest API Integrations ...">
            <a:extLst>
              <a:ext uri="{FF2B5EF4-FFF2-40B4-BE49-F238E27FC236}">
                <a16:creationId xmlns:a16="http://schemas.microsoft.com/office/drawing/2014/main" id="{570D976E-DAF5-C1F4-F43D-BA2EE607B5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863"/>
            <a:ext cx="1259632" cy="11434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885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EE2485-33FD-89AC-C3B6-6ACBBF557945}"/>
              </a:ext>
            </a:extLst>
          </p:cNvPr>
          <p:cNvSpPr>
            <a:spLocks noGrp="1"/>
          </p:cNvSpPr>
          <p:nvPr>
            <p:ph type="body" sz="quarter" idx="10"/>
          </p:nvPr>
        </p:nvSpPr>
        <p:spPr/>
        <p:txBody>
          <a:bodyPr>
            <a:normAutofit fontScale="85000" lnSpcReduction="20000"/>
          </a:bodyPr>
          <a:lstStyle/>
          <a:p>
            <a:r>
              <a:rPr lang="en-IN" dirty="0"/>
              <a:t>Conclusion</a:t>
            </a:r>
          </a:p>
        </p:txBody>
      </p:sp>
      <p:sp>
        <p:nvSpPr>
          <p:cNvPr id="3" name="Text Placeholder 2">
            <a:extLst>
              <a:ext uri="{FF2B5EF4-FFF2-40B4-BE49-F238E27FC236}">
                <a16:creationId xmlns:a16="http://schemas.microsoft.com/office/drawing/2014/main" id="{21EABD9D-704C-BC3D-F8CF-12B3A7395798}"/>
              </a:ext>
            </a:extLst>
          </p:cNvPr>
          <p:cNvSpPr>
            <a:spLocks noGrp="1"/>
          </p:cNvSpPr>
          <p:nvPr>
            <p:ph type="body" sz="quarter" idx="11"/>
          </p:nvPr>
        </p:nvSpPr>
        <p:spPr>
          <a:xfrm>
            <a:off x="1187624" y="915566"/>
            <a:ext cx="7668344" cy="3456384"/>
          </a:xfrm>
        </p:spPr>
        <p:txBody>
          <a:bodyPr>
            <a:normAutofit fontScale="85000" lnSpcReduction="10000"/>
          </a:bodyPr>
          <a:lstStyle/>
          <a:p>
            <a:pPr marL="342900" lvl="0" indent="-342900">
              <a:lnSpc>
                <a:spcPct val="115000"/>
              </a:lnSpc>
              <a:spcAft>
                <a:spcPts val="800"/>
              </a:spcAft>
              <a:buSzPts val="1000"/>
              <a:buFont typeface="Symbol" panose="05050102010706020507" pitchFamily="18" charset="2"/>
              <a:buChar char=""/>
              <a:tabLst>
                <a:tab pos="457200" algn="l"/>
              </a:tabLst>
            </a:pP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Capstone Project</a:t>
            </a: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integrates </a:t>
            </a: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Java, Selenium WebDriver, TestNG, and Cucumber</a:t>
            </a: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for structured and efficient test automation.</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follows the </a:t>
            </a: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Page Object Model (POM)</a:t>
            </a: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enhance </a:t>
            </a: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maintainability, reusability, and scalability</a:t>
            </a: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Key components like </a:t>
            </a: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feature files, step definitions, and test runners</a:t>
            </a: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automate functional testing seamlessly.</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Extent Reports and screenshots</a:t>
            </a: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improve test execution transparency and debugging.</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framework enhances </a:t>
            </a:r>
            <a:r>
              <a:rPr lang="en-IN" sz="1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test efficiency, reduces redundancy, and ensures high test coverage</a:t>
            </a:r>
            <a:endPar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descr="Tricentis qTest API Integrations ...">
            <a:extLst>
              <a:ext uri="{FF2B5EF4-FFF2-40B4-BE49-F238E27FC236}">
                <a16:creationId xmlns:a16="http://schemas.microsoft.com/office/drawing/2014/main" id="{EBAFADC2-9F69-F1FD-58C3-9CECE8651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63"/>
            <a:ext cx="1259632" cy="11434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944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403648" y="339502"/>
            <a:ext cx="774035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2800" dirty="0">
                <a:solidFill>
                  <a:schemeClr val="accent2">
                    <a:lumMod val="50000"/>
                  </a:schemeClr>
                </a:solidFill>
                <a:latin typeface="Arial" pitchFamily="34" charset="0"/>
                <a:cs typeface="Arial" pitchFamily="34" charset="0"/>
              </a:rPr>
              <a:t>Automation Testing for Demo </a:t>
            </a:r>
            <a:r>
              <a:rPr lang="en-US" sz="2800" dirty="0" err="1">
                <a:solidFill>
                  <a:schemeClr val="accent2">
                    <a:lumMod val="50000"/>
                  </a:schemeClr>
                </a:solidFill>
                <a:latin typeface="Arial" pitchFamily="34" charset="0"/>
                <a:cs typeface="Arial" pitchFamily="34" charset="0"/>
              </a:rPr>
              <a:t>Webshop</a:t>
            </a:r>
            <a:endParaRPr lang="en-US" sz="2800" dirty="0">
              <a:solidFill>
                <a:schemeClr val="accent2">
                  <a:lumMod val="50000"/>
                </a:schemeClr>
              </a:solidFill>
              <a:latin typeface="Arial" pitchFamily="34" charset="0"/>
              <a:cs typeface="Arial" pitchFamily="34" charset="0"/>
            </a:endParaRPr>
          </a:p>
        </p:txBody>
      </p:sp>
      <p:sp>
        <p:nvSpPr>
          <p:cNvPr id="4" name="Oval 3"/>
          <p:cNvSpPr/>
          <p:nvPr/>
        </p:nvSpPr>
        <p:spPr>
          <a:xfrm>
            <a:off x="2246881" y="1401594"/>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2" name="Rectangle 11"/>
          <p:cNvSpPr/>
          <p:nvPr/>
        </p:nvSpPr>
        <p:spPr>
          <a:xfrm>
            <a:off x="2843808" y="1411583"/>
            <a:ext cx="4851987" cy="338554"/>
          </a:xfrm>
          <a:prstGeom prst="rect">
            <a:avLst/>
          </a:prstGeom>
        </p:spPr>
        <p:txBody>
          <a:bodyPr wrap="square">
            <a:spAutoFit/>
          </a:bodyPr>
          <a:lstStyle/>
          <a:p>
            <a:r>
              <a:rPr lang="en-US" altLang="ko-KR" sz="1600" dirty="0">
                <a:solidFill>
                  <a:schemeClr val="bg1"/>
                </a:solidFill>
                <a:cs typeface="Arial" pitchFamily="34" charset="0"/>
              </a:rPr>
              <a:t>Modern PowerPoint Presentation</a:t>
            </a:r>
            <a:endParaRPr lang="ko-KR" altLang="en-US" sz="1600" dirty="0">
              <a:solidFill>
                <a:schemeClr val="bg1"/>
              </a:solidFill>
            </a:endParaRPr>
          </a:p>
        </p:txBody>
      </p:sp>
      <p:sp>
        <p:nvSpPr>
          <p:cNvPr id="8" name="TextBox 7">
            <a:extLst>
              <a:ext uri="{FF2B5EF4-FFF2-40B4-BE49-F238E27FC236}">
                <a16:creationId xmlns:a16="http://schemas.microsoft.com/office/drawing/2014/main" id="{2BA6FA70-6D8F-05E3-9E5A-E79F21794BDF}"/>
              </a:ext>
            </a:extLst>
          </p:cNvPr>
          <p:cNvSpPr txBox="1"/>
          <p:nvPr/>
        </p:nvSpPr>
        <p:spPr>
          <a:xfrm>
            <a:off x="1835696" y="1203598"/>
            <a:ext cx="6336705" cy="2945743"/>
          </a:xfrm>
          <a:prstGeom prst="rect">
            <a:avLst/>
          </a:prstGeom>
          <a:noFill/>
        </p:spPr>
        <p:txBody>
          <a:bodyPr wrap="square" rtlCol="0">
            <a:spAutoFit/>
          </a:bodyPr>
          <a:lstStyle/>
          <a:p>
            <a:pPr algn="just">
              <a:lnSpc>
                <a:spcPct val="107000"/>
              </a:lnSpc>
              <a:spcAft>
                <a:spcPts val="800"/>
              </a:spcAft>
              <a:buNone/>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 Automation Testing Capstone Project focused on the website marked as significant milestone in the participants' learning journey. The project provided an opportunity to apply knowledge and skills acquired during the automation testing training, incorporating Selenium, TestNG, Cucumber, Apache POI, a hybrid framework, and advanced reporting tools like Allure/Extent. The objective is to create a comprehensive automation testing solution, fostering practical experience and showcasing participants' abilities to potential employers</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074" name="Picture 2" descr="Tricentis qTest API Integrations ...">
            <a:extLst>
              <a:ext uri="{FF2B5EF4-FFF2-40B4-BE49-F238E27FC236}">
                <a16:creationId xmlns:a16="http://schemas.microsoft.com/office/drawing/2014/main" id="{CC340FCF-90B3-B263-69E0-8374880835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63"/>
            <a:ext cx="1259632" cy="11434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055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CDC6A-03DC-326C-F92E-6288BDF29DD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442E51B-8D14-9643-E6B5-D008967C7044}"/>
              </a:ext>
            </a:extLst>
          </p:cNvPr>
          <p:cNvSpPr txBox="1">
            <a:spLocks/>
          </p:cNvSpPr>
          <p:nvPr/>
        </p:nvSpPr>
        <p:spPr>
          <a:xfrm>
            <a:off x="1416052" y="823061"/>
            <a:ext cx="774035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2800" dirty="0">
                <a:solidFill>
                  <a:schemeClr val="accent2">
                    <a:lumMod val="50000"/>
                  </a:schemeClr>
                </a:solidFill>
                <a:latin typeface="Arial" pitchFamily="34" charset="0"/>
                <a:cs typeface="Arial" pitchFamily="34" charset="0"/>
              </a:rPr>
              <a:t>PROBLEM-STATEMENT</a:t>
            </a:r>
          </a:p>
        </p:txBody>
      </p:sp>
      <p:sp>
        <p:nvSpPr>
          <p:cNvPr id="4" name="Oval 3">
            <a:extLst>
              <a:ext uri="{FF2B5EF4-FFF2-40B4-BE49-F238E27FC236}">
                <a16:creationId xmlns:a16="http://schemas.microsoft.com/office/drawing/2014/main" id="{5CB594D1-EA66-B0C2-D5E6-9F876F4427D1}"/>
              </a:ext>
            </a:extLst>
          </p:cNvPr>
          <p:cNvSpPr/>
          <p:nvPr/>
        </p:nvSpPr>
        <p:spPr>
          <a:xfrm>
            <a:off x="2246881" y="1401594"/>
            <a:ext cx="360040" cy="3600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12" name="Rectangle 11">
            <a:extLst>
              <a:ext uri="{FF2B5EF4-FFF2-40B4-BE49-F238E27FC236}">
                <a16:creationId xmlns:a16="http://schemas.microsoft.com/office/drawing/2014/main" id="{0CFCDD3B-3DF9-77BE-9D46-31143BF2885C}"/>
              </a:ext>
            </a:extLst>
          </p:cNvPr>
          <p:cNvSpPr/>
          <p:nvPr/>
        </p:nvSpPr>
        <p:spPr>
          <a:xfrm>
            <a:off x="1331640" y="1761634"/>
            <a:ext cx="7056784" cy="2277547"/>
          </a:xfrm>
          <a:prstGeom prst="rect">
            <a:avLst/>
          </a:prstGeom>
        </p:spPr>
        <p:txBody>
          <a:bodyPr wrap="square">
            <a:spAutoFit/>
          </a:bodyPr>
          <a:lstStyle/>
          <a:p>
            <a:r>
              <a:rPr lang="en-US" altLang="ko-KR" sz="1600" dirty="0">
                <a:solidFill>
                  <a:schemeClr val="bg1"/>
                </a:solidFill>
                <a:cs typeface="Arial" pitchFamily="34" charset="0"/>
              </a:rPr>
              <a:t>Mod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Demo Web Shop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Tricentis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is an online shopping platform where users can explore and purchase a wide range of products, including electronics, apparel, and books. Users can navigate through various categories, view detailed product information, add products to their cart, and proceed with order placement. Automating these key workflows is crucial to validate the platform's efficiency, accuracy, and reliability during the testing process, ensuring a seamless and error-free user experience.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altLang="ko-KR" sz="1600" dirty="0">
                <a:solidFill>
                  <a:schemeClr val="bg1"/>
                </a:solidFill>
                <a:cs typeface="Arial" pitchFamily="34" charset="0"/>
              </a:rPr>
              <a:t>ern PowerPoint Presentation</a:t>
            </a:r>
            <a:endParaRPr lang="ko-KR" altLang="en-US" sz="1600" dirty="0">
              <a:solidFill>
                <a:schemeClr val="bg1"/>
              </a:solidFill>
            </a:endParaRPr>
          </a:p>
        </p:txBody>
      </p:sp>
      <p:pic>
        <p:nvPicPr>
          <p:cNvPr id="2" name="Picture 2" descr="Tricentis qTest API Integrations ...">
            <a:extLst>
              <a:ext uri="{FF2B5EF4-FFF2-40B4-BE49-F238E27FC236}">
                <a16:creationId xmlns:a16="http://schemas.microsoft.com/office/drawing/2014/main" id="{C14F2F6E-AAE6-2F93-C2D8-C967AE6B9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63"/>
            <a:ext cx="1259632" cy="11434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783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827584" y="627534"/>
            <a:ext cx="6984776" cy="504056"/>
          </a:xfrm>
        </p:spPr>
        <p:txBody>
          <a:bodyPr>
            <a:normAutofit fontScale="70000" lnSpcReduction="20000"/>
          </a:bodyPr>
          <a:lstStyle/>
          <a:p>
            <a:r>
              <a:rPr lang="en-US" sz="3600" b="1" kern="100" dirty="0">
                <a:effectLst/>
                <a:latin typeface="Times New Roman" panose="02020603050405020304" pitchFamily="18" charset="0"/>
                <a:ea typeface="Calibri" panose="020F0502020204030204" pitchFamily="34" charset="0"/>
                <a:cs typeface="Times New Roman" panose="02020603050405020304" pitchFamily="18" charset="0"/>
              </a:rPr>
              <a:t>OUR JOURNEY WITH AUTOMATION:</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US" altLang="ko-KR" dirty="0"/>
          </a:p>
        </p:txBody>
      </p:sp>
      <p:sp>
        <p:nvSpPr>
          <p:cNvPr id="4" name="TextBox 3">
            <a:extLst>
              <a:ext uri="{FF2B5EF4-FFF2-40B4-BE49-F238E27FC236}">
                <a16:creationId xmlns:a16="http://schemas.microsoft.com/office/drawing/2014/main" id="{061165DF-2EA6-C448-4007-5894F49EE8D9}"/>
              </a:ext>
            </a:extLst>
          </p:cNvPr>
          <p:cNvSpPr txBox="1"/>
          <p:nvPr/>
        </p:nvSpPr>
        <p:spPr>
          <a:xfrm>
            <a:off x="395536" y="1347614"/>
            <a:ext cx="5112568" cy="3416192"/>
          </a:xfrm>
          <a:prstGeom prst="rect">
            <a:avLst/>
          </a:prstGeom>
          <a:noFill/>
        </p:spPr>
        <p:txBody>
          <a:bodyPr wrap="square" rtlCol="0">
            <a:spAutoFit/>
          </a:bodyPr>
          <a:lstStyle/>
          <a:p>
            <a:pPr marL="342900" lvl="0" indent="-342900" algn="just">
              <a:lnSpc>
                <a:spcPct val="107000"/>
              </a:lnSpc>
              <a:buFont typeface="Symbol" panose="05050102010706020507" pitchFamily="18" charset="2"/>
              <a:buChar cha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Page Object Model (POM) for maintainability.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Cucumber BDD Framework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TestNG for test execution and reporting.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Selenium WebDriver for browser automation.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Extent Reports for test reporting.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Maven for dependency management.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Java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Git/</a:t>
            </a:r>
            <a:r>
              <a:rPr lang="en-GB" sz="1800" kern="100" dirty="0" err="1">
                <a:effectLst/>
                <a:latin typeface="Times New Roman" panose="02020603050405020304" pitchFamily="18" charset="0"/>
                <a:ea typeface="Calibri" panose="020F0502020204030204" pitchFamily="34" charset="0"/>
                <a:cs typeface="Times New Roman" panose="02020603050405020304" pitchFamily="18" charset="0"/>
              </a:rPr>
              <a:t>Github</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pic>
        <p:nvPicPr>
          <p:cNvPr id="6" name="Picture 5">
            <a:extLst>
              <a:ext uri="{FF2B5EF4-FFF2-40B4-BE49-F238E27FC236}">
                <a16:creationId xmlns:a16="http://schemas.microsoft.com/office/drawing/2014/main" id="{B372424D-070C-7A00-720A-E282D1E30C0D}"/>
              </a:ext>
            </a:extLst>
          </p:cNvPr>
          <p:cNvPicPr>
            <a:picLocks noChangeAspect="1"/>
          </p:cNvPicPr>
          <p:nvPr/>
        </p:nvPicPr>
        <p:blipFill>
          <a:blip r:embed="rId2"/>
          <a:stretch>
            <a:fillRect/>
          </a:stretch>
        </p:blipFill>
        <p:spPr>
          <a:xfrm>
            <a:off x="5364088" y="1347614"/>
            <a:ext cx="3168352" cy="2868645"/>
          </a:xfrm>
          <a:prstGeom prst="rect">
            <a:avLst/>
          </a:prstGeom>
        </p:spPr>
      </p:pic>
      <p:pic>
        <p:nvPicPr>
          <p:cNvPr id="2" name="Picture 2" descr="Tricentis qTest API Integrations ...">
            <a:extLst>
              <a:ext uri="{FF2B5EF4-FFF2-40B4-BE49-F238E27FC236}">
                <a16:creationId xmlns:a16="http://schemas.microsoft.com/office/drawing/2014/main" id="{11EE6B93-CDFA-6266-230C-C52C0756D6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63"/>
            <a:ext cx="1259632" cy="11434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351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411510"/>
            <a:ext cx="9144000" cy="504056"/>
          </a:xfrm>
        </p:spPr>
        <p:txBody>
          <a:bodyPr/>
          <a:lstStyle/>
          <a:p>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US" altLang="ko-KR" dirty="0"/>
          </a:p>
        </p:txBody>
      </p:sp>
      <p:sp>
        <p:nvSpPr>
          <p:cNvPr id="4" name="TextBox 3">
            <a:extLst>
              <a:ext uri="{FF2B5EF4-FFF2-40B4-BE49-F238E27FC236}">
                <a16:creationId xmlns:a16="http://schemas.microsoft.com/office/drawing/2014/main" id="{CF4FBB2C-89F3-7F9E-1154-81D97AB3D6D9}"/>
              </a:ext>
            </a:extLst>
          </p:cNvPr>
          <p:cNvSpPr txBox="1"/>
          <p:nvPr/>
        </p:nvSpPr>
        <p:spPr>
          <a:xfrm>
            <a:off x="395536" y="267494"/>
            <a:ext cx="8496944" cy="3974421"/>
          </a:xfrm>
          <a:prstGeom prst="rect">
            <a:avLst/>
          </a:prstGeom>
          <a:noFill/>
        </p:spPr>
        <p:txBody>
          <a:bodyPr wrap="square" rtlCol="0">
            <a:spAutoFit/>
          </a:bodyPr>
          <a:lstStyle/>
          <a:p>
            <a:pPr algn="just">
              <a:lnSpc>
                <a:spcPct val="107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Objective: </a:t>
            </a:r>
            <a:r>
              <a:rPr lang="en-GB" sz="1400" kern="100" dirty="0">
                <a:effectLst/>
                <a:latin typeface="Times New Roman" panose="02020603050405020304" pitchFamily="18" charset="0"/>
                <a:ea typeface="Calibri" panose="020F0502020204030204" pitchFamily="34" charset="0"/>
                <a:cs typeface="Times New Roman" panose="02020603050405020304" pitchFamily="18" charset="0"/>
              </a:rPr>
              <a:t>The  objective of this project is to automate the user workflows of the </a:t>
            </a:r>
            <a:r>
              <a:rPr lang="en-GB" sz="1400" kern="100" dirty="0" err="1">
                <a:effectLst/>
                <a:latin typeface="Times New Roman" panose="02020603050405020304" pitchFamily="18" charset="0"/>
                <a:ea typeface="Calibri" panose="020F0502020204030204" pitchFamily="34" charset="0"/>
                <a:cs typeface="Times New Roman" panose="02020603050405020304" pitchFamily="18" charset="0"/>
              </a:rPr>
              <a:t>Demoblaze</a:t>
            </a:r>
            <a:r>
              <a:rPr lang="en-GB" sz="1400" kern="100" dirty="0">
                <a:effectLst/>
                <a:latin typeface="Times New Roman" panose="02020603050405020304" pitchFamily="18" charset="0"/>
                <a:ea typeface="Calibri" panose="020F0502020204030204" pitchFamily="34" charset="0"/>
                <a:cs typeface="Times New Roman" panose="02020603050405020304" pitchFamily="18" charset="0"/>
              </a:rPr>
              <a:t> online shopping platform using </a:t>
            </a:r>
            <a:r>
              <a:rPr lang="en-GB" sz="1400" kern="100" dirty="0" err="1">
                <a:effectLst/>
                <a:latin typeface="Times New Roman" panose="02020603050405020304" pitchFamily="18" charset="0"/>
                <a:ea typeface="Calibri" panose="020F0502020204030204" pitchFamily="34" charset="0"/>
                <a:cs typeface="Times New Roman" panose="02020603050405020304" pitchFamily="18" charset="0"/>
              </a:rPr>
              <a:t>Selenium,TestNG,Page</a:t>
            </a:r>
            <a:r>
              <a:rPr lang="en-GB" sz="1400" kern="100" dirty="0">
                <a:effectLst/>
                <a:latin typeface="Times New Roman" panose="02020603050405020304" pitchFamily="18" charset="0"/>
                <a:ea typeface="Calibri" panose="020F0502020204030204" pitchFamily="34" charset="0"/>
                <a:cs typeface="Times New Roman" panose="02020603050405020304" pitchFamily="18" charset="0"/>
              </a:rPr>
              <a:t> Object Model and Page Factory and BDD </a:t>
            </a:r>
            <a:r>
              <a:rPr lang="en-GB" sz="1400" kern="100" dirty="0" err="1">
                <a:effectLst/>
                <a:latin typeface="Times New Roman" panose="02020603050405020304" pitchFamily="18" charset="0"/>
                <a:ea typeface="Calibri" panose="020F0502020204030204" pitchFamily="34" charset="0"/>
                <a:cs typeface="Times New Roman" panose="02020603050405020304" pitchFamily="18" charset="0"/>
              </a:rPr>
              <a:t>Cucumber.This</a:t>
            </a:r>
            <a:r>
              <a:rPr lang="en-GB" sz="1400" kern="100" dirty="0">
                <a:effectLst/>
                <a:latin typeface="Times New Roman" panose="02020603050405020304" pitchFamily="18" charset="0"/>
                <a:ea typeface="Calibri" panose="020F0502020204030204" pitchFamily="34" charset="0"/>
                <a:cs typeface="Times New Roman" panose="02020603050405020304" pitchFamily="18" charset="0"/>
              </a:rPr>
              <a:t> includes automating tasks such as viewing product </a:t>
            </a:r>
            <a:r>
              <a:rPr lang="en-GB" sz="1400" kern="100" dirty="0" err="1">
                <a:effectLst/>
                <a:latin typeface="Times New Roman" panose="02020603050405020304" pitchFamily="18" charset="0"/>
                <a:ea typeface="Calibri" panose="020F0502020204030204" pitchFamily="34" charset="0"/>
                <a:cs typeface="Times New Roman" panose="02020603050405020304" pitchFamily="18" charset="0"/>
              </a:rPr>
              <a:t>details,adding</a:t>
            </a:r>
            <a:r>
              <a:rPr lang="en-GB" sz="1400" kern="100" dirty="0">
                <a:effectLst/>
                <a:latin typeface="Times New Roman" panose="02020603050405020304" pitchFamily="18" charset="0"/>
                <a:ea typeface="Calibri" panose="020F0502020204030204" pitchFamily="34" charset="0"/>
                <a:cs typeface="Times New Roman" panose="02020603050405020304" pitchFamily="18" charset="0"/>
              </a:rPr>
              <a:t> products to the </a:t>
            </a:r>
            <a:r>
              <a:rPr lang="en-GB" sz="1400" kern="100" dirty="0" err="1">
                <a:effectLst/>
                <a:latin typeface="Times New Roman" panose="02020603050405020304" pitchFamily="18" charset="0"/>
                <a:ea typeface="Calibri" panose="020F0502020204030204" pitchFamily="34" charset="0"/>
                <a:cs typeface="Times New Roman" panose="02020603050405020304" pitchFamily="18" charset="0"/>
              </a:rPr>
              <a:t>cart,placing</a:t>
            </a:r>
            <a:r>
              <a:rPr lang="en-GB"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400" kern="100" dirty="0" err="1">
                <a:effectLst/>
                <a:latin typeface="Times New Roman" panose="02020603050405020304" pitchFamily="18" charset="0"/>
                <a:ea typeface="Calibri" panose="020F0502020204030204" pitchFamily="34" charset="0"/>
                <a:cs typeface="Times New Roman" panose="02020603050405020304" pitchFamily="18" charset="0"/>
              </a:rPr>
              <a:t>orders.The</a:t>
            </a:r>
            <a:r>
              <a:rPr lang="en-GB" sz="1400" kern="100" dirty="0">
                <a:effectLst/>
                <a:latin typeface="Times New Roman" panose="02020603050405020304" pitchFamily="18" charset="0"/>
                <a:ea typeface="Calibri" panose="020F0502020204030204" pitchFamily="34" charset="0"/>
                <a:cs typeface="Times New Roman" panose="02020603050405020304" pitchFamily="18" charset="0"/>
              </a:rPr>
              <a:t> aim is to enhance the robustness of the testing </a:t>
            </a:r>
            <a:r>
              <a:rPr lang="en-GB" sz="1400" kern="100" dirty="0" err="1">
                <a:effectLst/>
                <a:latin typeface="Times New Roman" panose="02020603050405020304" pitchFamily="18" charset="0"/>
                <a:ea typeface="Calibri" panose="020F0502020204030204" pitchFamily="34" charset="0"/>
                <a:cs typeface="Times New Roman" panose="02020603050405020304" pitchFamily="18" charset="0"/>
              </a:rPr>
              <a:t>process,reduce</a:t>
            </a:r>
            <a:r>
              <a:rPr lang="en-GB" sz="1400" kern="100" dirty="0">
                <a:effectLst/>
                <a:latin typeface="Times New Roman" panose="02020603050405020304" pitchFamily="18" charset="0"/>
                <a:ea typeface="Calibri" panose="020F0502020204030204" pitchFamily="34" charset="0"/>
                <a:cs typeface="Times New Roman" panose="02020603050405020304" pitchFamily="18" charset="0"/>
              </a:rPr>
              <a:t> manual </a:t>
            </a:r>
            <a:r>
              <a:rPr lang="en-GB" sz="1400" kern="100" dirty="0" err="1">
                <a:effectLst/>
                <a:latin typeface="Times New Roman" panose="02020603050405020304" pitchFamily="18" charset="0"/>
                <a:ea typeface="Calibri" panose="020F0502020204030204" pitchFamily="34" charset="0"/>
                <a:cs typeface="Times New Roman" panose="02020603050405020304" pitchFamily="18" charset="0"/>
              </a:rPr>
              <a:t>effort,and</a:t>
            </a:r>
            <a:r>
              <a:rPr lang="en-GB" sz="1400" kern="100" dirty="0">
                <a:effectLst/>
                <a:latin typeface="Times New Roman" panose="02020603050405020304" pitchFamily="18" charset="0"/>
                <a:ea typeface="Calibri" panose="020F0502020204030204" pitchFamily="34" charset="0"/>
                <a:cs typeface="Times New Roman" panose="02020603050405020304" pitchFamily="18" charset="0"/>
              </a:rPr>
              <a:t> ensure a seamless user experience.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None/>
            </a:pPr>
            <a:endPar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None/>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Test Flow:</a:t>
            </a:r>
            <a:endParaRPr lang="en-IN"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Scenario 1: Registration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Scenario 2: Login</a:t>
            </a:r>
          </a:p>
          <a:p>
            <a:pPr marL="342900" lvl="0" indent="-342900" algn="just">
              <a:lnSpc>
                <a:spcPct val="107000"/>
              </a:lnSpc>
              <a:buFont typeface="Symbol" panose="05050102010706020507" pitchFamily="18" charset="2"/>
              <a:buChar char=""/>
            </a:pPr>
            <a:r>
              <a:rPr lang="en-US" sz="1400" kern="100" dirty="0">
                <a:latin typeface="Times New Roman" panose="02020603050405020304" pitchFamily="18" charset="0"/>
                <a:ea typeface="Calibri" panose="020F0502020204030204" pitchFamily="34" charset="0"/>
                <a:cs typeface="Times New Roman" panose="02020603050405020304" pitchFamily="18" charset="0"/>
              </a:rPr>
              <a:t>Scenario 3: Add to Cart</a:t>
            </a:r>
          </a:p>
          <a:p>
            <a:pPr marL="342900" lvl="0" indent="-342900" algn="just">
              <a:lnSpc>
                <a:spcPct val="107000"/>
              </a:lnSpc>
              <a:buFont typeface="Symbol" panose="05050102010706020507" pitchFamily="18" charset="2"/>
              <a:buChar char=""/>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Scenario 4: Applying </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D</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iscount Coupons</a:t>
            </a:r>
          </a:p>
          <a:p>
            <a:pPr marL="342900" lvl="0" indent="-342900" algn="just">
              <a:lnSpc>
                <a:spcPct val="107000"/>
              </a:lnSpc>
              <a:buFont typeface="Symbol" panose="05050102010706020507" pitchFamily="18" charset="2"/>
              <a:buChar char=""/>
            </a:pPr>
            <a:r>
              <a:rPr lang="en-US" sz="1400" kern="100" dirty="0">
                <a:latin typeface="Times New Roman" panose="02020603050405020304" pitchFamily="18" charset="0"/>
                <a:ea typeface="Calibri" panose="020F0502020204030204" pitchFamily="34" charset="0"/>
                <a:cs typeface="Times New Roman" panose="02020603050405020304" pitchFamily="18" charset="0"/>
              </a:rPr>
              <a:t>Scenario 5: Removing from Cart</a:t>
            </a:r>
          </a:p>
          <a:p>
            <a:pPr marL="342900" lvl="0" indent="-342900" algn="just">
              <a:lnSpc>
                <a:spcPct val="107000"/>
              </a:lnSpc>
              <a:buFont typeface="Symbol" panose="05050102010706020507" pitchFamily="18" charset="2"/>
              <a:buChar char=""/>
            </a:pPr>
            <a:r>
              <a:rPr lang="en-US" sz="1400" kern="100" dirty="0">
                <a:latin typeface="Times New Roman" panose="02020603050405020304" pitchFamily="18" charset="0"/>
                <a:ea typeface="Calibri" panose="020F0502020204030204" pitchFamily="34" charset="0"/>
                <a:cs typeface="Times New Roman" panose="02020603050405020304" pitchFamily="18" charset="0"/>
              </a:rPr>
              <a:t>Scenario 6: Confirm order</a:t>
            </a:r>
          </a:p>
          <a:p>
            <a:pPr marL="342900" indent="-342900" algn="just">
              <a:lnSpc>
                <a:spcPct val="107000"/>
              </a:lnSpc>
              <a:buFont typeface="Symbol" panose="05050102010706020507" pitchFamily="18" charset="2"/>
              <a:buChar char=""/>
            </a:pPr>
            <a:r>
              <a:rPr lang="en-US" sz="1400" kern="100" dirty="0">
                <a:latin typeface="Times New Roman" panose="02020603050405020304" pitchFamily="18" charset="0"/>
                <a:ea typeface="Calibri" panose="020F0502020204030204" pitchFamily="34" charset="0"/>
                <a:cs typeface="Times New Roman" panose="02020603050405020304" pitchFamily="18" charset="0"/>
              </a:rPr>
              <a:t>Scenario 7: Checkout</a:t>
            </a:r>
          </a:p>
          <a:p>
            <a:pPr marL="342900" lvl="0" indent="-342900" algn="just">
              <a:lnSpc>
                <a:spcPct val="107000"/>
              </a:lnSpc>
              <a:buFont typeface="Symbol" panose="05050102010706020507" pitchFamily="18" charset="2"/>
              <a:buChar char=""/>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pic>
        <p:nvPicPr>
          <p:cNvPr id="2" name="Picture 1">
            <a:extLst>
              <a:ext uri="{FF2B5EF4-FFF2-40B4-BE49-F238E27FC236}">
                <a16:creationId xmlns:a16="http://schemas.microsoft.com/office/drawing/2014/main" id="{83EA3910-C341-89F3-ACBE-FD62C341B405}"/>
              </a:ext>
            </a:extLst>
          </p:cNvPr>
          <p:cNvPicPr>
            <a:picLocks noChangeAspect="1"/>
          </p:cNvPicPr>
          <p:nvPr/>
        </p:nvPicPr>
        <p:blipFill>
          <a:blip r:embed="rId2"/>
          <a:stretch>
            <a:fillRect/>
          </a:stretch>
        </p:blipFill>
        <p:spPr>
          <a:xfrm>
            <a:off x="4283968" y="1416923"/>
            <a:ext cx="4218569" cy="2739004"/>
          </a:xfrm>
          <a:prstGeom prst="rect">
            <a:avLst/>
          </a:prstGeom>
        </p:spPr>
      </p:pic>
    </p:spTree>
    <p:extLst>
      <p:ext uri="{BB962C8B-B14F-4D97-AF65-F5344CB8AC3E}">
        <p14:creationId xmlns:p14="http://schemas.microsoft.com/office/powerpoint/2010/main" val="277112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346CC-E002-A24D-4C5C-DB8AD7ACC63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4475E17-9AC3-CF3A-DBBF-F7A99D8ED475}"/>
              </a:ext>
            </a:extLst>
          </p:cNvPr>
          <p:cNvSpPr txBox="1">
            <a:spLocks/>
          </p:cNvSpPr>
          <p:nvPr/>
        </p:nvSpPr>
        <p:spPr>
          <a:xfrm>
            <a:off x="251520" y="339502"/>
            <a:ext cx="8892480" cy="4248472"/>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endParaRPr lang="en-US" sz="2800" dirty="0">
              <a:solidFill>
                <a:schemeClr val="accent2">
                  <a:lumMod val="50000"/>
                </a:schemeClr>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394EB877-B950-9ABC-B747-1A117AACFA03}"/>
              </a:ext>
            </a:extLst>
          </p:cNvPr>
          <p:cNvSpPr/>
          <p:nvPr/>
        </p:nvSpPr>
        <p:spPr>
          <a:xfrm>
            <a:off x="2843808" y="1411583"/>
            <a:ext cx="4851987" cy="338554"/>
          </a:xfrm>
          <a:prstGeom prst="rect">
            <a:avLst/>
          </a:prstGeom>
        </p:spPr>
        <p:txBody>
          <a:bodyPr wrap="square">
            <a:spAutoFit/>
          </a:bodyPr>
          <a:lstStyle/>
          <a:p>
            <a:r>
              <a:rPr lang="en-US" altLang="ko-KR" sz="1600" dirty="0">
                <a:solidFill>
                  <a:schemeClr val="bg1"/>
                </a:solidFill>
                <a:cs typeface="Arial" pitchFamily="34" charset="0"/>
              </a:rPr>
              <a:t>Modern PowerPoint Presentation</a:t>
            </a:r>
            <a:endParaRPr lang="ko-KR" altLang="en-US" sz="1600" dirty="0">
              <a:solidFill>
                <a:schemeClr val="bg1"/>
              </a:solidFill>
            </a:endParaRPr>
          </a:p>
        </p:txBody>
      </p:sp>
      <p:pic>
        <p:nvPicPr>
          <p:cNvPr id="3074" name="Picture 2" descr="Tricentis qTest API Integrations ...">
            <a:extLst>
              <a:ext uri="{FF2B5EF4-FFF2-40B4-BE49-F238E27FC236}">
                <a16:creationId xmlns:a16="http://schemas.microsoft.com/office/drawing/2014/main" id="{2E053D67-7E2A-B524-AF0C-F0C17009D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63"/>
            <a:ext cx="1259632" cy="11434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3B6358-A728-7834-245E-57A3FAC8DEC4}"/>
              </a:ext>
            </a:extLst>
          </p:cNvPr>
          <p:cNvSpPr txBox="1"/>
          <p:nvPr/>
        </p:nvSpPr>
        <p:spPr>
          <a:xfrm>
            <a:off x="1272972" y="524143"/>
            <a:ext cx="6710422" cy="1446550"/>
          </a:xfrm>
          <a:prstGeom prst="rect">
            <a:avLst/>
          </a:prstGeom>
          <a:noFill/>
        </p:spPr>
        <p:txBody>
          <a:bodyPr wrap="square">
            <a:spAutoFit/>
          </a:bodyPr>
          <a:lstStyle/>
          <a:p>
            <a:r>
              <a:rPr lang="en-IN" dirty="0">
                <a:solidFill>
                  <a:schemeClr val="accent5">
                    <a:lumMod val="75000"/>
                  </a:schemeClr>
                </a:solidFill>
              </a:rPr>
              <a:t>Scenario 1:  </a:t>
            </a:r>
            <a:r>
              <a:rPr lang="en-IN" sz="1600" dirty="0">
                <a:latin typeface="Times New Roman" panose="02020603050405020304" pitchFamily="18" charset="0"/>
                <a:cs typeface="Times New Roman" panose="02020603050405020304" pitchFamily="18" charset="0"/>
              </a:rPr>
              <a:t>Registration for Demo-</a:t>
            </a:r>
            <a:r>
              <a:rPr lang="en-IN" sz="1600" dirty="0" err="1">
                <a:latin typeface="Times New Roman" panose="02020603050405020304" pitchFamily="18" charset="0"/>
                <a:cs typeface="Times New Roman" panose="02020603050405020304" pitchFamily="18" charset="0"/>
              </a:rPr>
              <a:t>Webshop</a:t>
            </a:r>
            <a:r>
              <a:rPr lang="en-IN" sz="1600" dirty="0">
                <a:latin typeface="Times New Roman" panose="02020603050405020304" pitchFamily="18" charset="0"/>
                <a:cs typeface="Times New Roman" panose="02020603050405020304" pitchFamily="18" charset="0"/>
              </a:rPr>
              <a:t> website with valid and invalid   credentials using </a:t>
            </a:r>
            <a:r>
              <a:rPr lang="en-IN" sz="1600" dirty="0" err="1">
                <a:latin typeface="Times New Roman" panose="02020603050405020304" pitchFamily="18" charset="0"/>
                <a:cs typeface="Times New Roman" panose="02020603050405020304" pitchFamily="18" charset="0"/>
              </a:rPr>
              <a:t>TestNg</a:t>
            </a:r>
            <a:r>
              <a:rPr lang="en-IN" sz="1600" dirty="0">
                <a:latin typeface="Times New Roman" panose="02020603050405020304" pitchFamily="18" charset="0"/>
                <a:cs typeface="Times New Roman" panose="02020603050405020304" pitchFamily="18" charset="0"/>
              </a:rPr>
              <a:t> framework using and generating Allure Reports  and  Extent Reports</a:t>
            </a:r>
            <a:r>
              <a:rPr lang="en-IN" dirty="0"/>
              <a:t>.</a:t>
            </a:r>
          </a:p>
          <a:p>
            <a:endParaRPr lang="en-IN" dirty="0"/>
          </a:p>
          <a:p>
            <a:r>
              <a:rPr lang="en-IN" dirty="0" err="1"/>
              <a:t>OutPuts</a:t>
            </a:r>
            <a:r>
              <a:rPr lang="en-IN" dirty="0"/>
              <a:t>:</a:t>
            </a:r>
          </a:p>
        </p:txBody>
      </p:sp>
      <p:pic>
        <p:nvPicPr>
          <p:cNvPr id="6" name="Picture 5">
            <a:extLst>
              <a:ext uri="{FF2B5EF4-FFF2-40B4-BE49-F238E27FC236}">
                <a16:creationId xmlns:a16="http://schemas.microsoft.com/office/drawing/2014/main" id="{77BF6F83-A7DD-35D1-68E6-3B0F1EF2AF9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21708" y="1970693"/>
            <a:ext cx="3168351" cy="2137455"/>
          </a:xfrm>
          <a:prstGeom prst="rect">
            <a:avLst/>
          </a:prstGeom>
          <a:noFill/>
          <a:ln>
            <a:noFill/>
          </a:ln>
        </p:spPr>
      </p:pic>
      <p:pic>
        <p:nvPicPr>
          <p:cNvPr id="7" name="Picture 6">
            <a:extLst>
              <a:ext uri="{FF2B5EF4-FFF2-40B4-BE49-F238E27FC236}">
                <a16:creationId xmlns:a16="http://schemas.microsoft.com/office/drawing/2014/main" id="{8943FAEC-1F2C-ACAC-EC60-F7F281C585D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5812" y="1970693"/>
            <a:ext cx="3168351" cy="2137455"/>
          </a:xfrm>
          <a:prstGeom prst="rect">
            <a:avLst/>
          </a:prstGeom>
          <a:noFill/>
          <a:ln>
            <a:noFill/>
          </a:ln>
        </p:spPr>
      </p:pic>
      <p:sp>
        <p:nvSpPr>
          <p:cNvPr id="9" name="Rectangle 8">
            <a:extLst>
              <a:ext uri="{FF2B5EF4-FFF2-40B4-BE49-F238E27FC236}">
                <a16:creationId xmlns:a16="http://schemas.microsoft.com/office/drawing/2014/main" id="{42E26FDF-AA4C-957B-7C0B-EF2DE60EB2D2}"/>
              </a:ext>
            </a:extLst>
          </p:cNvPr>
          <p:cNvSpPr/>
          <p:nvPr/>
        </p:nvSpPr>
        <p:spPr>
          <a:xfrm>
            <a:off x="1825410" y="4062176"/>
            <a:ext cx="6710421"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            </a:t>
            </a:r>
          </a:p>
        </p:txBody>
      </p:sp>
    </p:spTree>
    <p:extLst>
      <p:ext uri="{BB962C8B-B14F-4D97-AF65-F5344CB8AC3E}">
        <p14:creationId xmlns:p14="http://schemas.microsoft.com/office/powerpoint/2010/main" val="1357101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txBox="1">
            <a:spLocks/>
          </p:cNvSpPr>
          <p:nvPr/>
        </p:nvSpPr>
        <p:spPr>
          <a:xfrm>
            <a:off x="4788024" y="411510"/>
            <a:ext cx="3312368" cy="194446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ko-KR" altLang="en-US" sz="3600" b="1" dirty="0">
              <a:solidFill>
                <a:schemeClr val="accent1"/>
              </a:solidFill>
              <a:latin typeface="+mj-lt"/>
              <a:cs typeface="Arial" pitchFamily="34" charset="0"/>
            </a:endParaRPr>
          </a:p>
        </p:txBody>
      </p:sp>
      <p:sp>
        <p:nvSpPr>
          <p:cNvPr id="2" name="TextBox 1">
            <a:extLst>
              <a:ext uri="{FF2B5EF4-FFF2-40B4-BE49-F238E27FC236}">
                <a16:creationId xmlns:a16="http://schemas.microsoft.com/office/drawing/2014/main" id="{DBDA35CC-859C-E092-06DE-27803E020FD4}"/>
              </a:ext>
            </a:extLst>
          </p:cNvPr>
          <p:cNvSpPr txBox="1"/>
          <p:nvPr/>
        </p:nvSpPr>
        <p:spPr>
          <a:xfrm>
            <a:off x="1043607" y="699542"/>
            <a:ext cx="7181193" cy="1537600"/>
          </a:xfrm>
          <a:prstGeom prst="rect">
            <a:avLst/>
          </a:prstGeom>
          <a:noFill/>
        </p:spPr>
        <p:txBody>
          <a:bodyPr wrap="square" rtlCol="0">
            <a:spAutoFit/>
          </a:bodyPr>
          <a:lstStyle/>
          <a:p>
            <a:pPr algn="just">
              <a:lnSpc>
                <a:spcPct val="107000"/>
              </a:lnSpc>
              <a:spcAft>
                <a:spcPts val="800"/>
              </a:spcAft>
              <a:buNone/>
            </a:pPr>
            <a:r>
              <a:rPr lang="en-IN" sz="1400" b="1" u="sng"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Scenario 2:</a:t>
            </a:r>
            <a:r>
              <a:rPr lang="en-IN" sz="1400"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Designed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TestNg</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and Cucumber Framework for valid and Invalid Login credentials  using POM, Data Properties ,Hooks </a:t>
            </a:r>
            <a:r>
              <a:rPr lang="en-IN" sz="1400" kern="100" dirty="0">
                <a:latin typeface="Times New Roman" panose="02020603050405020304" pitchFamily="18" charset="0"/>
                <a:ea typeface="Calibri" panose="020F0502020204030204" pitchFamily="34" charset="0"/>
                <a:cs typeface="Times New Roman" panose="02020603050405020304" pitchFamily="18" charset="0"/>
              </a:rPr>
              <a:t>and tags and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generated </a:t>
            </a:r>
            <a:r>
              <a:rPr lang="en-IN" sz="1400" kern="100" dirty="0">
                <a:latin typeface="Times New Roman" panose="02020603050405020304" pitchFamily="18" charset="0"/>
                <a:ea typeface="Calibri" panose="020F0502020204030204" pitchFamily="34" charset="0"/>
                <a:cs typeface="Times New Roman" panose="02020603050405020304" pitchFamily="18" charset="0"/>
              </a:rPr>
              <a:t>Extent</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a:latin typeface="Times New Roman" panose="02020603050405020304" pitchFamily="18" charset="0"/>
                <a:ea typeface="Calibri" panose="020F0502020204030204" pitchFamily="34" charset="0"/>
                <a:cs typeface="Times New Roman" panose="02020603050405020304" pitchFamily="18" charset="0"/>
              </a:rPr>
              <a:t>R</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eports</a:t>
            </a:r>
            <a:r>
              <a:rPr lang="en-IN" sz="1400" kern="100" dirty="0">
                <a:latin typeface="Times New Roman" panose="02020603050405020304" pitchFamily="18" charset="0"/>
                <a:ea typeface="Calibri" panose="020F0502020204030204" pitchFamily="34" charset="0"/>
                <a:cs typeface="Times New Roman" panose="02020603050405020304" pitchFamily="18" charset="0"/>
              </a:rPr>
              <a:t> and html reports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None/>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OUTPUT: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pic>
        <p:nvPicPr>
          <p:cNvPr id="3" name="Picture 2">
            <a:extLst>
              <a:ext uri="{FF2B5EF4-FFF2-40B4-BE49-F238E27FC236}">
                <a16:creationId xmlns:a16="http://schemas.microsoft.com/office/drawing/2014/main" id="{2BE135C9-24A9-E7ED-1BE3-FF5B8142A6D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152" y="1779662"/>
            <a:ext cx="3868824" cy="2376264"/>
          </a:xfrm>
          <a:prstGeom prst="rect">
            <a:avLst/>
          </a:prstGeom>
          <a:noFill/>
          <a:ln>
            <a:noFill/>
          </a:ln>
        </p:spPr>
      </p:pic>
      <p:pic>
        <p:nvPicPr>
          <p:cNvPr id="6" name="Picture 5">
            <a:extLst>
              <a:ext uri="{FF2B5EF4-FFF2-40B4-BE49-F238E27FC236}">
                <a16:creationId xmlns:a16="http://schemas.microsoft.com/office/drawing/2014/main" id="{67716A71-A06F-3E79-DA62-66AF546960C3}"/>
              </a:ext>
            </a:extLst>
          </p:cNvPr>
          <p:cNvPicPr>
            <a:picLocks noChangeAspect="1"/>
          </p:cNvPicPr>
          <p:nvPr/>
        </p:nvPicPr>
        <p:blipFill>
          <a:blip r:embed="rId3"/>
          <a:stretch>
            <a:fillRect/>
          </a:stretch>
        </p:blipFill>
        <p:spPr>
          <a:xfrm>
            <a:off x="4355977" y="1779662"/>
            <a:ext cx="3960439" cy="2376264"/>
          </a:xfrm>
          <a:prstGeom prst="rect">
            <a:avLst/>
          </a:prstGeom>
        </p:spPr>
      </p:pic>
      <p:pic>
        <p:nvPicPr>
          <p:cNvPr id="7" name="Picture 2" descr="Tricentis qTest API Integrations ...">
            <a:extLst>
              <a:ext uri="{FF2B5EF4-FFF2-40B4-BE49-F238E27FC236}">
                <a16:creationId xmlns:a16="http://schemas.microsoft.com/office/drawing/2014/main" id="{600A7F8E-D447-2FFC-28EB-E00C74B837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863"/>
            <a:ext cx="1259632" cy="11434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589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B4A02B82-D6FD-9A23-ECAD-9E0AB19477E7}"/>
              </a:ext>
            </a:extLst>
          </p:cNvPr>
          <p:cNvSpPr txBox="1"/>
          <p:nvPr/>
        </p:nvSpPr>
        <p:spPr>
          <a:xfrm>
            <a:off x="1205372" y="755209"/>
            <a:ext cx="6480720" cy="1368644"/>
          </a:xfrm>
          <a:prstGeom prst="rect">
            <a:avLst/>
          </a:prstGeom>
          <a:noFill/>
        </p:spPr>
        <p:txBody>
          <a:bodyPr wrap="square" rtlCol="0">
            <a:spAutoFit/>
          </a:bodyPr>
          <a:lstStyle/>
          <a:p>
            <a:pPr algn="just">
              <a:lnSpc>
                <a:spcPct val="107000"/>
              </a:lnSpc>
              <a:spcAft>
                <a:spcPts val="800"/>
              </a:spcAft>
              <a:buNone/>
            </a:pPr>
            <a:r>
              <a:rPr lang="en-IN" sz="1400" b="1" u="sng"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Scenario 3:</a:t>
            </a:r>
            <a:r>
              <a:rPr lang="en-IN" sz="1400"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Add to Cart using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TestNg</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Framework, POM</a:t>
            </a:r>
            <a:r>
              <a:rPr lang="en-IN" sz="1400" kern="100" dirty="0">
                <a:latin typeface="Times New Roman" panose="02020603050405020304" pitchFamily="18" charset="0"/>
                <a:ea typeface="Calibri" panose="020F0502020204030204" pitchFamily="34" charset="0"/>
                <a:cs typeface="Times New Roman" panose="02020603050405020304" pitchFamily="18" charset="0"/>
              </a:rPr>
              <a:t> and</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generated </a:t>
            </a:r>
            <a:r>
              <a:rPr lang="en-IN" sz="1400" kern="100" dirty="0" err="1">
                <a:latin typeface="Times New Roman" panose="02020603050405020304" pitchFamily="18" charset="0"/>
                <a:ea typeface="Calibri" panose="020F0502020204030204" pitchFamily="34" charset="0"/>
                <a:cs typeface="Times New Roman" panose="02020603050405020304" pitchFamily="18" charset="0"/>
              </a:rPr>
              <a:t>ExtentReports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OUTPUT: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2" name="Picture 1">
            <a:extLst>
              <a:ext uri="{FF2B5EF4-FFF2-40B4-BE49-F238E27FC236}">
                <a16:creationId xmlns:a16="http://schemas.microsoft.com/office/drawing/2014/main" id="{9C9B36DC-19B0-8BFF-2C61-2A93231CA85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1635646"/>
            <a:ext cx="2915816" cy="2875558"/>
          </a:xfrm>
          <a:prstGeom prst="rect">
            <a:avLst/>
          </a:prstGeom>
          <a:noFill/>
          <a:ln>
            <a:noFill/>
          </a:ln>
        </p:spPr>
      </p:pic>
      <p:pic>
        <p:nvPicPr>
          <p:cNvPr id="4" name="Picture 3">
            <a:extLst>
              <a:ext uri="{FF2B5EF4-FFF2-40B4-BE49-F238E27FC236}">
                <a16:creationId xmlns:a16="http://schemas.microsoft.com/office/drawing/2014/main" id="{2D330BD3-D4FB-740F-E0B9-1B0E996EE9DB}"/>
              </a:ext>
            </a:extLst>
          </p:cNvPr>
          <p:cNvPicPr>
            <a:picLocks noChangeAspect="1"/>
          </p:cNvPicPr>
          <p:nvPr/>
        </p:nvPicPr>
        <p:blipFill>
          <a:blip r:embed="rId3"/>
          <a:stretch>
            <a:fillRect/>
          </a:stretch>
        </p:blipFill>
        <p:spPr>
          <a:xfrm>
            <a:off x="0" y="1747472"/>
            <a:ext cx="6660232" cy="2763732"/>
          </a:xfrm>
          <a:prstGeom prst="rect">
            <a:avLst/>
          </a:prstGeom>
        </p:spPr>
      </p:pic>
      <p:pic>
        <p:nvPicPr>
          <p:cNvPr id="5" name="Picture 2" descr="Tricentis qTest API Integrations ...">
            <a:extLst>
              <a:ext uri="{FF2B5EF4-FFF2-40B4-BE49-F238E27FC236}">
                <a16:creationId xmlns:a16="http://schemas.microsoft.com/office/drawing/2014/main" id="{76D5B82F-330B-EE53-A87F-C09CD2F9D8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863"/>
            <a:ext cx="1259632" cy="11434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858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A2F906-D4E5-6CA1-138C-4B5A696C3B82}"/>
              </a:ext>
            </a:extLst>
          </p:cNvPr>
          <p:cNvSpPr txBox="1"/>
          <p:nvPr/>
        </p:nvSpPr>
        <p:spPr>
          <a:xfrm>
            <a:off x="1259632" y="843558"/>
            <a:ext cx="7416824" cy="1204497"/>
          </a:xfrm>
          <a:prstGeom prst="rect">
            <a:avLst/>
          </a:prstGeom>
          <a:noFill/>
        </p:spPr>
        <p:txBody>
          <a:bodyPr wrap="square" rtlCol="0">
            <a:spAutoFit/>
          </a:bodyPr>
          <a:lstStyle/>
          <a:p>
            <a:pPr algn="just">
              <a:lnSpc>
                <a:spcPct val="107000"/>
              </a:lnSpc>
              <a:spcAft>
                <a:spcPts val="800"/>
              </a:spcAft>
              <a:buNone/>
            </a:pPr>
            <a:r>
              <a:rPr lang="en-IN" sz="1400" b="1" u="sng"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Scenario 4</a:t>
            </a:r>
            <a:r>
              <a:rPr lang="en-IN" sz="1400" b="1" u="sng"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Applying invalid discount </a:t>
            </a:r>
            <a:r>
              <a:rPr lang="en-IN" sz="1400" kern="100" dirty="0">
                <a:latin typeface="Times New Roman" panose="02020603050405020304" pitchFamily="18" charset="0"/>
                <a:ea typeface="Calibri" panose="020F0502020204030204" pitchFamily="34" charset="0"/>
                <a:cs typeface="Times New Roman" panose="02020603050405020304" pitchFamily="18" charset="0"/>
              </a:rPr>
              <a:t>C</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oupons to the Products using </a:t>
            </a:r>
            <a:r>
              <a:rPr lang="en-IN" sz="1400" kern="100" dirty="0">
                <a:latin typeface="Times New Roman" panose="02020603050405020304" pitchFamily="18" charset="0"/>
                <a:ea typeface="Calibri" panose="020F0502020204030204" pitchFamily="34" charset="0"/>
                <a:cs typeface="Times New Roman" panose="02020603050405020304" pitchFamily="18" charset="0"/>
              </a:rPr>
              <a:t>TestNG</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POM generate allure reports and screenshots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OUTPUT: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pic>
        <p:nvPicPr>
          <p:cNvPr id="2" name="Picture 1">
            <a:extLst>
              <a:ext uri="{FF2B5EF4-FFF2-40B4-BE49-F238E27FC236}">
                <a16:creationId xmlns:a16="http://schemas.microsoft.com/office/drawing/2014/main" id="{122F8B0A-AE58-0545-048D-6BAFF4A5A2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1491631"/>
            <a:ext cx="6696744" cy="3083314"/>
          </a:xfrm>
          <a:prstGeom prst="rect">
            <a:avLst/>
          </a:prstGeom>
          <a:noFill/>
          <a:ln>
            <a:noFill/>
          </a:ln>
        </p:spPr>
      </p:pic>
      <p:pic>
        <p:nvPicPr>
          <p:cNvPr id="3" name="Picture 2" descr="Tricentis qTest API Integrations ...">
            <a:extLst>
              <a:ext uri="{FF2B5EF4-FFF2-40B4-BE49-F238E27FC236}">
                <a16:creationId xmlns:a16="http://schemas.microsoft.com/office/drawing/2014/main" id="{7238F521-A730-E5AC-3419-5B711C1933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63"/>
            <a:ext cx="1259632" cy="114345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722203"/>
      </p:ext>
    </p:extLst>
  </p:cSld>
  <p:clrMapOvr>
    <a:masterClrMapping/>
  </p:clrMapOvr>
</p:sld>
</file>

<file path=ppt/theme/theme1.xml><?xml version="1.0" encoding="utf-8"?>
<a:theme xmlns:a="http://schemas.openxmlformats.org/drawingml/2006/main" name="Cover and End Slide Master">
  <a:themeElements>
    <a:clrScheme name="ALLPPT-COLOR-A18">
      <a:dk1>
        <a:sysClr val="windowText" lastClr="000000"/>
      </a:dk1>
      <a:lt1>
        <a:sysClr val="window" lastClr="FFFFFF"/>
      </a:lt1>
      <a:dk2>
        <a:srgbClr val="1F497D"/>
      </a:dk2>
      <a:lt2>
        <a:srgbClr val="EEECE1"/>
      </a:lt2>
      <a:accent1>
        <a:srgbClr val="984807"/>
      </a:accent1>
      <a:accent2>
        <a:srgbClr val="EFE0CA"/>
      </a:accent2>
      <a:accent3>
        <a:srgbClr val="984807"/>
      </a:accent3>
      <a:accent4>
        <a:srgbClr val="EFE0CA"/>
      </a:accent4>
      <a:accent5>
        <a:srgbClr val="984807"/>
      </a:accent5>
      <a:accent6>
        <a:srgbClr val="EFE0CA"/>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8">
      <a:dk1>
        <a:sysClr val="windowText" lastClr="000000"/>
      </a:dk1>
      <a:lt1>
        <a:sysClr val="window" lastClr="FFFFFF"/>
      </a:lt1>
      <a:dk2>
        <a:srgbClr val="1F497D"/>
      </a:dk2>
      <a:lt2>
        <a:srgbClr val="EEECE1"/>
      </a:lt2>
      <a:accent1>
        <a:srgbClr val="984807"/>
      </a:accent1>
      <a:accent2>
        <a:srgbClr val="EFE0CA"/>
      </a:accent2>
      <a:accent3>
        <a:srgbClr val="984807"/>
      </a:accent3>
      <a:accent4>
        <a:srgbClr val="EFE0CA"/>
      </a:accent4>
      <a:accent5>
        <a:srgbClr val="984807"/>
      </a:accent5>
      <a:accent6>
        <a:srgbClr val="EFE0CA"/>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8480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8">
      <a:dk1>
        <a:sysClr val="windowText" lastClr="000000"/>
      </a:dk1>
      <a:lt1>
        <a:sysClr val="window" lastClr="FFFFFF"/>
      </a:lt1>
      <a:dk2>
        <a:srgbClr val="1F497D"/>
      </a:dk2>
      <a:lt2>
        <a:srgbClr val="EEECE1"/>
      </a:lt2>
      <a:accent1>
        <a:srgbClr val="984807"/>
      </a:accent1>
      <a:accent2>
        <a:srgbClr val="EFE0CA"/>
      </a:accent2>
      <a:accent3>
        <a:srgbClr val="984807"/>
      </a:accent3>
      <a:accent4>
        <a:srgbClr val="EFE0CA"/>
      </a:accent4>
      <a:accent5>
        <a:srgbClr val="984807"/>
      </a:accent5>
      <a:accent6>
        <a:srgbClr val="EFE0CA"/>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2075</TotalTime>
  <Words>617</Words>
  <Application>Microsoft Office PowerPoint</Application>
  <PresentationFormat>On-screen Show (16:9)</PresentationFormat>
  <Paragraphs>56</Paragraphs>
  <Slides>15</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15</vt:i4>
      </vt:variant>
    </vt:vector>
  </HeadingPairs>
  <TitlesOfParts>
    <vt:vector size="25" baseType="lpstr">
      <vt:lpstr>맑은 고딕</vt:lpstr>
      <vt:lpstr>Arial</vt:lpstr>
      <vt:lpstr>Calibri</vt:lpstr>
      <vt:lpstr>Palatino Linotype</vt:lpstr>
      <vt:lpstr>Symbol</vt:lpstr>
      <vt:lpstr>Times New Roman</vt:lpstr>
      <vt:lpstr>Cover and End Slide Master</vt:lpstr>
      <vt:lpstr>Contents Slide Master</vt:lpstr>
      <vt:lpstr>Section Break Slide Master</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Yogeswari Yalamilli</cp:lastModifiedBy>
  <cp:revision>96</cp:revision>
  <dcterms:created xsi:type="dcterms:W3CDTF">2016-12-05T23:26:54Z</dcterms:created>
  <dcterms:modified xsi:type="dcterms:W3CDTF">2025-03-27T10:35:39Z</dcterms:modified>
</cp:coreProperties>
</file>