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n10\Desktop\&#1508;&#1512;&#1493;&#1497;&#1497;&#1511;&#1496;%20&#1502;&#1493;&#1489;&#1497;&#1497;&#1500;\&#1508;&#1512;&#1493;&#1497;&#1511;&#1496;%20&#1502;&#1493;&#1489;&#1497;&#1497;&#150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n10\Desktop\&#1508;&#1512;&#1493;&#1497;&#1497;&#1511;&#1496;%20&#1502;&#1493;&#1489;&#1497;&#1497;&#1500;\&#1508;&#1512;&#1493;&#1497;&#1511;&#1496;%20&#1502;&#1493;&#1489;&#1497;&#1497;&#150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n10\Desktop\&#1508;&#1512;&#1493;&#1497;&#1497;&#1511;&#1496;%20&#1502;&#1493;&#1489;&#1497;&#1497;&#1500;\&#1508;&#1512;&#1493;&#1497;&#1511;&#1496;%20&#1502;&#1493;&#1489;&#1497;&#1497;&#1500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n10\Desktop\&#1508;&#1512;&#1493;&#1497;&#1497;&#1511;&#1496;%20&#1502;&#1493;&#1489;&#1497;&#1497;&#1500;\&#1508;&#1512;&#1493;&#1497;&#1511;&#1496;%20&#1502;&#1493;&#1489;&#1497;&#1497;&#1500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n10\Desktop\&#1508;&#1512;&#1493;&#1497;&#1497;&#1511;&#1496;%20&#1502;&#1493;&#1489;&#1497;&#1497;&#1500;\&#1508;&#1512;&#1493;&#1497;&#1511;&#1496;%20&#1502;&#1493;&#1489;&#1497;&#1497;&#1500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n10\AppData\Roaming\Microsoft\Excel\&#1508;&#1512;&#1493;&#1497;&#1511;&#1496;%20&#1502;&#1493;&#1489;&#1497;&#1497;&#1500;%20(version%202).xlsb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e-IL" sz="1500" b="1" i="0" baseline="0"/>
              <a:t>כמות התקלות לפי סוגי בדיקות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1.34565785987111E-2"/>
          <c:y val="7.7340034570768573E-2"/>
          <c:w val="0.84714303106766742"/>
          <c:h val="0.87906997404406184"/>
        </c:manualLayout>
      </c:layout>
      <c:bar3D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גיליון1!$A$1:$H$1</c:f>
              <c:strCache>
                <c:ptCount val="8"/>
                <c:pt idx="0">
                  <c:v>Performance</c:v>
                </c:pt>
                <c:pt idx="1">
                  <c:v>Interface</c:v>
                </c:pt>
                <c:pt idx="2">
                  <c:v>Survival &amp; Recovery</c:v>
                </c:pt>
                <c:pt idx="3">
                  <c:v>Accessebilty</c:v>
                </c:pt>
                <c:pt idx="4">
                  <c:v>Compatibily</c:v>
                </c:pt>
                <c:pt idx="5">
                  <c:v>Functionality</c:v>
                </c:pt>
                <c:pt idx="6">
                  <c:v>Usability</c:v>
                </c:pt>
                <c:pt idx="7">
                  <c:v>GUI</c:v>
                </c:pt>
              </c:strCache>
            </c:strRef>
          </c:cat>
          <c:val>
            <c:numRef>
              <c:f>גיליון1!$A$2:$H$2</c:f>
              <c:numCache>
                <c:formatCode>General</c:formatCode>
                <c:ptCount val="8"/>
                <c:pt idx="0">
                  <c:v>5</c:v>
                </c:pt>
                <c:pt idx="1">
                  <c:v>3</c:v>
                </c:pt>
                <c:pt idx="2">
                  <c:v>5</c:v>
                </c:pt>
                <c:pt idx="3">
                  <c:v>0</c:v>
                </c:pt>
                <c:pt idx="4">
                  <c:v>6</c:v>
                </c:pt>
                <c:pt idx="5">
                  <c:v>5</c:v>
                </c:pt>
                <c:pt idx="6">
                  <c:v>8</c:v>
                </c:pt>
                <c:pt idx="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79-4617-9930-C6CCF6DF81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70550992"/>
        <c:axId val="470558864"/>
        <c:axId val="0"/>
      </c:bar3DChart>
      <c:catAx>
        <c:axId val="470550992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70558864"/>
        <c:crosses val="autoZero"/>
        <c:auto val="1"/>
        <c:lblAlgn val="ctr"/>
        <c:lblOffset val="100"/>
        <c:noMultiLvlLbl val="0"/>
      </c:catAx>
      <c:valAx>
        <c:axId val="470558864"/>
        <c:scaling>
          <c:orientation val="maxMin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70550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e-IL"/>
              <a:t>תכנון הבדיקות לפי סבבים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'[פרויקט מובייל.xlsx]גיליון2'!$A$1</c:f>
              <c:strCache>
                <c:ptCount val="1"/>
                <c:pt idx="0">
                  <c:v>סך כל הבדיקות שתוכננו לביצוע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'[פרויקט מובייל.xlsx]גיליון2'!$A$2:$A$4</c:f>
              <c:numCache>
                <c:formatCode>General</c:formatCode>
                <c:ptCount val="3"/>
                <c:pt idx="0">
                  <c:v>50</c:v>
                </c:pt>
                <c:pt idx="1">
                  <c:v>36</c:v>
                </c:pt>
                <c:pt idx="2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D5-4271-ABCA-E8800763A76C}"/>
            </c:ext>
          </c:extLst>
        </c:ser>
        <c:ser>
          <c:idx val="1"/>
          <c:order val="1"/>
          <c:tx>
            <c:strRef>
              <c:f>'[פרויקט מובייל.xlsx]גיליון2'!$B$1</c:f>
              <c:strCache>
                <c:ptCount val="1"/>
                <c:pt idx="0">
                  <c:v>סך כל הבדיקות שבוצעו בפועל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'[פרויקט מובייל.xlsx]גיליון2'!$B$2:$B$4</c:f>
              <c:numCache>
                <c:formatCode>General</c:formatCode>
                <c:ptCount val="3"/>
                <c:pt idx="0">
                  <c:v>50</c:v>
                </c:pt>
                <c:pt idx="1">
                  <c:v>36</c:v>
                </c:pt>
                <c:pt idx="2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D5-4271-ABCA-E8800763A76C}"/>
            </c:ext>
          </c:extLst>
        </c:ser>
        <c:ser>
          <c:idx val="2"/>
          <c:order val="2"/>
          <c:tx>
            <c:strRef>
              <c:f>'[פרויקט מובייל.xlsx]גיליון2'!$C$1</c:f>
              <c:strCache>
                <c:ptCount val="1"/>
                <c:pt idx="0">
                  <c:v>סך כל הבדיקות שעברו בהצלחה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42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D2D5-4271-ABCA-E8800763A76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'[פרויקט מובייל.xlsx]גיליון2'!$C$2:$C$4</c:f>
              <c:numCache>
                <c:formatCode>General</c:formatCode>
                <c:ptCount val="3"/>
                <c:pt idx="0">
                  <c:v>42</c:v>
                </c:pt>
                <c:pt idx="1">
                  <c:v>26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2D5-4271-ABCA-E8800763A76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83472256"/>
        <c:axId val="583467664"/>
      </c:barChart>
      <c:catAx>
        <c:axId val="583472256"/>
        <c:scaling>
          <c:orientation val="maxMin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e-IL"/>
                  <a:t>מספר סבב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583467664"/>
        <c:crosses val="autoZero"/>
        <c:auto val="1"/>
        <c:lblAlgn val="ctr"/>
        <c:lblOffset val="100"/>
        <c:noMultiLvlLbl val="0"/>
      </c:catAx>
      <c:valAx>
        <c:axId val="583467664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e-IL"/>
                  <a:t>סך הבדיקות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583472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7551736088390613"/>
          <c:y val="0.90065409804846952"/>
          <c:w val="0.72011817765073871"/>
          <c:h val="9.93459019515304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 i="0" baseline="0"/>
      </a:pPr>
      <a:endParaRPr lang="he-I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7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e-IL" sz="1700" baseline="0"/>
              <a:t>סטטוס וסבבים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7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גיליון3!$B$1</c:f>
              <c:strCache>
                <c:ptCount val="1"/>
                <c:pt idx="0">
                  <c:v>פתוח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גיליון3!$B$2:$B$4</c:f>
              <c:numCache>
                <c:formatCode>General</c:formatCode>
                <c:ptCount val="3"/>
                <c:pt idx="0">
                  <c:v>0</c:v>
                </c:pt>
                <c:pt idx="1">
                  <c:v>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8C-45AA-9E0C-F1185AB4E844}"/>
            </c:ext>
          </c:extLst>
        </c:ser>
        <c:ser>
          <c:idx val="1"/>
          <c:order val="1"/>
          <c:tx>
            <c:strRef>
              <c:f>גיליון3!$C$1</c:f>
              <c:strCache>
                <c:ptCount val="1"/>
                <c:pt idx="0">
                  <c:v>בתהליך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גיליון3!$C$2:$C$4</c:f>
              <c:numCache>
                <c:formatCode>General</c:formatCode>
                <c:ptCount val="3"/>
                <c:pt idx="0">
                  <c:v>3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8C-45AA-9E0C-F1185AB4E844}"/>
            </c:ext>
          </c:extLst>
        </c:ser>
        <c:ser>
          <c:idx val="2"/>
          <c:order val="2"/>
          <c:tx>
            <c:strRef>
              <c:f>גיליון3!$D$1</c:f>
              <c:strCache>
                <c:ptCount val="1"/>
                <c:pt idx="0">
                  <c:v>סגור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גיליון3!$D$2:$D$4</c:f>
              <c:numCache>
                <c:formatCode>General</c:formatCode>
                <c:ptCount val="3"/>
                <c:pt idx="0">
                  <c:v>5</c:v>
                </c:pt>
                <c:pt idx="1">
                  <c:v>5</c:v>
                </c:pt>
                <c:pt idx="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38C-45AA-9E0C-F1185AB4E844}"/>
            </c:ext>
          </c:extLst>
        </c:ser>
        <c:ser>
          <c:idx val="3"/>
          <c:order val="3"/>
          <c:tx>
            <c:strRef>
              <c:f>גיליון3!$E$1</c:f>
              <c:strCache>
                <c:ptCount val="1"/>
                <c:pt idx="0">
                  <c:v>נפתח מחדש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גיליון3!$E$2:$E$4</c:f>
              <c:numCache>
                <c:formatCode>General</c:formatCode>
                <c:ptCount val="3"/>
                <c:pt idx="0">
                  <c:v>0</c:v>
                </c:pt>
                <c:pt idx="1">
                  <c:v>2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38C-45AA-9E0C-F1185AB4E84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69238960"/>
        <c:axId val="569237976"/>
      </c:barChart>
      <c:catAx>
        <c:axId val="569238960"/>
        <c:scaling>
          <c:orientation val="maxMin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e-IL"/>
                  <a:t>סבב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569237976"/>
        <c:crosses val="autoZero"/>
        <c:auto val="1"/>
        <c:lblAlgn val="ctr"/>
        <c:lblOffset val="100"/>
        <c:noMultiLvlLbl val="0"/>
      </c:catAx>
      <c:valAx>
        <c:axId val="569237976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e-IL"/>
                  <a:t>כמות תקלות לפי סטטוס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569238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="1" i="0" baseline="0"/>
      </a:pPr>
      <a:endParaRPr lang="he-I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7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700" baseline="0"/>
              <a:t>Severity</a:t>
            </a:r>
            <a:endParaRPr lang="he-IL" sz="1700" baseline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7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גיליון4!$A$1</c:f>
              <c:strCache>
                <c:ptCount val="1"/>
                <c:pt idx="0">
                  <c:v>Minor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גיליון4!$A$2:$A$4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D8-4AF1-B712-165F2F443168}"/>
            </c:ext>
          </c:extLst>
        </c:ser>
        <c:ser>
          <c:idx val="1"/>
          <c:order val="1"/>
          <c:tx>
            <c:strRef>
              <c:f>גיליון4!$B$1</c:f>
              <c:strCache>
                <c:ptCount val="1"/>
                <c:pt idx="0">
                  <c:v>Major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גיליון4!$B$2:$B$4</c:f>
              <c:numCache>
                <c:formatCode>General</c:formatCode>
                <c:ptCount val="3"/>
                <c:pt idx="0">
                  <c:v>0</c:v>
                </c:pt>
                <c:pt idx="1">
                  <c:v>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D8-4AF1-B712-165F2F443168}"/>
            </c:ext>
          </c:extLst>
        </c:ser>
        <c:ser>
          <c:idx val="2"/>
          <c:order val="2"/>
          <c:tx>
            <c:strRef>
              <c:f>גיליון4!$C$1</c:f>
              <c:strCache>
                <c:ptCount val="1"/>
                <c:pt idx="0">
                  <c:v>Show Stopper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גיליון4!$C$2:$C$4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DD8-4AF1-B712-165F2F443168}"/>
            </c:ext>
          </c:extLst>
        </c:ser>
        <c:ser>
          <c:idx val="3"/>
          <c:order val="3"/>
          <c:tx>
            <c:strRef>
              <c:f>גיליון4!$D$1</c:f>
              <c:strCache>
                <c:ptCount val="1"/>
                <c:pt idx="0">
                  <c:v>Critical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גיליון4!$D$2:$D$4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DD8-4AF1-B712-165F2F44316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83457496"/>
        <c:axId val="583462744"/>
      </c:barChart>
      <c:catAx>
        <c:axId val="583457496"/>
        <c:scaling>
          <c:orientation val="maxMin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e-IL"/>
                  <a:t>סבב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583462744"/>
        <c:crosses val="autoZero"/>
        <c:auto val="1"/>
        <c:lblAlgn val="ctr"/>
        <c:lblOffset val="100"/>
        <c:noMultiLvlLbl val="0"/>
      </c:catAx>
      <c:valAx>
        <c:axId val="583462744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e-IL"/>
                  <a:t>כמות תקלות לפי רמת חומרה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583457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="1" i="0" baseline="0"/>
      </a:pPr>
      <a:endParaRPr lang="he-IL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7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700" baseline="0"/>
              <a:t>Priority</a:t>
            </a:r>
            <a:endParaRPr lang="he-IL" sz="1700" baseline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7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'[פרויקט מובייל.xlsx]גיליון5'!$A$1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'[פרויקט מובייל.xlsx]גיליון5'!$A$2:$A$4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67-4D83-9585-556B81EEF3A4}"/>
            </c:ext>
          </c:extLst>
        </c:ser>
        <c:ser>
          <c:idx val="1"/>
          <c:order val="1"/>
          <c:tx>
            <c:strRef>
              <c:f>'[פרויקט מובייל.xlsx]גיליון5'!$B$1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'[פרויקט מובייל.xlsx]גיליון5'!$B$2:$B$4</c:f>
              <c:numCache>
                <c:formatCode>General</c:formatCode>
                <c:ptCount val="3"/>
                <c:pt idx="0">
                  <c:v>1</c:v>
                </c:pt>
                <c:pt idx="1">
                  <c:v>3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A67-4D83-9585-556B81EEF3A4}"/>
            </c:ext>
          </c:extLst>
        </c:ser>
        <c:ser>
          <c:idx val="2"/>
          <c:order val="2"/>
          <c:tx>
            <c:strRef>
              <c:f>'[פרויקט מובייל.xlsx]גיליון5'!$C$1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'[פרויקט מובייל.xlsx]גיליון5'!$C$2:$C$4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A67-4D83-9585-556B81EEF3A4}"/>
            </c:ext>
          </c:extLst>
        </c:ser>
        <c:ser>
          <c:idx val="3"/>
          <c:order val="3"/>
          <c:tx>
            <c:strRef>
              <c:f>'[פרויקט מובייל.xlsx]גיליון5'!$D$1</c:f>
              <c:strCache>
                <c:ptCount val="1"/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'[פרויקט מובייל.xlsx]גיליון5'!$D$2:$D$4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3-DA67-4D83-9585-556B81EEF3A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62688640"/>
        <c:axId val="462687984"/>
      </c:barChart>
      <c:catAx>
        <c:axId val="462688640"/>
        <c:scaling>
          <c:orientation val="maxMin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e-IL"/>
                  <a:t>סבב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62687984"/>
        <c:crosses val="autoZero"/>
        <c:auto val="1"/>
        <c:lblAlgn val="ctr"/>
        <c:lblOffset val="100"/>
        <c:noMultiLvlLbl val="0"/>
      </c:catAx>
      <c:valAx>
        <c:axId val="462687984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2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e-IL"/>
                  <a:t>כמות תקלות לפי </a:t>
                </a:r>
                <a:r>
                  <a:rPr lang="he-IL" sz="1200" b="1" i="0" baseline="0">
                    <a:effectLst/>
                  </a:rPr>
                  <a:t>עדיפות</a:t>
                </a:r>
                <a:endParaRPr lang="he-IL" sz="1200">
                  <a:effectLst/>
                </a:endParaRPr>
              </a:p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defRPr>
                </a:pPr>
                <a:endParaRPr lang="he-IL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1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62688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="1" i="0" baseline="0"/>
      </a:pPr>
      <a:endParaRPr lang="he-IL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7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e-IL" sz="1700" b="1" i="0" baseline="0"/>
              <a:t>עבודת צוות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7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view3D>
      <c:rotX val="30"/>
      <c:rotY val="36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6FF-43E9-BE1B-423E45BA95C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6FF-43E9-BE1B-423E45BA95C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96FF-43E9-BE1B-423E45BA95C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גיליון6!$A$1:$C$1</c:f>
              <c:strCache>
                <c:ptCount val="3"/>
                <c:pt idx="0">
                  <c:v>Yogev</c:v>
                </c:pt>
                <c:pt idx="1">
                  <c:v>Idan</c:v>
                </c:pt>
                <c:pt idx="2">
                  <c:v>Barak</c:v>
                </c:pt>
              </c:strCache>
            </c:strRef>
          </c:cat>
          <c:val>
            <c:numRef>
              <c:f>גיליון6!$A$2:$C$2</c:f>
              <c:numCache>
                <c:formatCode>0.00%</c:formatCode>
                <c:ptCount val="3"/>
                <c:pt idx="0" formatCode="0%">
                  <c:v>0.3</c:v>
                </c:pt>
                <c:pt idx="1">
                  <c:v>0.34</c:v>
                </c:pt>
                <c:pt idx="2">
                  <c:v>0.36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6FF-43E9-BE1B-423E45BA95C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617825896762903"/>
          <c:y val="0.86611585010207059"/>
          <c:w val="0.52813469339059893"/>
          <c:h val="9.71298246606068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72F8-9161-4F6B-BCB8-161C548C1958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EFD8-D710-4440-B8FE-E1E5F7BA0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39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72F8-9161-4F6B-BCB8-161C548C1958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EFD8-D710-4440-B8FE-E1E5F7BA0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71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72F8-9161-4F6B-BCB8-161C548C1958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EFD8-D710-4440-B8FE-E1E5F7BA0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8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72F8-9161-4F6B-BCB8-161C548C1958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EFD8-D710-4440-B8FE-E1E5F7BA0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35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72F8-9161-4F6B-BCB8-161C548C1958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EFD8-D710-4440-B8FE-E1E5F7BA0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9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72F8-9161-4F6B-BCB8-161C548C1958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EFD8-D710-4440-B8FE-E1E5F7BA0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48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72F8-9161-4F6B-BCB8-161C548C1958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EFD8-D710-4440-B8FE-E1E5F7BA0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0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72F8-9161-4F6B-BCB8-161C548C1958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EFD8-D710-4440-B8FE-E1E5F7BA0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8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72F8-9161-4F6B-BCB8-161C548C1958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EFD8-D710-4440-B8FE-E1E5F7BA0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50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72F8-9161-4F6B-BCB8-161C548C1958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EFD8-D710-4440-B8FE-E1E5F7BA0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07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72F8-9161-4F6B-BCB8-161C548C1958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EFD8-D710-4440-B8FE-E1E5F7BA0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0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972F8-9161-4F6B-BCB8-161C548C1958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5EFD8-D710-4440-B8FE-E1E5F7BA0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0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6669" y="4549689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610" y="-76200"/>
            <a:ext cx="12354279" cy="6934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20800" y="2709334"/>
            <a:ext cx="5173133" cy="1200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he-IL" dirty="0"/>
              <a:t>פרוייקט מוביייל</a:t>
            </a:r>
          </a:p>
          <a:p>
            <a:pPr algn="r"/>
            <a:r>
              <a:rPr lang="he-IL" dirty="0"/>
              <a:t>לקוח: קובי יונסי</a:t>
            </a:r>
          </a:p>
          <a:p>
            <a:pPr algn="r"/>
            <a:r>
              <a:rPr lang="he-IL" dirty="0"/>
              <a:t>חברי הצוות: ברק ברנובסקי, עידן שישפורטיש, יוגב אריה.</a:t>
            </a:r>
            <a:endParaRPr lang="en-US" dirty="0"/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335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תרשים 9">
            <a:extLst>
              <a:ext uri="{FF2B5EF4-FFF2-40B4-BE49-F238E27FC236}">
                <a16:creationId xmlns:a16="http://schemas.microsoft.com/office/drawing/2014/main" id="{C5297433-311C-45E1-BF82-581EC09D71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6092367"/>
              </p:ext>
            </p:extLst>
          </p:nvPr>
        </p:nvGraphicFramePr>
        <p:xfrm>
          <a:off x="110836" y="120073"/>
          <a:ext cx="11988800" cy="6622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39010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תרשים 5">
            <a:extLst>
              <a:ext uri="{FF2B5EF4-FFF2-40B4-BE49-F238E27FC236}">
                <a16:creationId xmlns:a16="http://schemas.microsoft.com/office/drawing/2014/main" id="{110D1012-B4F8-47BE-A4BC-D2F16F9371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8281897"/>
              </p:ext>
            </p:extLst>
          </p:nvPr>
        </p:nvGraphicFramePr>
        <p:xfrm>
          <a:off x="217054" y="173182"/>
          <a:ext cx="11757891" cy="6511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54392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השוואה לאפלקציה של רכבת ישראל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4632"/>
            <a:ext cx="4419600" cy="10287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529" y="1904232"/>
            <a:ext cx="2124419" cy="38777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083" y="1886906"/>
            <a:ext cx="2074997" cy="37732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605" y="1886906"/>
            <a:ext cx="1869195" cy="39170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422" y="1921558"/>
            <a:ext cx="2114709" cy="384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26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4595" y="52174"/>
            <a:ext cx="3348115" cy="1047825"/>
          </a:xfrm>
        </p:spPr>
        <p:txBody>
          <a:bodyPr>
            <a:normAutofit fontScale="90000"/>
          </a:bodyPr>
          <a:lstStyle/>
          <a:p>
            <a:r>
              <a:rPr lang="he-IL" dirty="0"/>
              <a:t>השוואה לגט טקסי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36" y="4973730"/>
            <a:ext cx="3314603" cy="173022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466" y="1099999"/>
            <a:ext cx="1865933" cy="38737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70" y="1099999"/>
            <a:ext cx="1868445" cy="38737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965" y="1238869"/>
            <a:ext cx="2048746" cy="37348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805" y="1099999"/>
            <a:ext cx="1907405" cy="37822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327" y="1197031"/>
            <a:ext cx="1940657" cy="368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05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7754" y="365125"/>
            <a:ext cx="4396046" cy="1325563"/>
          </a:xfrm>
        </p:spPr>
        <p:txBody>
          <a:bodyPr/>
          <a:lstStyle/>
          <a:p>
            <a:r>
              <a:rPr lang="he-IL" dirty="0"/>
              <a:t>המלצות ושיפורים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 algn="just" rtl="1">
              <a:buFont typeface="+mj-lt"/>
              <a:buAutoNum type="arabicPeriod"/>
            </a:pPr>
            <a:r>
              <a:rPr lang="he-IL" dirty="0"/>
              <a:t>להוסיף אמצעי תשלום כגון : פייפאל.</a:t>
            </a:r>
          </a:p>
          <a:p>
            <a:pPr marL="514350" indent="-514350" algn="just" rtl="1">
              <a:buFont typeface="+mj-lt"/>
              <a:buAutoNum type="arabicPeriod"/>
            </a:pPr>
            <a:r>
              <a:rPr lang="he-IL" dirty="0"/>
              <a:t>להוסיף את שמות השכונות בשפה העברית.</a:t>
            </a:r>
          </a:p>
          <a:p>
            <a:pPr marL="514350" indent="-514350" algn="just" rtl="1">
              <a:buFont typeface="+mj-lt"/>
              <a:buAutoNum type="arabicPeriod"/>
            </a:pPr>
            <a:r>
              <a:rPr lang="he-IL" dirty="0"/>
              <a:t>להקטין את גודל הפרסומות שקופצות באפלקציה.</a:t>
            </a:r>
          </a:p>
          <a:p>
            <a:pPr marL="514350" indent="-514350" algn="just" rtl="1">
              <a:buFont typeface="+mj-lt"/>
              <a:buAutoNum type="arabicPeriod"/>
            </a:pPr>
            <a:r>
              <a:rPr lang="he-IL" dirty="0"/>
              <a:t>לסמן תחנות מבוטלות על המפה בקו ,ולא רק לחיצה ''אודות הקו''.</a:t>
            </a:r>
          </a:p>
          <a:p>
            <a:pPr marL="514350" indent="-514350" algn="just" rtl="1">
              <a:buFont typeface="+mj-lt"/>
              <a:buAutoNum type="arabicPeriod"/>
            </a:pPr>
            <a:r>
              <a:rPr lang="he-IL" dirty="0"/>
              <a:t>להוסיף אופציה של דיווח עומסי תנועה.</a:t>
            </a:r>
          </a:p>
          <a:p>
            <a:pPr marL="514350" indent="-514350" algn="just" rtl="1">
              <a:buFont typeface="+mj-lt"/>
              <a:buAutoNum type="arabicPeriod"/>
            </a:pPr>
            <a:r>
              <a:rPr lang="he-IL" dirty="0"/>
              <a:t>הוספת שפות הכרחיות שלא תמוכות באפלקציה: צרפתית,רוסית</a:t>
            </a:r>
          </a:p>
          <a:p>
            <a:pPr marL="514350" indent="-514350" algn="just" rtl="1">
              <a:buFont typeface="+mj-lt"/>
              <a:buAutoNum type="arabicPeriod"/>
            </a:pPr>
            <a:r>
              <a:rPr lang="he-IL" dirty="0"/>
              <a:t>הוספת כפתור צף של נגישות למסך הבית.</a:t>
            </a:r>
          </a:p>
          <a:p>
            <a:pPr marL="514350" indent="-514350" algn="just" rtl="1">
              <a:buFont typeface="+mj-lt"/>
              <a:buAutoNum type="arabicPeriod"/>
            </a:pPr>
            <a:r>
              <a:rPr lang="he-IL" dirty="0"/>
              <a:t>לשפר את דיוק הזמנים של ההגעה</a:t>
            </a:r>
            <a:r>
              <a:rPr lang="en-US" dirty="0"/>
              <a:t>/</a:t>
            </a:r>
            <a:r>
              <a:rPr lang="he-IL" dirty="0"/>
              <a:t>הורדה של האוטובסים.</a:t>
            </a:r>
          </a:p>
          <a:p>
            <a:pPr marL="514350" indent="-514350" algn="just" rtl="1">
              <a:buFont typeface="+mj-lt"/>
              <a:buAutoNum type="arabicPeriod"/>
            </a:pPr>
            <a:r>
              <a:rPr lang="he-IL" dirty="0"/>
              <a:t>להוסיף את טלגרם כאפשרות נוספת בשיתוף ברשתות </a:t>
            </a:r>
            <a:r>
              <a:rPr lang="he-IL"/>
              <a:t>החברתיות .</a:t>
            </a:r>
          </a:p>
          <a:p>
            <a:pPr marL="514350" indent="-514350" algn="just" rtl="1">
              <a:buFont typeface="+mj-lt"/>
              <a:buAutoNum type="arabicPeriod"/>
            </a:pPr>
            <a:endParaRPr lang="he-IL" dirty="0"/>
          </a:p>
          <a:p>
            <a:pPr marL="514350" indent="-514350" algn="just" rtl="1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318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45800" cy="3741208"/>
          </a:xfrm>
        </p:spPr>
        <p:txBody>
          <a:bodyPr>
            <a:noAutofit/>
          </a:bodyPr>
          <a:lstStyle/>
          <a:p>
            <a:pPr algn="just" rtl="1">
              <a:lnSpc>
                <a:spcPct val="250000"/>
              </a:lnSpc>
            </a:pPr>
            <a:r>
              <a:rPr lang="he-IL" sz="2400" dirty="0"/>
              <a:t>מוביט היא אפליקציה חינמית ושיתופית ישראלית, לטלפונים חכמים ולדפדפנים,לניווט בתחבורה ציבורית-מבוססת </a:t>
            </a:r>
            <a:r>
              <a:rPr lang="en-US" sz="2400" dirty="0"/>
              <a:t>GPS</a:t>
            </a:r>
            <a:r>
              <a:rPr lang="he-IL" sz="2400" dirty="0"/>
              <a:t> ,שפותחה על ידי חברת ההזנק הישראלית מוביט גלובל בע''מ. היישום פועל בפאלפונים חכמים עם מערכות הפעלה בסוגים שונים ובדפדפנים.</a:t>
            </a:r>
            <a:r>
              <a:rPr lang="en-US" sz="2400" dirty="0"/>
              <a:t> </a:t>
            </a:r>
            <a:r>
              <a:rPr lang="he-IL" sz="2400" dirty="0"/>
              <a:t>  במאי 2020 נרכשה על ידי אינטל ב900$ מליון דולר אמריקאי.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84720"/>
            <a:ext cx="5023609" cy="2937933"/>
          </a:xfrm>
        </p:spPr>
      </p:pic>
    </p:spTree>
    <p:extLst>
      <p:ext uri="{BB962C8B-B14F-4D97-AF65-F5344CB8AC3E}">
        <p14:creationId xmlns:p14="http://schemas.microsoft.com/office/powerpoint/2010/main" val="3879897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אודות החברה</a:t>
            </a:r>
            <a:br>
              <a:rPr lang="he-IL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190" y="941076"/>
            <a:ext cx="3047619" cy="749206"/>
          </a:xfrm>
        </p:spPr>
      </p:pic>
      <p:sp>
        <p:nvSpPr>
          <p:cNvPr id="5" name="Rectangle 4"/>
          <p:cNvSpPr/>
          <p:nvPr/>
        </p:nvSpPr>
        <p:spPr>
          <a:xfrm>
            <a:off x="3807912" y="1954059"/>
            <a:ext cx="814191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חברת   מוביט</a:t>
            </a:r>
            <a:r>
              <a:rPr lang="en-US" dirty="0"/>
              <a:t> </a:t>
            </a:r>
            <a:r>
              <a:rPr lang="he-IL" dirty="0"/>
              <a:t>נוסדה בישראל בשנת 2011 על ידי ניר ארז, רועי ביק וירון עברוןבין חברי הדירקטוריון של מוביט</a:t>
            </a:r>
            <a:r>
              <a:rPr lang="en-US" dirty="0"/>
              <a:t>: </a:t>
            </a:r>
            <a:r>
              <a:rPr lang="he-IL" dirty="0"/>
              <a:t> אורי לוין, ממייסדי חברת "וויז" פרופ' אמנון שעשוע, מייסד ומנכ"ל חברת "מובייל איי"</a:t>
            </a:r>
            <a:r>
              <a:rPr lang="en-US" dirty="0"/>
              <a:t>, </a:t>
            </a:r>
            <a:r>
              <a:rPr lang="he-IL" dirty="0"/>
              <a:t>וגילי רענן מסקויה קפיטל.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החברה גייסה למעלה מ-135 מיליון דולר בארבעה סבבי גיוס הון, אותם משקיעה החברה בעיקר בטכנולוגיה המאפשרת, בין היתר, להוסיף עיר חדשה למערכת כל 15 שעות ומיליוני משתמשים חדשים מדי חודש.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משרדי החברה ממוקמים בפארק המדע בנס ציונה, שם גם נמצא ה"גונג" אותו שומעים בכל פעם שנוספת עיר חדשה למערכת.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החברה מעסיקה למעלה מ-210 עובדים, אשר כמחציתם עוסקים במחקר ופיתוח.</a:t>
            </a:r>
          </a:p>
          <a:p>
            <a:pPr algn="r"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16250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סביבת העבודה: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8" algn="r"/>
            <a:r>
              <a:rPr lang="he-IL" dirty="0"/>
              <a:t>סמארטפונים: </a:t>
            </a:r>
          </a:p>
          <a:p>
            <a:pPr marL="3657600" lvl="8" indent="0" algn="r">
              <a:buNone/>
            </a:pPr>
            <a:r>
              <a:rPr lang="en-US" dirty="0" err="1"/>
              <a:t>Iphone</a:t>
            </a:r>
            <a:r>
              <a:rPr lang="en-US" dirty="0"/>
              <a:t> pro max 13</a:t>
            </a:r>
            <a:endParaRPr lang="he-IL" dirty="0"/>
          </a:p>
          <a:p>
            <a:pPr marL="3657600" lvl="8" indent="0" algn="r">
              <a:buNone/>
            </a:pPr>
            <a:r>
              <a:rPr lang="en-US" dirty="0" err="1"/>
              <a:t>Iphone</a:t>
            </a:r>
            <a:r>
              <a:rPr lang="en-US" dirty="0"/>
              <a:t> 7 plus</a:t>
            </a:r>
            <a:endParaRPr lang="he-IL" dirty="0"/>
          </a:p>
          <a:p>
            <a:pPr marL="3657600" lvl="8" indent="0" algn="r">
              <a:buNone/>
            </a:pPr>
            <a:r>
              <a:rPr lang="en-US" dirty="0"/>
              <a:t>Xiaomi  10 android</a:t>
            </a:r>
            <a:endParaRPr lang="he-IL" dirty="0"/>
          </a:p>
          <a:p>
            <a:pPr marL="3657600" lvl="8" indent="0" algn="r">
              <a:buNone/>
            </a:pPr>
            <a:endParaRPr lang="he-IL" dirty="0"/>
          </a:p>
          <a:p>
            <a:pPr marL="3657600" lvl="8" indent="0" algn="r">
              <a:buNone/>
            </a:pPr>
            <a:r>
              <a:rPr lang="he-IL" dirty="0"/>
              <a:t>פלטפורמה לניהול הפרויקט ובאגים:</a:t>
            </a:r>
          </a:p>
          <a:p>
            <a:pPr marL="3657600" lvl="8" indent="0" algn="r">
              <a:buNone/>
            </a:pPr>
            <a:r>
              <a:rPr lang="en-US" dirty="0"/>
              <a:t>Monday.com</a:t>
            </a:r>
            <a:endParaRPr lang="he-IL" dirty="0"/>
          </a:p>
          <a:p>
            <a:pPr marL="3657600" lvl="8" indent="0" algn="r">
              <a:buNone/>
            </a:pPr>
            <a:endParaRPr lang="en-US" dirty="0"/>
          </a:p>
          <a:p>
            <a:pPr marL="3657600" lvl="8" indent="0" algn="r">
              <a:buNone/>
            </a:pP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5" y="1390388"/>
            <a:ext cx="3731772" cy="20995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87" y="3563305"/>
            <a:ext cx="2793543" cy="1551968"/>
          </a:xfrm>
          <a:prstGeom prst="rect">
            <a:avLst/>
          </a:prstGeom>
        </p:spPr>
      </p:pic>
      <p:pic>
        <p:nvPicPr>
          <p:cNvPr id="2050" name="Picture 2" descr="Intel set to buy Israeli co Moovit for $1b - גלובס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55" y="4904510"/>
            <a:ext cx="3076175" cy="179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261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582" y="365126"/>
            <a:ext cx="7124007" cy="856846"/>
          </a:xfrm>
        </p:spPr>
        <p:txBody>
          <a:bodyPr/>
          <a:lstStyle/>
          <a:p>
            <a:pPr algn="r"/>
            <a:r>
              <a:rPr lang="he-IL" dirty="0"/>
              <a:t> סוגי בדיקות שבוצעו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79228" y="1508760"/>
            <a:ext cx="1911927" cy="1005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GUI</a:t>
            </a:r>
          </a:p>
        </p:txBody>
      </p:sp>
      <p:sp>
        <p:nvSpPr>
          <p:cNvPr id="6" name="Rectangle 5"/>
          <p:cNvSpPr/>
          <p:nvPr/>
        </p:nvSpPr>
        <p:spPr>
          <a:xfrm>
            <a:off x="5813366" y="1508760"/>
            <a:ext cx="1911927" cy="1005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Compatibility</a:t>
            </a:r>
          </a:p>
        </p:txBody>
      </p:sp>
      <p:sp>
        <p:nvSpPr>
          <p:cNvPr id="9" name="Rectangle 8"/>
          <p:cNvSpPr/>
          <p:nvPr/>
        </p:nvSpPr>
        <p:spPr>
          <a:xfrm>
            <a:off x="3156063" y="1508760"/>
            <a:ext cx="1911927" cy="1005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Functionality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4415" y="1508760"/>
            <a:ext cx="1911927" cy="1005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Survival &amp; Recovery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79227" y="2957946"/>
            <a:ext cx="1911927" cy="1005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Usability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813366" y="2957946"/>
            <a:ext cx="1911927" cy="1005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accessibility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56062" y="2957946"/>
            <a:ext cx="1911927" cy="1005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Performance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4414" y="2957946"/>
            <a:ext cx="1911927" cy="1005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984268" y="4095405"/>
            <a:ext cx="484632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4400" dirty="0">
                <a:cs typeface="+mj-cs"/>
              </a:rPr>
              <a:t>סוגי בדיקות שלא בוצעו </a:t>
            </a:r>
            <a:endParaRPr lang="en-US" sz="4400" dirty="0">
              <a:cs typeface="+mj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725293" y="5388033"/>
            <a:ext cx="1911927" cy="10058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Usability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717469" y="5388033"/>
            <a:ext cx="1911927" cy="10058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Usability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501828" y="5388033"/>
            <a:ext cx="1911927" cy="10058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CRUD </a:t>
            </a:r>
          </a:p>
        </p:txBody>
      </p:sp>
    </p:spTree>
    <p:extLst>
      <p:ext uri="{BB962C8B-B14F-4D97-AF65-F5344CB8AC3E}">
        <p14:creationId xmlns:p14="http://schemas.microsoft.com/office/powerpoint/2010/main" val="896047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תרשים 11">
            <a:extLst>
              <a:ext uri="{FF2B5EF4-FFF2-40B4-BE49-F238E27FC236}">
                <a16:creationId xmlns:a16="http://schemas.microsoft.com/office/drawing/2014/main" id="{1E73465B-02E3-438B-BA06-4253717F91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167055"/>
              </p:ext>
            </p:extLst>
          </p:nvPr>
        </p:nvGraphicFramePr>
        <p:xfrm>
          <a:off x="223736" y="288485"/>
          <a:ext cx="11589573" cy="62810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77543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תרשים 10">
            <a:extLst>
              <a:ext uri="{FF2B5EF4-FFF2-40B4-BE49-F238E27FC236}">
                <a16:creationId xmlns:a16="http://schemas.microsoft.com/office/drawing/2014/main" id="{4B6999A5-3AEB-45E7-8FCF-DA6DD18CC6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7173624"/>
              </p:ext>
            </p:extLst>
          </p:nvPr>
        </p:nvGraphicFramePr>
        <p:xfrm>
          <a:off x="110837" y="110836"/>
          <a:ext cx="11998036" cy="6659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6655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תרשים 2">
            <a:extLst>
              <a:ext uri="{FF2B5EF4-FFF2-40B4-BE49-F238E27FC236}">
                <a16:creationId xmlns:a16="http://schemas.microsoft.com/office/drawing/2014/main" id="{58E864BE-6D54-4E57-9669-62025F03C4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6759011"/>
              </p:ext>
            </p:extLst>
          </p:nvPr>
        </p:nvGraphicFramePr>
        <p:xfrm>
          <a:off x="258618" y="166255"/>
          <a:ext cx="11794837" cy="65485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1779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תרשים 2">
            <a:extLst>
              <a:ext uri="{FF2B5EF4-FFF2-40B4-BE49-F238E27FC236}">
                <a16:creationId xmlns:a16="http://schemas.microsoft.com/office/drawing/2014/main" id="{C33C386D-255C-424A-B5FD-EC9CB01F0B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809001"/>
              </p:ext>
            </p:extLst>
          </p:nvPr>
        </p:nvGraphicFramePr>
        <p:xfrm>
          <a:off x="230909" y="138545"/>
          <a:ext cx="11794836" cy="64309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9032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356</Words>
  <Application>Microsoft Office PowerPoint</Application>
  <PresentationFormat>מסך רחב</PresentationFormat>
  <Paragraphs>60</Paragraphs>
  <Slides>14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מצגת של PowerPoint‏</vt:lpstr>
      <vt:lpstr>מוביט היא אפליקציה חינמית ושיתופית ישראלית, לטלפונים חכמים ולדפדפנים,לניווט בתחבורה ציבורית-מבוססת GPS ,שפותחה על ידי חברת ההזנק הישראלית מוביט גלובל בע''מ. היישום פועל בפאלפונים חכמים עם מערכות הפעלה בסוגים שונים ובדפדפנים.   במאי 2020 נרכשה על ידי אינטל ב900$ מליון דולר אמריקאי.</vt:lpstr>
      <vt:lpstr>אודות החברה </vt:lpstr>
      <vt:lpstr>סביבת העבודה:</vt:lpstr>
      <vt:lpstr> סוגי בדיקות שבוצעו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השוואה לאפלקציה של רכבת ישראל</vt:lpstr>
      <vt:lpstr>השוואה לגט טקסי</vt:lpstr>
      <vt:lpstr>המלצות ושיפורים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Barak</dc:creator>
  <cp:lastModifiedBy>Yogev Arye</cp:lastModifiedBy>
  <cp:revision>43</cp:revision>
  <dcterms:created xsi:type="dcterms:W3CDTF">2022-07-06T14:35:26Z</dcterms:created>
  <dcterms:modified xsi:type="dcterms:W3CDTF">2022-07-10T17:58:31Z</dcterms:modified>
</cp:coreProperties>
</file>