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7E463A-30B2-4D5A-9E60-6D727C35293F}"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214143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7E463A-30B2-4D5A-9E60-6D727C35293F}"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289825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7E463A-30B2-4D5A-9E60-6D727C35293F}"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404023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7E463A-30B2-4D5A-9E60-6D727C35293F}"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405074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E463A-30B2-4D5A-9E60-6D727C35293F}"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296306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7E463A-30B2-4D5A-9E60-6D727C35293F}"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142072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7E463A-30B2-4D5A-9E60-6D727C35293F}"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112300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7E463A-30B2-4D5A-9E60-6D727C35293F}"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202729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E463A-30B2-4D5A-9E60-6D727C35293F}" type="datetimeFigureOut">
              <a:rPr lang="en-IN" smtClean="0"/>
              <a:t>11-04-2023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6373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E463A-30B2-4D5A-9E60-6D727C35293F}"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186763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E463A-30B2-4D5A-9E60-6D727C35293F}"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4D4CD-86C2-4B30-90B6-2A75F33E8B36}" type="slidenum">
              <a:rPr lang="en-IN" smtClean="0"/>
              <a:t>‹#›</a:t>
            </a:fld>
            <a:endParaRPr lang="en-IN"/>
          </a:p>
        </p:txBody>
      </p:sp>
    </p:spTree>
    <p:extLst>
      <p:ext uri="{BB962C8B-B14F-4D97-AF65-F5344CB8AC3E}">
        <p14:creationId xmlns:p14="http://schemas.microsoft.com/office/powerpoint/2010/main" val="39796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E463A-30B2-4D5A-9E60-6D727C35293F}" type="datetimeFigureOut">
              <a:rPr lang="en-IN" smtClean="0"/>
              <a:t>11-04-2023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4D4CD-86C2-4B30-90B6-2A75F33E8B36}" type="slidenum">
              <a:rPr lang="en-IN" smtClean="0"/>
              <a:t>‹#›</a:t>
            </a:fld>
            <a:endParaRPr lang="en-IN"/>
          </a:p>
        </p:txBody>
      </p:sp>
    </p:spTree>
    <p:extLst>
      <p:ext uri="{BB962C8B-B14F-4D97-AF65-F5344CB8AC3E}">
        <p14:creationId xmlns:p14="http://schemas.microsoft.com/office/powerpoint/2010/main" val="2215421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hat.com/en/topics/api/what-is-api-design" TargetMode="External"/><Relationship Id="rId2" Type="http://schemas.openxmlformats.org/officeDocument/2006/relationships/hyperlink" Target="https://www.redhat.com/en/topics/manageme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002060"/>
                </a:solidFill>
              </a:rPr>
              <a:t>GYM MANAGEMENT SYSTEM</a:t>
            </a:r>
            <a:endParaRPr lang="en-IN" b="1" dirty="0">
              <a:solidFill>
                <a:srgbClr val="002060"/>
              </a:solidFill>
            </a:endParaRPr>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3284984"/>
            <a:ext cx="5904656" cy="280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67335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SAMPLE PYTHON CODE </a:t>
            </a:r>
            <a:endParaRPr lang="en-IN" b="1" dirty="0">
              <a:solidFill>
                <a:srgbClr val="0070C0"/>
              </a:solidFill>
            </a:endParaRPr>
          </a:p>
        </p:txBody>
      </p:sp>
      <p:sp>
        <p:nvSpPr>
          <p:cNvPr id="3" name="Content Placeholder 2"/>
          <p:cNvSpPr>
            <a:spLocks noGrp="1"/>
          </p:cNvSpPr>
          <p:nvPr>
            <p:ph idx="1"/>
          </p:nvPr>
        </p:nvSpPr>
        <p:spPr/>
        <p:txBody>
          <a:bodyPr>
            <a:normAutofit fontScale="40000" lnSpcReduction="20000"/>
          </a:bodyPr>
          <a:lstStyle/>
          <a:p>
            <a:pPr marL="0" indent="0">
              <a:buNone/>
            </a:pPr>
            <a:r>
              <a:rPr lang="en-IN" sz="5000" b="1" dirty="0" smtClean="0"/>
              <a:t>Code:</a:t>
            </a:r>
          </a:p>
          <a:p>
            <a:r>
              <a:rPr lang="en-IN" sz="3400" b="1" dirty="0">
                <a:solidFill>
                  <a:srgbClr val="FF0000"/>
                </a:solidFill>
              </a:rPr>
              <a:t>@</a:t>
            </a:r>
            <a:r>
              <a:rPr lang="en-IN" sz="3400" b="1" dirty="0" err="1">
                <a:solidFill>
                  <a:srgbClr val="FF0000"/>
                </a:solidFill>
              </a:rPr>
              <a:t>app.route</a:t>
            </a:r>
            <a:r>
              <a:rPr lang="en-IN" sz="3400" b="1" dirty="0">
                <a:solidFill>
                  <a:srgbClr val="FF0000"/>
                </a:solidFill>
              </a:rPr>
              <a:t>('/</a:t>
            </a:r>
            <a:r>
              <a:rPr lang="en-IN" sz="3400" b="1" dirty="0" err="1">
                <a:solidFill>
                  <a:srgbClr val="FF0000"/>
                </a:solidFill>
              </a:rPr>
              <a:t>signup',methods</a:t>
            </a:r>
            <a:r>
              <a:rPr lang="en-IN" sz="3400" b="1" dirty="0">
                <a:solidFill>
                  <a:srgbClr val="FF0000"/>
                </a:solidFill>
              </a:rPr>
              <a:t>=['POST'])</a:t>
            </a:r>
          </a:p>
          <a:p>
            <a:r>
              <a:rPr lang="en-IN" sz="3400" b="1" dirty="0" err="1">
                <a:solidFill>
                  <a:srgbClr val="FF0000"/>
                </a:solidFill>
              </a:rPr>
              <a:t>def</a:t>
            </a:r>
            <a:r>
              <a:rPr lang="en-IN" sz="3400" b="1" dirty="0">
                <a:solidFill>
                  <a:srgbClr val="FF0000"/>
                </a:solidFill>
              </a:rPr>
              <a:t> fun1():</a:t>
            </a:r>
          </a:p>
          <a:p>
            <a:r>
              <a:rPr lang="en-IN" sz="3400" b="1" dirty="0">
                <a:solidFill>
                  <a:srgbClr val="FF0000"/>
                </a:solidFill>
              </a:rPr>
              <a:t>    name=</a:t>
            </a:r>
            <a:r>
              <a:rPr lang="en-IN" sz="3400" b="1" dirty="0" err="1">
                <a:solidFill>
                  <a:srgbClr val="FF0000"/>
                </a:solidFill>
              </a:rPr>
              <a:t>request.form</a:t>
            </a:r>
            <a:r>
              <a:rPr lang="en-IN" sz="3400" b="1" dirty="0">
                <a:solidFill>
                  <a:srgbClr val="FF0000"/>
                </a:solidFill>
              </a:rPr>
              <a:t>['Name']</a:t>
            </a:r>
          </a:p>
          <a:p>
            <a:r>
              <a:rPr lang="en-IN" sz="3400" b="1" dirty="0">
                <a:solidFill>
                  <a:srgbClr val="FF0000"/>
                </a:solidFill>
              </a:rPr>
              <a:t>    age=</a:t>
            </a:r>
            <a:r>
              <a:rPr lang="en-IN" sz="3400" b="1" dirty="0" err="1">
                <a:solidFill>
                  <a:srgbClr val="FF0000"/>
                </a:solidFill>
              </a:rPr>
              <a:t>request.form</a:t>
            </a:r>
            <a:r>
              <a:rPr lang="en-IN" sz="3400" b="1" dirty="0">
                <a:solidFill>
                  <a:srgbClr val="FF0000"/>
                </a:solidFill>
              </a:rPr>
              <a:t>['Age']</a:t>
            </a:r>
          </a:p>
          <a:p>
            <a:r>
              <a:rPr lang="en-IN" sz="3400" b="1" dirty="0">
                <a:solidFill>
                  <a:srgbClr val="FF0000"/>
                </a:solidFill>
              </a:rPr>
              <a:t>    gender=</a:t>
            </a:r>
            <a:r>
              <a:rPr lang="en-IN" sz="3400" b="1" dirty="0" err="1">
                <a:solidFill>
                  <a:srgbClr val="FF0000"/>
                </a:solidFill>
              </a:rPr>
              <a:t>request.form</a:t>
            </a:r>
            <a:r>
              <a:rPr lang="en-IN" sz="3400" b="1" dirty="0">
                <a:solidFill>
                  <a:srgbClr val="FF0000"/>
                </a:solidFill>
              </a:rPr>
              <a:t>['G']</a:t>
            </a:r>
          </a:p>
          <a:p>
            <a:r>
              <a:rPr lang="en-IN" sz="3400" b="1" dirty="0">
                <a:solidFill>
                  <a:srgbClr val="FF0000"/>
                </a:solidFill>
              </a:rPr>
              <a:t>    address=</a:t>
            </a:r>
            <a:r>
              <a:rPr lang="en-IN" sz="3400" b="1" dirty="0" err="1">
                <a:solidFill>
                  <a:srgbClr val="FF0000"/>
                </a:solidFill>
              </a:rPr>
              <a:t>request.form</a:t>
            </a:r>
            <a:r>
              <a:rPr lang="en-IN" sz="3400" b="1" dirty="0">
                <a:solidFill>
                  <a:srgbClr val="FF0000"/>
                </a:solidFill>
              </a:rPr>
              <a:t>['Add']</a:t>
            </a:r>
          </a:p>
          <a:p>
            <a:r>
              <a:rPr lang="en-IN" sz="3400" b="1" dirty="0">
                <a:solidFill>
                  <a:srgbClr val="FF0000"/>
                </a:solidFill>
              </a:rPr>
              <a:t>    height=</a:t>
            </a:r>
            <a:r>
              <a:rPr lang="en-IN" sz="3400" b="1" dirty="0" err="1">
                <a:solidFill>
                  <a:srgbClr val="FF0000"/>
                </a:solidFill>
              </a:rPr>
              <a:t>request.form</a:t>
            </a:r>
            <a:r>
              <a:rPr lang="en-IN" sz="3400" b="1" dirty="0">
                <a:solidFill>
                  <a:srgbClr val="FF0000"/>
                </a:solidFill>
              </a:rPr>
              <a:t>['</a:t>
            </a:r>
            <a:r>
              <a:rPr lang="en-IN" sz="3400" b="1" dirty="0" err="1">
                <a:solidFill>
                  <a:srgbClr val="FF0000"/>
                </a:solidFill>
              </a:rPr>
              <a:t>hei</a:t>
            </a:r>
            <a:r>
              <a:rPr lang="en-IN" sz="3400" b="1" dirty="0">
                <a:solidFill>
                  <a:srgbClr val="FF0000"/>
                </a:solidFill>
              </a:rPr>
              <a:t>']</a:t>
            </a:r>
          </a:p>
          <a:p>
            <a:r>
              <a:rPr lang="en-IN" sz="3400" b="1" dirty="0">
                <a:solidFill>
                  <a:srgbClr val="FF0000"/>
                </a:solidFill>
              </a:rPr>
              <a:t>    weight=</a:t>
            </a:r>
            <a:r>
              <a:rPr lang="en-IN" sz="3400" b="1" dirty="0" err="1">
                <a:solidFill>
                  <a:srgbClr val="FF0000"/>
                </a:solidFill>
              </a:rPr>
              <a:t>request.form</a:t>
            </a:r>
            <a:r>
              <a:rPr lang="en-IN" sz="3400" b="1" dirty="0">
                <a:solidFill>
                  <a:srgbClr val="FF0000"/>
                </a:solidFill>
              </a:rPr>
              <a:t>['</a:t>
            </a:r>
            <a:r>
              <a:rPr lang="en-IN" sz="3400" b="1" dirty="0" err="1">
                <a:solidFill>
                  <a:srgbClr val="FF0000"/>
                </a:solidFill>
              </a:rPr>
              <a:t>wei</a:t>
            </a:r>
            <a:r>
              <a:rPr lang="en-IN" sz="3400" b="1" dirty="0">
                <a:solidFill>
                  <a:srgbClr val="FF0000"/>
                </a:solidFill>
              </a:rPr>
              <a:t>']</a:t>
            </a:r>
          </a:p>
          <a:p>
            <a:r>
              <a:rPr lang="en-IN" sz="3400" b="1" dirty="0">
                <a:solidFill>
                  <a:srgbClr val="FF0000"/>
                </a:solidFill>
              </a:rPr>
              <a:t>    level=</a:t>
            </a:r>
            <a:r>
              <a:rPr lang="en-IN" sz="3400" b="1" dirty="0" err="1">
                <a:solidFill>
                  <a:srgbClr val="FF0000"/>
                </a:solidFill>
              </a:rPr>
              <a:t>request.form.get</a:t>
            </a:r>
            <a:r>
              <a:rPr lang="en-IN" sz="3400" b="1" dirty="0">
                <a:solidFill>
                  <a:srgbClr val="FF0000"/>
                </a:solidFill>
              </a:rPr>
              <a:t>('</a:t>
            </a:r>
            <a:r>
              <a:rPr lang="en-IN" sz="3400" b="1" dirty="0" err="1">
                <a:solidFill>
                  <a:srgbClr val="FF0000"/>
                </a:solidFill>
              </a:rPr>
              <a:t>sel</a:t>
            </a:r>
            <a:r>
              <a:rPr lang="en-IN" sz="3400" b="1" dirty="0">
                <a:solidFill>
                  <a:srgbClr val="FF0000"/>
                </a:solidFill>
              </a:rPr>
              <a:t>')</a:t>
            </a:r>
          </a:p>
          <a:p>
            <a:r>
              <a:rPr lang="en-IN" sz="3400" b="1" dirty="0">
                <a:solidFill>
                  <a:srgbClr val="FF0000"/>
                </a:solidFill>
              </a:rPr>
              <a:t>    pass1=</a:t>
            </a:r>
            <a:r>
              <a:rPr lang="en-IN" sz="3400" b="1" dirty="0" err="1">
                <a:solidFill>
                  <a:srgbClr val="FF0000"/>
                </a:solidFill>
              </a:rPr>
              <a:t>request.form</a:t>
            </a:r>
            <a:r>
              <a:rPr lang="en-IN" sz="3400" b="1" dirty="0">
                <a:solidFill>
                  <a:srgbClr val="FF0000"/>
                </a:solidFill>
              </a:rPr>
              <a:t>['pass']</a:t>
            </a:r>
          </a:p>
          <a:p>
            <a:r>
              <a:rPr lang="en-IN" sz="3400" b="1" dirty="0">
                <a:solidFill>
                  <a:srgbClr val="FF0000"/>
                </a:solidFill>
              </a:rPr>
              <a:t>    v1={"Username":name,"Password":pass1}</a:t>
            </a:r>
          </a:p>
          <a:p>
            <a:r>
              <a:rPr lang="en-IN" sz="3400" b="1" dirty="0">
                <a:solidFill>
                  <a:srgbClr val="FF0000"/>
                </a:solidFill>
              </a:rPr>
              <a:t>    v={"Name":name,"Age":age,"Gender":gender,"Address":address,"Height":height,"Weight":weight,"Level":level,"Password":pass1}</a:t>
            </a:r>
          </a:p>
          <a:p>
            <a:r>
              <a:rPr lang="en-IN" sz="3400" b="1" dirty="0">
                <a:solidFill>
                  <a:srgbClr val="FF0000"/>
                </a:solidFill>
              </a:rPr>
              <a:t>    col1.insert_one(v)</a:t>
            </a:r>
          </a:p>
          <a:p>
            <a:r>
              <a:rPr lang="en-IN" sz="3400" b="1" dirty="0">
                <a:solidFill>
                  <a:srgbClr val="FF0000"/>
                </a:solidFill>
              </a:rPr>
              <a:t>    </a:t>
            </a:r>
            <a:r>
              <a:rPr lang="en-IN" sz="3400" b="1" dirty="0" err="1">
                <a:solidFill>
                  <a:srgbClr val="FF0000"/>
                </a:solidFill>
              </a:rPr>
              <a:t>col.insert_one</a:t>
            </a:r>
            <a:r>
              <a:rPr lang="en-IN" sz="3400" b="1" dirty="0">
                <a:solidFill>
                  <a:srgbClr val="FF0000"/>
                </a:solidFill>
              </a:rPr>
              <a:t>(v1)</a:t>
            </a:r>
          </a:p>
          <a:p>
            <a:r>
              <a:rPr lang="en-IN" sz="3400" b="1" dirty="0">
                <a:solidFill>
                  <a:srgbClr val="FF0000"/>
                </a:solidFill>
              </a:rPr>
              <a:t>    return </a:t>
            </a:r>
            <a:r>
              <a:rPr lang="en-IN" sz="3400" b="1" dirty="0" err="1">
                <a:solidFill>
                  <a:srgbClr val="FF0000"/>
                </a:solidFill>
              </a:rPr>
              <a:t>render_template</a:t>
            </a:r>
            <a:r>
              <a:rPr lang="en-IN" sz="3400" b="1" dirty="0">
                <a:solidFill>
                  <a:srgbClr val="FF0000"/>
                </a:solidFill>
              </a:rPr>
              <a:t>("Int.html")</a:t>
            </a:r>
          </a:p>
          <a:p>
            <a:r>
              <a:rPr lang="en-IN" sz="3400" b="1" dirty="0">
                <a:solidFill>
                  <a:srgbClr val="FF0000"/>
                </a:solidFill>
              </a:rPr>
              <a:t>if __name__ == "__main__":</a:t>
            </a:r>
          </a:p>
          <a:p>
            <a:r>
              <a:rPr lang="en-IN" sz="3400" b="1" dirty="0">
                <a:solidFill>
                  <a:srgbClr val="FF0000"/>
                </a:solidFill>
              </a:rPr>
              <a:t>    </a:t>
            </a:r>
            <a:r>
              <a:rPr lang="en-IN" sz="3400" b="1" dirty="0" err="1">
                <a:solidFill>
                  <a:srgbClr val="FF0000"/>
                </a:solidFill>
              </a:rPr>
              <a:t>app.run</a:t>
            </a:r>
            <a:r>
              <a:rPr lang="en-IN" sz="3400" b="1" dirty="0">
                <a:solidFill>
                  <a:srgbClr val="FF0000"/>
                </a:solidFill>
              </a:rPr>
              <a:t>(host='</a:t>
            </a:r>
            <a:r>
              <a:rPr lang="en-IN" sz="3400" b="1" dirty="0" err="1">
                <a:solidFill>
                  <a:srgbClr val="FF0000"/>
                </a:solidFill>
              </a:rPr>
              <a:t>localhost</a:t>
            </a:r>
            <a:r>
              <a:rPr lang="en-IN" sz="3400" b="1" dirty="0">
                <a:solidFill>
                  <a:srgbClr val="FF0000"/>
                </a:solidFill>
              </a:rPr>
              <a:t>', port=5000, debug=True)</a:t>
            </a:r>
          </a:p>
          <a:p>
            <a:pPr marL="0" indent="0">
              <a:buNone/>
            </a:pPr>
            <a:endParaRPr lang="en-IN" dirty="0"/>
          </a:p>
        </p:txBody>
      </p:sp>
    </p:spTree>
    <p:extLst>
      <p:ext uri="{BB962C8B-B14F-4D97-AF65-F5344CB8AC3E}">
        <p14:creationId xmlns:p14="http://schemas.microsoft.com/office/powerpoint/2010/main" val="31476900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endParaRPr lang="en-IN" dirty="0" smtClean="0"/>
          </a:p>
          <a:p>
            <a:endParaRPr lang="en-IN" dirty="0"/>
          </a:p>
          <a:p>
            <a:endParaRPr lang="en-IN" dirty="0" smtClean="0"/>
          </a:p>
          <a:p>
            <a:endParaRPr lang="en-IN" dirty="0"/>
          </a:p>
          <a:p>
            <a:pPr marL="0" indent="0">
              <a:buNone/>
            </a:pPr>
            <a:r>
              <a:rPr lang="en-IN" dirty="0" smtClean="0"/>
              <a:t>               </a:t>
            </a:r>
            <a:r>
              <a:rPr lang="en-IN" sz="5400" b="1" dirty="0" smtClean="0">
                <a:solidFill>
                  <a:schemeClr val="tx2">
                    <a:lumMod val="75000"/>
                  </a:schemeClr>
                </a:solidFill>
              </a:rPr>
              <a:t>DEMONSTRATION</a:t>
            </a:r>
          </a:p>
        </p:txBody>
      </p:sp>
    </p:spTree>
    <p:extLst>
      <p:ext uri="{BB962C8B-B14F-4D97-AF65-F5344CB8AC3E}">
        <p14:creationId xmlns:p14="http://schemas.microsoft.com/office/powerpoint/2010/main" val="91943062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BASIC IDEA AND OVERVIEW</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endParaRPr lang="en-IN" dirty="0" smtClean="0"/>
          </a:p>
          <a:p>
            <a:pPr>
              <a:buFont typeface="Wingdings" pitchFamily="2" charset="2"/>
              <a:buChar char="ü"/>
            </a:pPr>
            <a:r>
              <a:rPr lang="en-IN" b="1" dirty="0" smtClean="0"/>
              <a:t>To provide an interface to keep track of daily exercises by trainee</a:t>
            </a:r>
          </a:p>
          <a:p>
            <a:pPr>
              <a:buFont typeface="Wingdings" pitchFamily="2" charset="2"/>
              <a:buChar char="ü"/>
            </a:pPr>
            <a:r>
              <a:rPr lang="en-IN" b="1" dirty="0" smtClean="0"/>
              <a:t>To help the trainer to create sessions for all the </a:t>
            </a:r>
            <a:r>
              <a:rPr lang="en-IN" b="1" dirty="0" err="1" smtClean="0"/>
              <a:t>trainess</a:t>
            </a:r>
            <a:r>
              <a:rPr lang="en-IN" b="1" dirty="0" smtClean="0"/>
              <a:t> </a:t>
            </a:r>
          </a:p>
          <a:p>
            <a:pPr>
              <a:buFont typeface="Wingdings" pitchFamily="2" charset="2"/>
              <a:buChar char="ü"/>
            </a:pPr>
            <a:r>
              <a:rPr lang="en-IN" b="1" dirty="0" smtClean="0"/>
              <a:t>To update databases accordingly</a:t>
            </a:r>
            <a:endParaRPr lang="en-IN" b="1" dirty="0"/>
          </a:p>
        </p:txBody>
      </p:sp>
    </p:spTree>
    <p:extLst>
      <p:ext uri="{BB962C8B-B14F-4D97-AF65-F5344CB8AC3E}">
        <p14:creationId xmlns:p14="http://schemas.microsoft.com/office/powerpoint/2010/main" val="6181476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8800" dirty="0" smtClean="0">
                <a:solidFill>
                  <a:srgbClr val="002060"/>
                </a:solidFill>
              </a:rPr>
              <a:t>API</a:t>
            </a:r>
            <a:endParaRPr lang="en-IN" sz="8800"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GB" sz="2400" b="1" dirty="0">
                <a:solidFill>
                  <a:srgbClr val="0070C0"/>
                </a:solidFill>
              </a:rPr>
              <a:t>API stands for application programming interface, which is a set of definitions and protocols for building and integrating application software</a:t>
            </a:r>
            <a:r>
              <a:rPr lang="en-GB" sz="2400" b="1" dirty="0" smtClean="0">
                <a:solidFill>
                  <a:srgbClr val="0070C0"/>
                </a:solidFill>
              </a:rPr>
              <a:t>.</a:t>
            </a:r>
          </a:p>
          <a:p>
            <a:pPr marL="0" indent="0">
              <a:buNone/>
            </a:pPr>
            <a:endParaRPr lang="en-IN" sz="2400" dirty="0"/>
          </a:p>
          <a:p>
            <a:pPr marL="0" indent="0">
              <a:buNone/>
            </a:pPr>
            <a:endParaRPr lang="en-IN" sz="2400" dirty="0" smtClean="0"/>
          </a:p>
          <a:p>
            <a:pPr marL="0" indent="0">
              <a:buNone/>
            </a:pPr>
            <a:endParaRPr lang="en-IN"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46149"/>
            <a:ext cx="7632848" cy="329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41226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HOW DO APIs WORK?</a:t>
            </a:r>
            <a:endParaRPr lang="en-IN" b="1" dirty="0">
              <a:solidFill>
                <a:srgbClr val="0070C0"/>
              </a:solidFill>
            </a:endParaRPr>
          </a:p>
        </p:txBody>
      </p:sp>
      <p:sp>
        <p:nvSpPr>
          <p:cNvPr id="3" name="Content Placeholder 2"/>
          <p:cNvSpPr>
            <a:spLocks noGrp="1"/>
          </p:cNvSpPr>
          <p:nvPr>
            <p:ph idx="1"/>
          </p:nvPr>
        </p:nvSpPr>
        <p:spPr/>
        <p:txBody>
          <a:bodyPr>
            <a:normAutofit/>
          </a:bodyPr>
          <a:lstStyle/>
          <a:p>
            <a:r>
              <a:rPr lang="en-GB" sz="1800" b="1" dirty="0">
                <a:solidFill>
                  <a:srgbClr val="FF0000"/>
                </a:solidFill>
              </a:rPr>
              <a:t>APIs let your product or service communicate with other products and services without having to know how they’re implemented. This can simplify app development, saving time and money. When you’re designing new tools and products—or </a:t>
            </a:r>
            <a:r>
              <a:rPr lang="en-GB" sz="1800" b="1" dirty="0">
                <a:solidFill>
                  <a:srgbClr val="FF0000"/>
                </a:solidFill>
                <a:hlinkClick r:id="rId2"/>
              </a:rPr>
              <a:t>managing</a:t>
            </a:r>
            <a:r>
              <a:rPr lang="en-GB" sz="1800" b="1" dirty="0">
                <a:solidFill>
                  <a:srgbClr val="FF0000"/>
                </a:solidFill>
              </a:rPr>
              <a:t> existing ones—APIs give you flexibility; simplify </a:t>
            </a:r>
            <a:r>
              <a:rPr lang="en-GB" sz="1800" b="1" dirty="0">
                <a:solidFill>
                  <a:srgbClr val="FF0000"/>
                </a:solidFill>
                <a:hlinkClick r:id="rId3"/>
              </a:rPr>
              <a:t>design</a:t>
            </a:r>
            <a:r>
              <a:rPr lang="en-GB" sz="1800" b="1" dirty="0">
                <a:solidFill>
                  <a:srgbClr val="FF0000"/>
                </a:solidFill>
              </a:rPr>
              <a:t>, administration, and use; and provide opportunities for innovation.</a:t>
            </a:r>
          </a:p>
          <a:p>
            <a:r>
              <a:rPr lang="en-GB" sz="1800" b="1" dirty="0">
                <a:solidFill>
                  <a:srgbClr val="FF0000"/>
                </a:solidFill>
              </a:rPr>
              <a:t>APIs are sometimes thought of as contracts, with documentation that represents an agreement between parties: If party 1 sends a remote request structured a particular way, this is how party 2’s software will respond</a:t>
            </a:r>
            <a:r>
              <a:rPr lang="en-GB" sz="1800" b="1" dirty="0" smtClean="0">
                <a:solidFill>
                  <a:srgbClr val="FF0000"/>
                </a:solidFill>
              </a:rPr>
              <a:t>.</a:t>
            </a:r>
          </a:p>
          <a:p>
            <a:endParaRPr lang="en-GB" sz="1800" b="1" dirty="0">
              <a:solidFill>
                <a:srgbClr val="FF0000"/>
              </a:solidFill>
            </a:endParaRPr>
          </a:p>
          <a:p>
            <a:endParaRPr lang="en-IN"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077072"/>
            <a:ext cx="4536504" cy="241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7742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CLOUD DATABASES AND ATLAS</a:t>
            </a:r>
            <a:endParaRPr lang="en-IN" b="1"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GB" dirty="0"/>
              <a:t>Cloud databases are databases that are hosted on cloud computing platforms, allowing users to access and manage data over the internet. With cloud databases, users do not need to manage physical hardware or install software on their own systems, as the databases are hosted and managed by the cloud provider.</a:t>
            </a:r>
          </a:p>
          <a:p>
            <a:pPr marL="0" indent="0">
              <a:buNone/>
            </a:pPr>
            <a:r>
              <a:rPr lang="en-GB" dirty="0"/>
              <a:t>There are several types of cloud databases, including:</a:t>
            </a:r>
          </a:p>
          <a:p>
            <a:r>
              <a:rPr lang="en-GB" b="1" dirty="0"/>
              <a:t>Relational Databases</a:t>
            </a:r>
            <a:r>
              <a:rPr lang="en-GB" dirty="0"/>
              <a:t>: These databases are based on the relational model and use SQL (Structured Query Language) to manage data.</a:t>
            </a:r>
          </a:p>
          <a:p>
            <a:r>
              <a:rPr lang="en-GB" b="1" dirty="0" err="1"/>
              <a:t>NoSQL</a:t>
            </a:r>
            <a:r>
              <a:rPr lang="en-GB" b="1" dirty="0"/>
              <a:t> Databases</a:t>
            </a:r>
            <a:r>
              <a:rPr lang="en-GB" dirty="0"/>
              <a:t>: These databases do not use the traditional table-based relational model and are designed to handle large volumes of unstructured data.</a:t>
            </a:r>
          </a:p>
          <a:p>
            <a:r>
              <a:rPr lang="en-GB" b="1" dirty="0"/>
              <a:t>Graph Databases</a:t>
            </a:r>
            <a:r>
              <a:rPr lang="en-GB" dirty="0"/>
              <a:t>: These databases are designed to manage highly interconnected data, such as social networks or supply chains.</a:t>
            </a:r>
          </a:p>
          <a:p>
            <a:r>
              <a:rPr lang="en-GB" b="1" dirty="0"/>
              <a:t>Object-Oriented Databases</a:t>
            </a:r>
            <a:r>
              <a:rPr lang="en-GB" dirty="0"/>
              <a:t>: These databases are designed to store and manage object-oriented programming language data structures, such as Java or Python</a:t>
            </a:r>
            <a:r>
              <a:rPr lang="en-GB" dirty="0" smtClean="0"/>
              <a:t>.</a:t>
            </a:r>
          </a:p>
          <a:p>
            <a:endParaRPr lang="en-GB" dirty="0"/>
          </a:p>
          <a:p>
            <a:endParaRPr lang="en-GB" dirty="0"/>
          </a:p>
          <a:p>
            <a:pPr marL="0" indent="0">
              <a:buNone/>
            </a:pPr>
            <a:endParaRPr lang="en-IN" dirty="0"/>
          </a:p>
        </p:txBody>
      </p:sp>
    </p:spTree>
    <p:extLst>
      <p:ext uri="{BB962C8B-B14F-4D97-AF65-F5344CB8AC3E}">
        <p14:creationId xmlns:p14="http://schemas.microsoft.com/office/powerpoint/2010/main" val="339922275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rPr>
              <a:t>ATLAS FOR MONGODB</a:t>
            </a:r>
            <a:endParaRPr lang="en-IN" b="1" dirty="0">
              <a:solidFill>
                <a:srgbClr val="00B050"/>
              </a:solidFill>
            </a:endParaRPr>
          </a:p>
        </p:txBody>
      </p:sp>
      <p:sp>
        <p:nvSpPr>
          <p:cNvPr id="3" name="Content Placeholder 2"/>
          <p:cNvSpPr>
            <a:spLocks noGrp="1"/>
          </p:cNvSpPr>
          <p:nvPr>
            <p:ph idx="1"/>
          </p:nvPr>
        </p:nvSpPr>
        <p:spPr/>
        <p:txBody>
          <a:bodyPr>
            <a:normAutofit fontScale="55000" lnSpcReduction="20000"/>
          </a:bodyPr>
          <a:lstStyle/>
          <a:p>
            <a:pPr marL="0" indent="0">
              <a:buNone/>
            </a:pPr>
            <a:r>
              <a:rPr lang="en-GB" dirty="0"/>
              <a:t>Atlas </a:t>
            </a:r>
            <a:r>
              <a:rPr lang="en-GB" dirty="0" err="1"/>
              <a:t>MongoDB</a:t>
            </a:r>
            <a:r>
              <a:rPr lang="en-GB" dirty="0"/>
              <a:t> is a cloud-based database service that offers a fully managed </a:t>
            </a:r>
            <a:r>
              <a:rPr lang="en-GB" dirty="0" err="1"/>
              <a:t>MongoDB</a:t>
            </a:r>
            <a:r>
              <a:rPr lang="en-GB" dirty="0"/>
              <a:t> database. </a:t>
            </a:r>
            <a:r>
              <a:rPr lang="en-GB" dirty="0" err="1"/>
              <a:t>MongoDB</a:t>
            </a:r>
            <a:r>
              <a:rPr lang="en-GB" dirty="0"/>
              <a:t> is a popular </a:t>
            </a:r>
            <a:r>
              <a:rPr lang="en-GB" dirty="0" err="1"/>
              <a:t>NoSQL</a:t>
            </a:r>
            <a:r>
              <a:rPr lang="en-GB" dirty="0"/>
              <a:t> database that allows for the storage and retrieval of unstructured or semi-structured data in a flexible and scalable manner.</a:t>
            </a:r>
          </a:p>
          <a:p>
            <a:pPr marL="0" indent="0">
              <a:buNone/>
            </a:pPr>
            <a:r>
              <a:rPr lang="en-GB" dirty="0"/>
              <a:t>Atlas </a:t>
            </a:r>
            <a:r>
              <a:rPr lang="en-GB" dirty="0" err="1"/>
              <a:t>MongoDB</a:t>
            </a:r>
            <a:r>
              <a:rPr lang="en-GB" dirty="0"/>
              <a:t> provides a wide range of features and benefits, including:</a:t>
            </a:r>
          </a:p>
          <a:p>
            <a:r>
              <a:rPr lang="en-GB" b="1" dirty="0"/>
              <a:t>Fully managed service</a:t>
            </a:r>
            <a:r>
              <a:rPr lang="en-GB" dirty="0"/>
              <a:t>: Atlas </a:t>
            </a:r>
            <a:r>
              <a:rPr lang="en-GB" dirty="0" err="1"/>
              <a:t>MongoDB</a:t>
            </a:r>
            <a:r>
              <a:rPr lang="en-GB" dirty="0"/>
              <a:t> is fully managed by </a:t>
            </a:r>
            <a:r>
              <a:rPr lang="en-GB" dirty="0" err="1"/>
              <a:t>MongoDB</a:t>
            </a:r>
            <a:r>
              <a:rPr lang="en-GB" dirty="0"/>
              <a:t>, Inc. This means that the provider takes care of the infrastructure, security, and maintenance of the database, allowing users to focus on their applications and data.</a:t>
            </a:r>
          </a:p>
          <a:p>
            <a:r>
              <a:rPr lang="en-GB" b="1" dirty="0"/>
              <a:t>Scalability:</a:t>
            </a:r>
            <a:r>
              <a:rPr lang="en-GB" dirty="0"/>
              <a:t> Atlas </a:t>
            </a:r>
            <a:r>
              <a:rPr lang="en-GB" dirty="0" err="1"/>
              <a:t>MongoDB</a:t>
            </a:r>
            <a:r>
              <a:rPr lang="en-GB" dirty="0"/>
              <a:t> can easily scale up or down to handle changing workloads or data volume. This makes it ideal for applications that experience unpredictable traffic or growth.</a:t>
            </a:r>
          </a:p>
          <a:p>
            <a:r>
              <a:rPr lang="en-GB" b="1" dirty="0"/>
              <a:t>High availability</a:t>
            </a:r>
            <a:r>
              <a:rPr lang="en-GB" dirty="0"/>
              <a:t>: Atlas </a:t>
            </a:r>
            <a:r>
              <a:rPr lang="en-GB" dirty="0" err="1"/>
              <a:t>MongoDB</a:t>
            </a:r>
            <a:r>
              <a:rPr lang="en-GB" dirty="0"/>
              <a:t> provides high availability and fault tolerance by replicating data across multiple nodes in different availability zones.</a:t>
            </a:r>
          </a:p>
          <a:p>
            <a:r>
              <a:rPr lang="en-GB" b="1" dirty="0"/>
              <a:t>Automated backups and disaster recovery</a:t>
            </a:r>
            <a:r>
              <a:rPr lang="en-GB" dirty="0"/>
              <a:t>: Atlas </a:t>
            </a:r>
            <a:r>
              <a:rPr lang="en-GB" dirty="0" err="1"/>
              <a:t>MongoDB</a:t>
            </a:r>
            <a:r>
              <a:rPr lang="en-GB" dirty="0"/>
              <a:t> offers automated backups and disaster recovery, ensuring that users can quickly and easily recover from any data loss or outage.</a:t>
            </a:r>
          </a:p>
          <a:p>
            <a:endParaRPr lang="en-IN" dirty="0"/>
          </a:p>
        </p:txBody>
      </p:sp>
    </p:spTree>
    <p:extLst>
      <p:ext uri="{BB962C8B-B14F-4D97-AF65-F5344CB8AC3E}">
        <p14:creationId xmlns:p14="http://schemas.microsoft.com/office/powerpoint/2010/main" val="46719437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rPr>
              <a:t>FRONTEND OF OUR PROJECT</a:t>
            </a:r>
            <a:endParaRPr lang="en-IN" b="1" dirty="0">
              <a:solidFill>
                <a:srgbClr val="00B050"/>
              </a:solidFill>
            </a:endParaRPr>
          </a:p>
        </p:txBody>
      </p:sp>
      <p:sp>
        <p:nvSpPr>
          <p:cNvPr id="3" name="Content Placeholder 2"/>
          <p:cNvSpPr>
            <a:spLocks noGrp="1"/>
          </p:cNvSpPr>
          <p:nvPr>
            <p:ph idx="1"/>
          </p:nvPr>
        </p:nvSpPr>
        <p:spPr/>
        <p:txBody>
          <a:bodyPr/>
          <a:lstStyle/>
          <a:p>
            <a:pPr marL="0" indent="0">
              <a:buNone/>
            </a:pPr>
            <a:r>
              <a:rPr lang="en-IN" dirty="0" smtClean="0">
                <a:solidFill>
                  <a:srgbClr val="FF0000"/>
                </a:solidFill>
              </a:rPr>
              <a:t>TOOLS USED:</a:t>
            </a:r>
          </a:p>
          <a:p>
            <a:pPr>
              <a:buFont typeface="Wingdings" pitchFamily="2" charset="2"/>
              <a:buChar char="ü"/>
            </a:pPr>
            <a:r>
              <a:rPr lang="en-IN" b="1" dirty="0" smtClean="0">
                <a:solidFill>
                  <a:srgbClr val="FF0000"/>
                </a:solidFill>
              </a:rPr>
              <a:t>HTML</a:t>
            </a:r>
          </a:p>
          <a:p>
            <a:pPr>
              <a:buFont typeface="Wingdings" pitchFamily="2" charset="2"/>
              <a:buChar char="ü"/>
            </a:pPr>
            <a:r>
              <a:rPr lang="en-IN" b="1" dirty="0" smtClean="0">
                <a:solidFill>
                  <a:srgbClr val="FF0000"/>
                </a:solidFill>
              </a:rPr>
              <a:t>CSS</a:t>
            </a:r>
          </a:p>
          <a:p>
            <a:pPr marL="0" indent="0">
              <a:buNone/>
            </a:pPr>
            <a:r>
              <a:rPr lang="en-IN" b="1" dirty="0" smtClean="0">
                <a:solidFill>
                  <a:schemeClr val="tx2">
                    <a:lumMod val="60000"/>
                    <a:lumOff val="40000"/>
                  </a:schemeClr>
                </a:solidFill>
              </a:rPr>
              <a:t>BASIC OUTLINE:</a:t>
            </a:r>
          </a:p>
          <a:p>
            <a:pPr marL="0" indent="0">
              <a:buNone/>
            </a:pPr>
            <a:r>
              <a:rPr lang="en-IN" b="1" dirty="0" smtClean="0">
                <a:solidFill>
                  <a:schemeClr val="tx2">
                    <a:lumMod val="50000"/>
                  </a:schemeClr>
                </a:solidFill>
              </a:rPr>
              <a:t>Our project contains several internally running HTML documents that are specific to the type of user – Trainee or Trainer. It also various login and signup options .</a:t>
            </a:r>
          </a:p>
          <a:p>
            <a:pPr marL="0" indent="0">
              <a:buNone/>
            </a:pPr>
            <a:endParaRPr lang="en-IN" dirty="0"/>
          </a:p>
        </p:txBody>
      </p:sp>
    </p:spTree>
    <p:extLst>
      <p:ext uri="{BB962C8B-B14F-4D97-AF65-F5344CB8AC3E}">
        <p14:creationId xmlns:p14="http://schemas.microsoft.com/office/powerpoint/2010/main" val="34270043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60000"/>
                    <a:lumOff val="40000"/>
                  </a:schemeClr>
                </a:solidFill>
              </a:rPr>
              <a:t>SAMPLE CODE FOR LOGIN</a:t>
            </a:r>
            <a:endParaRPr lang="en-IN" b="1" dirty="0">
              <a:solidFill>
                <a:schemeClr val="tx2">
                  <a:lumMod val="60000"/>
                  <a:lumOff val="40000"/>
                </a:schemeClr>
              </a:solidFill>
            </a:endParaRPr>
          </a:p>
        </p:txBody>
      </p:sp>
      <p:sp>
        <p:nvSpPr>
          <p:cNvPr id="3" name="Content Placeholder 2"/>
          <p:cNvSpPr>
            <a:spLocks noGrp="1"/>
          </p:cNvSpPr>
          <p:nvPr>
            <p:ph idx="1"/>
          </p:nvPr>
        </p:nvSpPr>
        <p:spPr/>
        <p:txBody>
          <a:bodyPr>
            <a:normAutofit fontScale="40000" lnSpcReduction="20000"/>
          </a:bodyPr>
          <a:lstStyle/>
          <a:p>
            <a:r>
              <a:rPr lang="en-IN" sz="4200" b="1" dirty="0">
                <a:solidFill>
                  <a:srgbClr val="FF0000"/>
                </a:solidFill>
              </a:rPr>
              <a:t>&lt;html&gt;</a:t>
            </a:r>
          </a:p>
          <a:p>
            <a:r>
              <a:rPr lang="en-IN" sz="4200" b="1" dirty="0">
                <a:solidFill>
                  <a:srgbClr val="FF0000"/>
                </a:solidFill>
              </a:rPr>
              <a:t>    &lt;head&gt;</a:t>
            </a:r>
          </a:p>
          <a:p>
            <a:r>
              <a:rPr lang="en-IN" sz="4200" b="1" dirty="0">
                <a:solidFill>
                  <a:srgbClr val="FF0000"/>
                </a:solidFill>
              </a:rPr>
              <a:t>        &lt;link </a:t>
            </a:r>
            <a:r>
              <a:rPr lang="en-IN" sz="4200" b="1" dirty="0" err="1">
                <a:solidFill>
                  <a:srgbClr val="FF0000"/>
                </a:solidFill>
              </a:rPr>
              <a:t>rel</a:t>
            </a:r>
            <a:r>
              <a:rPr lang="en-IN" sz="4200" b="1" dirty="0">
                <a:solidFill>
                  <a:srgbClr val="FF0000"/>
                </a:solidFill>
              </a:rPr>
              <a:t>="</a:t>
            </a:r>
            <a:r>
              <a:rPr lang="en-IN" sz="4200" b="1" dirty="0" err="1">
                <a:solidFill>
                  <a:srgbClr val="FF0000"/>
                </a:solidFill>
              </a:rPr>
              <a:t>stylesheet</a:t>
            </a:r>
            <a:r>
              <a:rPr lang="en-IN" sz="4200" b="1" dirty="0">
                <a:solidFill>
                  <a:srgbClr val="FF0000"/>
                </a:solidFill>
              </a:rPr>
              <a:t>" </a:t>
            </a:r>
            <a:r>
              <a:rPr lang="en-IN" sz="4200" b="1" dirty="0" err="1">
                <a:solidFill>
                  <a:srgbClr val="FF0000"/>
                </a:solidFill>
              </a:rPr>
              <a:t>href</a:t>
            </a:r>
            <a:r>
              <a:rPr lang="en-IN" sz="4200" b="1" dirty="0">
                <a:solidFill>
                  <a:srgbClr val="FF0000"/>
                </a:solidFill>
              </a:rPr>
              <a:t>="sty.css"&gt;</a:t>
            </a:r>
          </a:p>
          <a:p>
            <a:r>
              <a:rPr lang="en-IN" sz="4200" b="1" dirty="0">
                <a:solidFill>
                  <a:srgbClr val="FF0000"/>
                </a:solidFill>
              </a:rPr>
              <a:t>    &lt;/head&gt;</a:t>
            </a:r>
          </a:p>
          <a:p>
            <a:r>
              <a:rPr lang="en-IN" sz="4200" b="1" dirty="0">
                <a:solidFill>
                  <a:srgbClr val="FF0000"/>
                </a:solidFill>
              </a:rPr>
              <a:t>    &lt;body&gt;</a:t>
            </a:r>
          </a:p>
          <a:p>
            <a:r>
              <a:rPr lang="en-IN" sz="4200" b="1" dirty="0">
                <a:solidFill>
                  <a:srgbClr val="FF0000"/>
                </a:solidFill>
              </a:rPr>
              <a:t>        &lt;table class="</a:t>
            </a:r>
            <a:r>
              <a:rPr lang="en-IN" sz="4200" b="1" dirty="0" err="1">
                <a:solidFill>
                  <a:srgbClr val="FF0000"/>
                </a:solidFill>
              </a:rPr>
              <a:t>center</a:t>
            </a:r>
            <a:r>
              <a:rPr lang="en-IN" sz="4200" b="1" dirty="0">
                <a:solidFill>
                  <a:srgbClr val="FF0000"/>
                </a:solidFill>
              </a:rPr>
              <a:t>"&gt;</a:t>
            </a:r>
          </a:p>
          <a:p>
            <a:r>
              <a:rPr lang="en-IN" sz="4200" b="1" dirty="0">
                <a:solidFill>
                  <a:srgbClr val="FF0000"/>
                </a:solidFill>
              </a:rPr>
              <a:t>            &lt;</a:t>
            </a:r>
            <a:r>
              <a:rPr lang="en-IN" sz="4200" b="1" dirty="0" err="1">
                <a:solidFill>
                  <a:srgbClr val="FF0000"/>
                </a:solidFill>
              </a:rPr>
              <a:t>tr</a:t>
            </a:r>
            <a:r>
              <a:rPr lang="en-IN" sz="4200" b="1" dirty="0">
                <a:solidFill>
                  <a:srgbClr val="FF0000"/>
                </a:solidFill>
              </a:rPr>
              <a:t>&gt;</a:t>
            </a:r>
          </a:p>
          <a:p>
            <a:r>
              <a:rPr lang="en-IN" sz="4200" b="1" dirty="0">
                <a:solidFill>
                  <a:srgbClr val="FF0000"/>
                </a:solidFill>
              </a:rPr>
              <a:t>                &lt;td&gt;&lt;input type="Button" value="Trainer" </a:t>
            </a:r>
            <a:r>
              <a:rPr lang="en-IN" sz="4200" b="1" dirty="0" err="1">
                <a:solidFill>
                  <a:srgbClr val="FF0000"/>
                </a:solidFill>
              </a:rPr>
              <a:t>onclick</a:t>
            </a:r>
            <a:r>
              <a:rPr lang="en-IN" sz="4200" b="1" dirty="0">
                <a:solidFill>
                  <a:srgbClr val="FF0000"/>
                </a:solidFill>
              </a:rPr>
              <a:t>="</a:t>
            </a:r>
            <a:r>
              <a:rPr lang="en-IN" sz="4200" b="1" dirty="0" err="1">
                <a:solidFill>
                  <a:srgbClr val="FF0000"/>
                </a:solidFill>
              </a:rPr>
              <a:t>window.location.href</a:t>
            </a:r>
            <a:r>
              <a:rPr lang="en-IN" sz="4200" b="1" dirty="0">
                <a:solidFill>
                  <a:srgbClr val="FF0000"/>
                </a:solidFill>
              </a:rPr>
              <a:t>='Int6.html'" &gt;&lt;/td&gt;</a:t>
            </a:r>
          </a:p>
          <a:p>
            <a:r>
              <a:rPr lang="en-IN" sz="4200" b="1" dirty="0">
                <a:solidFill>
                  <a:srgbClr val="FF0000"/>
                </a:solidFill>
              </a:rPr>
              <a:t>            &lt;/</a:t>
            </a:r>
            <a:r>
              <a:rPr lang="en-IN" sz="4200" b="1" dirty="0" err="1">
                <a:solidFill>
                  <a:srgbClr val="FF0000"/>
                </a:solidFill>
              </a:rPr>
              <a:t>tr</a:t>
            </a:r>
            <a:r>
              <a:rPr lang="en-IN" sz="4200" b="1" dirty="0">
                <a:solidFill>
                  <a:srgbClr val="FF0000"/>
                </a:solidFill>
              </a:rPr>
              <a:t>&gt;</a:t>
            </a:r>
          </a:p>
          <a:p>
            <a:r>
              <a:rPr lang="en-IN" sz="4200" b="1" dirty="0">
                <a:solidFill>
                  <a:srgbClr val="FF0000"/>
                </a:solidFill>
              </a:rPr>
              <a:t>            &lt;</a:t>
            </a:r>
            <a:r>
              <a:rPr lang="en-IN" sz="4200" b="1" dirty="0" err="1">
                <a:solidFill>
                  <a:srgbClr val="FF0000"/>
                </a:solidFill>
              </a:rPr>
              <a:t>tr</a:t>
            </a:r>
            <a:r>
              <a:rPr lang="en-IN" sz="4200" b="1" dirty="0">
                <a:solidFill>
                  <a:srgbClr val="FF0000"/>
                </a:solidFill>
              </a:rPr>
              <a:t>&gt;</a:t>
            </a:r>
          </a:p>
          <a:p>
            <a:r>
              <a:rPr lang="en-IN" sz="4200" b="1" dirty="0">
                <a:solidFill>
                  <a:srgbClr val="FF0000"/>
                </a:solidFill>
              </a:rPr>
              <a:t>                &lt;td&gt;&lt;input type="Button" value="Trainee" </a:t>
            </a:r>
            <a:r>
              <a:rPr lang="en-IN" sz="4200" b="1" dirty="0" err="1">
                <a:solidFill>
                  <a:srgbClr val="FF0000"/>
                </a:solidFill>
              </a:rPr>
              <a:t>onclick</a:t>
            </a:r>
            <a:r>
              <a:rPr lang="en-IN" sz="4200" b="1" dirty="0">
                <a:solidFill>
                  <a:srgbClr val="FF0000"/>
                </a:solidFill>
              </a:rPr>
              <a:t>="</a:t>
            </a:r>
            <a:r>
              <a:rPr lang="en-IN" sz="4200" b="1" dirty="0" err="1">
                <a:solidFill>
                  <a:srgbClr val="FF0000"/>
                </a:solidFill>
              </a:rPr>
              <a:t>window.location.href</a:t>
            </a:r>
            <a:r>
              <a:rPr lang="en-IN" sz="4200" b="1" dirty="0">
                <a:solidFill>
                  <a:srgbClr val="FF0000"/>
                </a:solidFill>
              </a:rPr>
              <a:t>='Int2.html'"&gt;&lt;/td&gt;</a:t>
            </a:r>
          </a:p>
          <a:p>
            <a:r>
              <a:rPr lang="en-IN" sz="4200" b="1" dirty="0">
                <a:solidFill>
                  <a:srgbClr val="FF0000"/>
                </a:solidFill>
              </a:rPr>
              <a:t>            &lt;/</a:t>
            </a:r>
            <a:r>
              <a:rPr lang="en-IN" sz="4200" b="1" dirty="0" err="1">
                <a:solidFill>
                  <a:srgbClr val="FF0000"/>
                </a:solidFill>
              </a:rPr>
              <a:t>tr</a:t>
            </a:r>
            <a:r>
              <a:rPr lang="en-IN" sz="4200" b="1" dirty="0">
                <a:solidFill>
                  <a:srgbClr val="FF0000"/>
                </a:solidFill>
              </a:rPr>
              <a:t>&gt;</a:t>
            </a:r>
          </a:p>
          <a:p>
            <a:r>
              <a:rPr lang="en-IN" sz="4200" b="1" dirty="0">
                <a:solidFill>
                  <a:srgbClr val="FF0000"/>
                </a:solidFill>
              </a:rPr>
              <a:t>        &lt;/table&gt;</a:t>
            </a:r>
          </a:p>
          <a:p>
            <a:r>
              <a:rPr lang="en-IN" sz="4200" b="1" dirty="0">
                <a:solidFill>
                  <a:srgbClr val="FF0000"/>
                </a:solidFill>
              </a:rPr>
              <a:t>    &lt;/body&gt;</a:t>
            </a:r>
          </a:p>
          <a:p>
            <a:r>
              <a:rPr lang="en-IN" sz="4200" b="1" dirty="0">
                <a:solidFill>
                  <a:srgbClr val="FF0000"/>
                </a:solidFill>
              </a:rPr>
              <a:t>&lt;/html&gt;</a:t>
            </a:r>
          </a:p>
          <a:p>
            <a:pPr marL="0" indent="0">
              <a:buNone/>
            </a:pPr>
            <a:endParaRPr lang="en-IN" dirty="0"/>
          </a:p>
        </p:txBody>
      </p:sp>
    </p:spTree>
    <p:extLst>
      <p:ext uri="{BB962C8B-B14F-4D97-AF65-F5344CB8AC3E}">
        <p14:creationId xmlns:p14="http://schemas.microsoft.com/office/powerpoint/2010/main" val="940213833"/>
      </p:ext>
    </p:extLst>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BACKEND OF OUR PROJECT</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IN" dirty="0" smtClean="0"/>
              <a:t>TOOLS USED:</a:t>
            </a:r>
          </a:p>
          <a:p>
            <a:pPr>
              <a:buFont typeface="Wingdings" pitchFamily="2" charset="2"/>
              <a:buChar char="ü"/>
            </a:pPr>
            <a:r>
              <a:rPr lang="en-IN" b="1" dirty="0" smtClean="0">
                <a:solidFill>
                  <a:srgbClr val="FF0000"/>
                </a:solidFill>
              </a:rPr>
              <a:t>FLASK</a:t>
            </a:r>
          </a:p>
          <a:p>
            <a:pPr>
              <a:buFont typeface="Wingdings" pitchFamily="2" charset="2"/>
              <a:buChar char="ü"/>
            </a:pPr>
            <a:r>
              <a:rPr lang="en-IN" b="1" dirty="0" smtClean="0">
                <a:solidFill>
                  <a:srgbClr val="FF0000"/>
                </a:solidFill>
              </a:rPr>
              <a:t>PYMONGO</a:t>
            </a:r>
          </a:p>
          <a:p>
            <a:pPr marL="0" indent="0">
              <a:buNone/>
            </a:pPr>
            <a:r>
              <a:rPr lang="en-IN" b="1" dirty="0" smtClean="0">
                <a:solidFill>
                  <a:schemeClr val="tx2">
                    <a:lumMod val="60000"/>
                    <a:lumOff val="40000"/>
                  </a:schemeClr>
                </a:solidFill>
              </a:rPr>
              <a:t>BASIC OUTLINE:</a:t>
            </a:r>
          </a:p>
          <a:p>
            <a:pPr marL="0" indent="0">
              <a:buNone/>
            </a:pPr>
            <a:r>
              <a:rPr lang="en-IN" b="1" dirty="0" smtClean="0">
                <a:solidFill>
                  <a:schemeClr val="tx2">
                    <a:lumMod val="75000"/>
                  </a:schemeClr>
                </a:solidFill>
              </a:rPr>
              <a:t>Our project contains a single python file which controls and manages all kind of database accesses using PYMONGO and all kind of updates using flask.</a:t>
            </a:r>
            <a:endParaRPr lang="en-IN" b="1" dirty="0">
              <a:solidFill>
                <a:schemeClr val="tx2">
                  <a:lumMod val="75000"/>
                </a:schemeClr>
              </a:solidFill>
            </a:endParaRPr>
          </a:p>
        </p:txBody>
      </p:sp>
    </p:spTree>
    <p:extLst>
      <p:ext uri="{BB962C8B-B14F-4D97-AF65-F5344CB8AC3E}">
        <p14:creationId xmlns:p14="http://schemas.microsoft.com/office/powerpoint/2010/main" val="238645824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533</Words>
  <Application>Microsoft Office PowerPoint</Application>
  <PresentationFormat>On-screen Show (4:3)</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GYM MANAGEMENT SYSTEM</vt:lpstr>
      <vt:lpstr>BASIC IDEA AND OVERVIEW</vt:lpstr>
      <vt:lpstr>API</vt:lpstr>
      <vt:lpstr>HOW DO APIs WORK?</vt:lpstr>
      <vt:lpstr>CLOUD DATABASES AND ATLAS</vt:lpstr>
      <vt:lpstr>ATLAS FOR MONGODB</vt:lpstr>
      <vt:lpstr>FRONTEND OF OUR PROJECT</vt:lpstr>
      <vt:lpstr>SAMPLE CODE FOR LOGIN</vt:lpstr>
      <vt:lpstr>BACKEND OF OUR PROJECT</vt:lpstr>
      <vt:lpstr>SAMPLE PYTHON CODE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Yogharaj A R</dc:creator>
  <cp:lastModifiedBy>Yogharaj A R</cp:lastModifiedBy>
  <cp:revision>3</cp:revision>
  <dcterms:created xsi:type="dcterms:W3CDTF">2023-04-10T19:32:32Z</dcterms:created>
  <dcterms:modified xsi:type="dcterms:W3CDTF">2023-04-10T19:59:13Z</dcterms:modified>
</cp:coreProperties>
</file>