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5" r:id="rId3"/>
    <p:sldId id="266" r:id="rId4"/>
    <p:sldId id="261" r:id="rId5"/>
    <p:sldId id="260" r:id="rId6"/>
    <p:sldId id="262" r:id="rId7"/>
    <p:sldId id="263" r:id="rId8"/>
    <p:sldId id="264" r:id="rId9"/>
    <p:sldId id="256" r:id="rId10"/>
    <p:sldId id="257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75B8-D46C-D69E-B183-B3FD6E5D1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9A888-D6EE-679B-EC1E-D2C8E3ADF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26334-40FE-58D8-4BF5-6CCAAC58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E0F6-AF32-4742-9235-D14D4C2FC928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367FA-34C1-FB45-9577-D1BE0061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0DB92-0F26-AE91-436A-65B8A636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AFAF-3E3C-4D95-92F8-7AE5C4BC7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25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2040D-DC88-279F-0A08-F0C0558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95981-E6E8-738D-E301-F03CE3252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8541-A308-2F3D-8312-560156CD8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E0F6-AF32-4742-9235-D14D4C2FC928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36F6F-61D9-4AE1-9409-6606FE67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E6084-975E-C0BD-8A93-3F75475E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AFAF-3E3C-4D95-92F8-7AE5C4BC7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77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A5C7A5-8A69-E0E9-C4EF-82CB3CA9F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20F5F-FE7E-FD38-EFC4-B93C58992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01333-DEEC-779E-E6E7-6A94DC186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E0F6-AF32-4742-9235-D14D4C2FC928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5B17E-B539-BDF1-06BE-B12976AA3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810E3-F6A0-A1FA-888B-0B245A5E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AFAF-3E3C-4D95-92F8-7AE5C4BC7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257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0425-81B3-E41D-1833-E736309EA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D662E-5179-DAF1-DE37-EA3BE6F49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34607-B31A-D290-43FC-EBB1D2C4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F06F-A4BE-4EF1-BE68-26ADDA98C95E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23581-C888-D150-549C-D5B883C87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92EA8-B69A-3773-B22D-24640B82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B0DC-BD84-4E42-BE36-BC2426749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35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920A-AB37-62A3-C5AB-B7C1A674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ECD7B-D7C3-3DD3-CEAA-7BBDF29DC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113C1-D788-AB7F-34E4-055C947EB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F06F-A4BE-4EF1-BE68-26ADDA98C95E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592D7-0A60-0AE5-91FF-236EA04D2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D2CCD-4D53-71DA-9787-B00930E6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B0DC-BD84-4E42-BE36-BC2426749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85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3E38D-5E5E-DA86-8BB7-4FB3E9BC5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26370-FA01-DBD1-9562-CCFCE4762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A1201-2C25-B6C0-ECE3-90D1BBB4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F06F-A4BE-4EF1-BE68-26ADDA98C95E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2B113-4DD2-2565-16CD-659949BDB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273A6-5D3D-D04D-530C-148837F7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B0DC-BD84-4E42-BE36-BC2426749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42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3A91-B2DC-DFDF-E613-A8432C9F1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5E582-805F-C08C-261B-6F24526D8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F89BC-1E08-E68E-D444-92A8DBBD5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E1BC5-0B43-B70E-B92C-DDD9057F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F06F-A4BE-4EF1-BE68-26ADDA98C95E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D6ACF-EB3D-36B0-EF40-F36D8E7E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BBC03-D08A-D2AF-1F90-547996C1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B0DC-BD84-4E42-BE36-BC2426749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05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9443-87D9-5047-F0EE-CC194ED9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B42EE-5B99-6A1A-1EE9-B2BA3CBAD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B9601-C58B-F876-E279-1340E7527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2117A-F77B-B248-6F2A-74BD7884A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B5F9A0-8E13-9BBB-0E9C-B9F698529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4CC27-FE8A-D8E7-D20D-A32D4D33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F06F-A4BE-4EF1-BE68-26ADDA98C95E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5A49BD-20F4-BB0C-97D2-E6B2C4C4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FE2ECD-C62F-E0A5-D8D7-EADC2E16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B0DC-BD84-4E42-BE36-BC2426749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88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F1F97-D0A5-435C-ADC2-8C4C2B06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ACF99F-09DF-52E1-3581-94BAC38BB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F06F-A4BE-4EF1-BE68-26ADDA98C95E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BCEB7-4E5C-C710-A721-BEB524CC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89C0-666B-E839-830F-B907C7F2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B0DC-BD84-4E42-BE36-BC2426749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050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2D55A-95D5-B974-FA0C-752BE16A5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F06F-A4BE-4EF1-BE68-26ADDA98C95E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BAA6B-4BB5-C817-3150-92388186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3F340-BF73-FD62-50C1-F42C1B8F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B0DC-BD84-4E42-BE36-BC2426749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599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3F94-1FB6-9147-C22A-1E99834A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CF709-8A56-518D-7F88-82A7B92A6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91FD0-A32A-3634-6AFE-85C117776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F733F-BD11-550C-43B1-C714382E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F06F-A4BE-4EF1-BE68-26ADDA98C95E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E2136-E4C3-B691-47DD-959AB485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B8726-A692-74DA-9A34-309EC6D4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B0DC-BD84-4E42-BE36-BC2426749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4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0E76-D3C4-3A06-E2D2-263AA40D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7679-E4A1-2BF3-4187-FF9E12731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8B0CA-0299-5AA1-A7DB-7F118D61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E0F6-AF32-4742-9235-D14D4C2FC928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4E147-5CA4-86DF-9703-67A2711A4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32D61-35E6-5FEE-7959-E076A401A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AFAF-3E3C-4D95-92F8-7AE5C4BC7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3767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DB94-7F27-C4AC-3FF1-E1A244CA0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B9B6B-3A01-FFF7-0EB9-81CA53ADA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C7AB9-9367-00F0-5AE4-824AAB530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6282A-2613-4C3F-2B8D-6EB9D843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F06F-A4BE-4EF1-BE68-26ADDA98C95E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9BDCC-B180-3BCC-A49B-8B378078F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371B7-3D45-59E1-5C0C-FC09ABBC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B0DC-BD84-4E42-BE36-BC2426749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34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28889-1B75-A492-5B52-938A7190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4ED69-A7E2-516F-DDC4-18C6C4D2A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76DA1-84FB-EF86-8CE1-AB8AD41E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F06F-A4BE-4EF1-BE68-26ADDA98C95E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5AD83-E125-6E16-1BD8-4B479C4DD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52A38-C651-89FE-C24E-34A2F544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B0DC-BD84-4E42-BE36-BC2426749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11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089DC5-9E7C-3439-556B-E02FB26F0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4D72E-5F42-F7DF-FFFC-4B82C3E4C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4BF4A-EE50-E0C9-C530-B26B2BB9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F06F-A4BE-4EF1-BE68-26ADDA98C95E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7BB3F-3558-B61B-A2B4-17C5C0A1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1DFCF-D3D0-600E-5C79-6EE2AA3F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B0DC-BD84-4E42-BE36-BC2426749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3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F10B9-D464-D7AB-21A6-7E756ECE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184DA-9E10-7DAA-676A-D4F0CC555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47364-83FC-1AED-65F8-D3F991DD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E0F6-AF32-4742-9235-D14D4C2FC928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B12A9-5C31-B323-0E76-6AE9453A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68C8F-E327-7A69-60D5-1A2D1121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AFAF-3E3C-4D95-92F8-7AE5C4BC7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13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84F5-DD2E-4503-6708-F7F69B01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E4552-986A-AB68-9CB5-596B87AA2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E5CA6-82C6-DDEE-C75E-36296E96D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1FEC9-09CE-9EEF-8A6F-A6EFFAEB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E0F6-AF32-4742-9235-D14D4C2FC928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55894-C742-F6E7-CCC5-AA4BFFAB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E5582-32CE-3149-83B4-0F9E3EA3B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AFAF-3E3C-4D95-92F8-7AE5C4BC7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52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3E32-AA85-A2B8-DFFE-327AB7AEC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0E386-9216-99F8-9063-5785EB382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D418F-0570-E4AE-8ADD-B09D4F631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7CF902-E873-A758-92F2-6A84F74EC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3A57D-59FB-43B1-31EF-D02CD8C16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BF3FCE-0481-CF0E-49F2-7324EA76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E0F6-AF32-4742-9235-D14D4C2FC928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213B34-977A-EA71-DC26-EDB6E2105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C1FAF-32E5-6044-60BE-1788278B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AFAF-3E3C-4D95-92F8-7AE5C4BC7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56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2B3B-48CF-FE6C-090C-72C37C79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57BDD2-7241-8A06-43DC-FD8CD07E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E0F6-AF32-4742-9235-D14D4C2FC928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79F60-C8BD-048B-5205-139CA201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6B3491-9610-CDBC-BDAF-AD5A1174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AFAF-3E3C-4D95-92F8-7AE5C4BC7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29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D6CB3D-5035-663A-9631-035858EB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E0F6-AF32-4742-9235-D14D4C2FC928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D33CF-384F-25F5-9342-1923F7A9E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5ED66-A9AC-6C07-EACA-28AD8FBB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AFAF-3E3C-4D95-92F8-7AE5C4BC7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63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FDD0-9C92-8D3D-DA0F-15D5F22A5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DA71F-0EA6-EF63-252A-894A300B8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4DF63-8996-0A33-AD8F-13A5EFC7D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B5DB3-8C8A-1C8C-7926-603BFED8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E0F6-AF32-4742-9235-D14D4C2FC928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91B96-7B7F-30E0-79A3-F8F99715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12188-BBB4-4602-831B-C2745D43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AFAF-3E3C-4D95-92F8-7AE5C4BC7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34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ABA-76F8-94CC-EB0A-752E5106C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B1E00-380D-D5A1-96ED-52C624089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1912D-FC34-62A5-26CF-210142AD0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ECAD7-EC59-3A14-C923-B158391E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E0F6-AF32-4742-9235-D14D4C2FC928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C5FC9-D7DB-BAA8-0698-A323152C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1AAB2-41A0-369C-223A-1DF5E1C1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AFAF-3E3C-4D95-92F8-7AE5C4BC7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79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EF03B-0341-7069-B6F5-E65D6561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CA932-D715-25C4-8E17-34598018D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5E2B6-D1E3-33EB-7F17-69A0D1F53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CE0F6-AF32-4742-9235-D14D4C2FC928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D2853-6711-2ECF-D2D6-6119CDDFD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E7643-CEED-9C83-1D04-45C3EBAFF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DAFAF-3E3C-4D95-92F8-7AE5C4BC7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30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F9D7A4-86FA-E1E4-68F9-CC58BB34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B8313-E4A0-C079-4270-8A610A36A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7718D-927B-04EE-DE28-80CBBF1BD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EF06F-A4BE-4EF1-BE68-26ADDA98C95E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C61D8-8046-4257-B71D-FA6366415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4CA3A-887C-4447-8BEB-AA746C8FC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5B0DC-BD84-4E42-BE36-BC2426749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6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16CD-8995-17E3-755A-E0F448EC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Image Classification using CNN</a:t>
            </a:r>
          </a:p>
        </p:txBody>
      </p:sp>
      <p:pic>
        <p:nvPicPr>
          <p:cNvPr id="1026" name="Picture 2" descr="1,812,883 Dog Stock Photos - Free &amp; Royalty-Free Stock Photos from  Dreamstime">
            <a:extLst>
              <a:ext uri="{FF2B5EF4-FFF2-40B4-BE49-F238E27FC236}">
                <a16:creationId xmlns:a16="http://schemas.microsoft.com/office/drawing/2014/main" id="{52E8708B-8E1F-412B-7783-AA1286499E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46" y="2068221"/>
            <a:ext cx="3144409" cy="221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te Ginger Cat Stock Photo - Download Image Now - Domestic Cat, White  Background, Cut Out - iStock">
            <a:extLst>
              <a:ext uri="{FF2B5EF4-FFF2-40B4-BE49-F238E27FC236}">
                <a16:creationId xmlns:a16="http://schemas.microsoft.com/office/drawing/2014/main" id="{EFE10BF0-14B5-0A0E-4563-6E16E6883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429" y="1690688"/>
            <a:ext cx="3066286" cy="259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AE111C-95DD-75B2-90E9-D1EECD415AC7}"/>
              </a:ext>
            </a:extLst>
          </p:cNvPr>
          <p:cNvSpPr txBox="1"/>
          <p:nvPr/>
        </p:nvSpPr>
        <p:spPr>
          <a:xfrm>
            <a:off x="7907499" y="4553883"/>
            <a:ext cx="57476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Presentation By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21i216 – GOWTHAM 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21i242 – RAGUL 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21i262 – VISHAL 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21i265 – YOGHARAJ A R</a:t>
            </a:r>
          </a:p>
        </p:txBody>
      </p:sp>
    </p:spTree>
    <p:extLst>
      <p:ext uri="{BB962C8B-B14F-4D97-AF65-F5344CB8AC3E}">
        <p14:creationId xmlns:p14="http://schemas.microsoft.com/office/powerpoint/2010/main" val="170857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663E-CDA9-82A7-F13F-9757E833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04584" cy="76387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Activation Function comparison in our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BB2DB-0F2F-2695-04B7-93C77467E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Relu</a:t>
            </a:r>
            <a:r>
              <a:rPr lang="en-IN" dirty="0"/>
              <a:t> Activation Function – 99.74% Accuracy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Tanh Activation Function – 99.14% Accuracy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Elu Activation Function – 99.02% Accuracy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8555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6D9BF-58F5-C23F-9CCA-6DD289360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604"/>
            <a:ext cx="10515600" cy="59623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9600" b="1" dirty="0"/>
          </a:p>
          <a:p>
            <a:pPr marL="0" indent="0">
              <a:buNone/>
            </a:pPr>
            <a:r>
              <a:rPr lang="en-IN" sz="9600" b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808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DDA8-089F-7B2C-047F-6288AC116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What is CNN?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C291A-D812-DC98-EB5A-011F14DF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367"/>
            <a:ext cx="10515600" cy="1556968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Convolutional Neural Network (CNN) is a type of deep learning neural network primarily used for analyzing visual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CNNs are well-suited for tasks like image recognition, object detection, and image classification.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69ECF0-B937-39F6-1F11-3794ECE4798B}"/>
              </a:ext>
            </a:extLst>
          </p:cNvPr>
          <p:cNvSpPr txBox="1">
            <a:spLocks/>
          </p:cNvSpPr>
          <p:nvPr/>
        </p:nvSpPr>
        <p:spPr>
          <a:xfrm>
            <a:off x="838200" y="3233690"/>
            <a:ext cx="3142534" cy="836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Layers of CNN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DB8AB5-DB95-7B54-1A6E-A2C515BBBD0A}"/>
              </a:ext>
            </a:extLst>
          </p:cNvPr>
          <p:cNvSpPr txBox="1">
            <a:spLocks/>
          </p:cNvSpPr>
          <p:nvPr/>
        </p:nvSpPr>
        <p:spPr>
          <a:xfrm>
            <a:off x="838200" y="4070070"/>
            <a:ext cx="3080657" cy="2092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 Layer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Convolutional Layer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Pooling Layer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Fully Connected Layer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Output Layer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Introduction to Convolution Neural Network - GeeksforGeeks">
            <a:extLst>
              <a:ext uri="{FF2B5EF4-FFF2-40B4-BE49-F238E27FC236}">
                <a16:creationId xmlns:a16="http://schemas.microsoft.com/office/drawing/2014/main" id="{C9B84A2B-2BC7-E454-8974-712553C655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" r="940"/>
          <a:stretch/>
        </p:blipFill>
        <p:spPr bwMode="auto">
          <a:xfrm>
            <a:off x="5206811" y="3429000"/>
            <a:ext cx="6008914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39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D4F57-F5BA-D5C9-32F7-4B9F7CD7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Difference between CNN and Neural Network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B3B354E-2506-D39E-1CB8-6AC642E5A52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907524" y="1608794"/>
          <a:ext cx="10444689" cy="4654504"/>
        </p:xfrm>
        <a:graphic>
          <a:graphicData uri="http://schemas.openxmlformats.org/drawingml/2006/table">
            <a:tbl>
              <a:tblPr/>
              <a:tblGrid>
                <a:gridCol w="3481563">
                  <a:extLst>
                    <a:ext uri="{9D8B030D-6E8A-4147-A177-3AD203B41FA5}">
                      <a16:colId xmlns:a16="http://schemas.microsoft.com/office/drawing/2014/main" val="1074486567"/>
                    </a:ext>
                  </a:extLst>
                </a:gridCol>
                <a:gridCol w="3481563">
                  <a:extLst>
                    <a:ext uri="{9D8B030D-6E8A-4147-A177-3AD203B41FA5}">
                      <a16:colId xmlns:a16="http://schemas.microsoft.com/office/drawing/2014/main" val="3548534346"/>
                    </a:ext>
                  </a:extLst>
                </a:gridCol>
                <a:gridCol w="3481563">
                  <a:extLst>
                    <a:ext uri="{9D8B030D-6E8A-4147-A177-3AD203B41FA5}">
                      <a16:colId xmlns:a16="http://schemas.microsoft.com/office/drawing/2014/main" val="334759789"/>
                    </a:ext>
                  </a:extLst>
                </a:gridCol>
              </a:tblGrid>
              <a:tr h="636932">
                <a:tc>
                  <a:txBody>
                    <a:bodyPr/>
                    <a:lstStyle/>
                    <a:p>
                      <a:pPr fontAlgn="b"/>
                      <a:r>
                        <a:rPr lang="en-US" sz="15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Aspect</a:t>
                      </a:r>
                    </a:p>
                  </a:txBody>
                  <a:tcPr marL="45185" marR="45185" marT="22593" marB="22593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5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Convolutional Neural Networks (CNNs)</a:t>
                      </a:r>
                    </a:p>
                  </a:txBody>
                  <a:tcPr marL="45185" marR="45185" marT="22593" marB="22593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5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Traditional Neural Networks</a:t>
                      </a:r>
                    </a:p>
                  </a:txBody>
                  <a:tcPr marL="45185" marR="45185" marT="22593" marB="22593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932017"/>
                  </a:ext>
                </a:extLst>
              </a:tr>
              <a:tr h="489948">
                <a:tc>
                  <a:txBody>
                    <a:bodyPr/>
                    <a:lstStyle/>
                    <a:p>
                      <a:pPr fontAlgn="base"/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L="45185" marR="45185" marT="22593" marB="22593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Grid-like data, e.g., images</a:t>
                      </a:r>
                    </a:p>
                  </a:txBody>
                  <a:tcPr marL="45185" marR="45185" marT="22593" marB="22593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 data types</a:t>
                      </a:r>
                    </a:p>
                  </a:txBody>
                  <a:tcPr marL="45185" marR="45185" marT="22593" marB="22593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506335"/>
                  </a:ext>
                </a:extLst>
              </a:tr>
              <a:tr h="636932"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Layers</a:t>
                      </a:r>
                    </a:p>
                  </a:txBody>
                  <a:tcPr marL="45185" marR="45185" marT="22593" marB="22593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Convolutional, pooling, fully connected</a:t>
                      </a:r>
                    </a:p>
                  </a:txBody>
                  <a:tcPr marL="45185" marR="45185" marT="22593" marB="22593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Primarily fully connected</a:t>
                      </a:r>
                    </a:p>
                  </a:txBody>
                  <a:tcPr marL="45185" marR="45185" marT="22593" marB="22593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60732"/>
                  </a:ext>
                </a:extLst>
              </a:tr>
              <a:tr h="489948"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 Learning</a:t>
                      </a:r>
                    </a:p>
                  </a:txBody>
                  <a:tcPr marL="45185" marR="45185" marT="22593" marB="22593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Hierarchical representations of features</a:t>
                      </a:r>
                    </a:p>
                  </a:txBody>
                  <a:tcPr marL="45185" marR="45185" marT="22593" marB="22593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Global relationships in data</a:t>
                      </a:r>
                    </a:p>
                  </a:txBody>
                  <a:tcPr marL="45185" marR="45185" marT="22593" marB="22593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567808"/>
                  </a:ext>
                </a:extLst>
              </a:tr>
              <a:tr h="636932"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 Sharing</a:t>
                      </a:r>
                    </a:p>
                  </a:txBody>
                  <a:tcPr marL="45185" marR="45185" marT="22593" marB="22593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Yes, in convolutional layers</a:t>
                      </a:r>
                    </a:p>
                  </a:txBody>
                  <a:tcPr marL="45185" marR="45185" marT="22593" marB="22593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No, each neuron has own parameters</a:t>
                      </a:r>
                    </a:p>
                  </a:txBody>
                  <a:tcPr marL="45185" marR="45185" marT="22593" marB="22593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09510"/>
                  </a:ext>
                </a:extLst>
              </a:tr>
              <a:tr h="636932"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Translation Invariance</a:t>
                      </a:r>
                    </a:p>
                  </a:txBody>
                  <a:tcPr marL="45185" marR="45185" marT="22593" marB="22593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Captures translational invariance</a:t>
                      </a:r>
                    </a:p>
                  </a:txBody>
                  <a:tcPr marL="45185" marR="45185" marT="22593" marB="22593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Lacks inherent translation invariance</a:t>
                      </a:r>
                    </a:p>
                  </a:txBody>
                  <a:tcPr marL="45185" marR="45185" marT="22593" marB="22593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175995"/>
                  </a:ext>
                </a:extLst>
              </a:tr>
              <a:tr h="489948"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Computational Efficiency</a:t>
                      </a:r>
                    </a:p>
                  </a:txBody>
                  <a:tcPr marL="45185" marR="45185" marT="22593" marB="22593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Efficient due to weight sharing</a:t>
                      </a:r>
                    </a:p>
                  </a:txBody>
                  <a:tcPr marL="45185" marR="45185" marT="22593" marB="22593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Less efficient for grid-like data</a:t>
                      </a:r>
                    </a:p>
                  </a:txBody>
                  <a:tcPr marL="45185" marR="45185" marT="22593" marB="22593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993912"/>
                  </a:ext>
                </a:extLst>
              </a:tr>
              <a:tr h="636932"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Application</a:t>
                      </a:r>
                    </a:p>
                  </a:txBody>
                  <a:tcPr marL="45185" marR="45185" marT="22593" marB="22593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 vision tasks like image classification</a:t>
                      </a:r>
                    </a:p>
                  </a:txBody>
                  <a:tcPr marL="45185" marR="45185" marT="22593" marB="22593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General-purpose tasks</a:t>
                      </a:r>
                    </a:p>
                  </a:txBody>
                  <a:tcPr marL="45185" marR="45185" marT="22593" marB="22593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713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5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409E-E789-D9FD-A2F1-27B899B71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Applications of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385EF-EE44-9601-21BA-A2D07B100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438" y="2110336"/>
            <a:ext cx="4194438" cy="438253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 Classification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 Detection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Face Recognition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Medical Image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Natural Language Processing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Video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Autonomous Vehicles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Artificial Intelligence in Gaming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Screenshot-from-2017-08-15-17-22-40">
            <a:extLst>
              <a:ext uri="{FF2B5EF4-FFF2-40B4-BE49-F238E27FC236}">
                <a16:creationId xmlns:a16="http://schemas.microsoft.com/office/drawing/2014/main" id="{95B3A2A9-0109-0E12-0819-1CBB7AA2A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153" y="1690688"/>
            <a:ext cx="5816409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7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itchFamily="34" charset="0"/>
                <a:cs typeface="Arial" pitchFamily="34" charset="0"/>
              </a:rPr>
              <a:t>What is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TensorFlow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>
                <a:latin typeface="Arial" pitchFamily="34" charset="0"/>
                <a:cs typeface="Arial" pitchFamily="34" charset="0"/>
              </a:rPr>
              <a:t>TensorFlow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is a open source framework for Deep learning and Machine learning developed by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google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This algorithm takes image as input and classifies it into one of the output class labels.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CNNs can automatically learn features from images and classify them into different categories.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This provides prebuilt layers and APIs specifically designed for constructing CNN.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This is mainly used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for:Classification,Perception,Understanding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Discovering,prediction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and Creation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Data Flow Graphs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Dataflow is a common programming model for parallel computing.</a:t>
            </a:r>
          </a:p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Tensorflow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uses a dataflow graph to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respresent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your computation.</a:t>
            </a: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itchFamily="34" charset="0"/>
                <a:cs typeface="Arial" pitchFamily="34" charset="0"/>
              </a:rPr>
              <a:t>Preprocessing techniques for image classification: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Resizing: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Ensures all images have the same dimensions, simplifying model training.</a:t>
            </a:r>
          </a:p>
          <a:p>
            <a:r>
              <a:rPr lang="en-US" b="1" dirty="0"/>
              <a:t>Normalization:</a:t>
            </a:r>
          </a:p>
          <a:p>
            <a:pPr>
              <a:buNone/>
            </a:pPr>
            <a:r>
              <a:rPr lang="en-US" b="1" dirty="0"/>
              <a:t>  </a:t>
            </a:r>
            <a:r>
              <a:rPr lang="en-US" dirty="0"/>
              <a:t> Scales pixel values to a range, typically between 0 and 1, stabilizing the learning process.</a:t>
            </a:r>
          </a:p>
          <a:p>
            <a:r>
              <a:rPr lang="en-US" b="1" dirty="0"/>
              <a:t>Data Augmentation: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Generates additional training samples by applying transformations like rotation, flipping, and zooming, increasing dataset diversity.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itchFamily="34" charset="0"/>
                <a:cs typeface="Arial" pitchFamily="34" charset="0"/>
              </a:rPr>
              <a:t>Preprocessing of data:</a:t>
            </a:r>
          </a:p>
        </p:txBody>
      </p:sp>
      <p:pic>
        <p:nvPicPr>
          <p:cNvPr id="4" name="Content Placeholder 3" descr="WhatsApp Image 2024-03-24 at 9.29.25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906" y="1559618"/>
            <a:ext cx="8998116" cy="4791306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A45D-FC38-846A-952C-BE135A709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029" y="431897"/>
            <a:ext cx="6798906" cy="1284935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Activation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B34D6-162F-E176-4919-E51D9B077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964" y="1657250"/>
            <a:ext cx="10627567" cy="4432041"/>
          </a:xfrm>
        </p:spPr>
        <p:txBody>
          <a:bodyPr/>
          <a:lstStyle/>
          <a:p>
            <a:pPr algn="l"/>
            <a:r>
              <a:rPr lang="en-IN" dirty="0"/>
              <a:t>Why do we need Activation Functions?</a:t>
            </a:r>
          </a:p>
          <a:p>
            <a:pPr algn="l"/>
            <a:r>
              <a:rPr lang="en-IN" dirty="0"/>
              <a:t>Activation Function is a non-linear transformation function that is used to transform data into a particular range and it is used to decide if a neuron in  a neural network should be activated or not.</a:t>
            </a:r>
          </a:p>
          <a:p>
            <a:pPr algn="l"/>
            <a:r>
              <a:rPr lang="en-IN" dirty="0"/>
              <a:t>It is basically used to solve complex problems and </a:t>
            </a:r>
            <a:r>
              <a:rPr lang="en-IN" dirty="0" err="1"/>
              <a:t>analyze</a:t>
            </a:r>
            <a:r>
              <a:rPr lang="en-IN" dirty="0"/>
              <a:t> and transmit data.</a:t>
            </a:r>
          </a:p>
          <a:p>
            <a:pPr algn="l"/>
            <a:r>
              <a:rPr lang="en-IN" dirty="0"/>
              <a:t>Various activation functions are being used for both hidden and output layers.</a:t>
            </a:r>
          </a:p>
          <a:p>
            <a:pPr algn="l"/>
            <a:endParaRPr lang="en-IN" dirty="0"/>
          </a:p>
        </p:txBody>
      </p:sp>
      <p:pic>
        <p:nvPicPr>
          <p:cNvPr id="1026" name="Picture 2" descr="Transforming non-linear data into linear for Machine Learning">
            <a:extLst>
              <a:ext uri="{FF2B5EF4-FFF2-40B4-BE49-F238E27FC236}">
                <a16:creationId xmlns:a16="http://schemas.microsoft.com/office/drawing/2014/main" id="{0E862684-3013-F01E-D404-D609CA23B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62" y="4084105"/>
            <a:ext cx="3803779" cy="257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stimating Non-linear Correlation in R | by Chitta Ranjan | Towards Data  Science">
            <a:extLst>
              <a:ext uri="{FF2B5EF4-FFF2-40B4-BE49-F238E27FC236}">
                <a16:creationId xmlns:a16="http://schemas.microsoft.com/office/drawing/2014/main" id="{D11BCDF8-A7E3-01B1-217A-DDAFD22C2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873" y="4084105"/>
            <a:ext cx="3866928" cy="257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75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A19E-8A66-324A-F45D-B21F5D74D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90" y="411778"/>
            <a:ext cx="8744339" cy="1165095"/>
          </a:xfrm>
        </p:spPr>
        <p:txBody>
          <a:bodyPr>
            <a:normAutofit fontScale="90000"/>
          </a:bodyPr>
          <a:lstStyle/>
          <a:p>
            <a:r>
              <a:rPr lang="en-IN" dirty="0"/>
              <a:t>Popular Activation Functions which are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2A64-5E5A-6C23-1536-7361FE097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90" y="1760311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Sigmoid Activation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Tanh Activation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err="1"/>
              <a:t>Relu</a:t>
            </a:r>
            <a:r>
              <a:rPr lang="en-IN" dirty="0"/>
              <a:t> Activation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err="1"/>
              <a:t>Softmax</a:t>
            </a:r>
            <a:r>
              <a:rPr lang="en-IN" dirty="0"/>
              <a:t> Activation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Leaky </a:t>
            </a:r>
            <a:r>
              <a:rPr lang="en-IN" dirty="0" err="1"/>
              <a:t>Relu</a:t>
            </a:r>
            <a:r>
              <a:rPr lang="en-IN" dirty="0"/>
              <a:t> Activation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Elu Activation Function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80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492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1_Office Theme</vt:lpstr>
      <vt:lpstr>Image Classification using CNN</vt:lpstr>
      <vt:lpstr>What is CNN?</vt:lpstr>
      <vt:lpstr>Difference between CNN and Neural Network</vt:lpstr>
      <vt:lpstr>Applications of CNN</vt:lpstr>
      <vt:lpstr>What is TensorFlow?</vt:lpstr>
      <vt:lpstr>Preprocessing techniques for image classification:</vt:lpstr>
      <vt:lpstr>Preprocessing of data:</vt:lpstr>
      <vt:lpstr>Activation Functions</vt:lpstr>
      <vt:lpstr>Popular Activation Functions which are used:</vt:lpstr>
      <vt:lpstr>Activation Function comparison in our Model: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Activation Functions</dc:title>
  <dc:creator>Muhilraaj A R</dc:creator>
  <cp:lastModifiedBy>Muhilraaj A R</cp:lastModifiedBy>
  <cp:revision>3</cp:revision>
  <dcterms:created xsi:type="dcterms:W3CDTF">2024-03-24T17:08:54Z</dcterms:created>
  <dcterms:modified xsi:type="dcterms:W3CDTF">2024-03-24T18:13:12Z</dcterms:modified>
</cp:coreProperties>
</file>