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64" r:id="rId6"/>
    <p:sldId id="261" r:id="rId7"/>
    <p:sldId id="265" r:id="rId8"/>
    <p:sldId id="266" r:id="rId9"/>
    <p:sldId id="273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D0DF-ECD1-44A6-82FE-89E91268E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76677-4566-4BDF-9135-FA9B8BE4E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92E8A-C57A-447B-8FA4-7CC5F59A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AFE5-4967-4B81-8365-DF743163A501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5319A-C98D-4C67-A3E7-A47052673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6648E-7F96-41DD-839F-3A86F459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F511-416B-4EA6-BB93-BDA3977CB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75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34BEB-BC63-450A-ACC7-5895EC5B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08ACB-8ABD-4C7A-8241-749ACBE38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752DE-542E-4373-9E5B-F3253689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AFE5-4967-4B81-8365-DF743163A501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97B22-195D-43B4-B264-88423571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B2362-8A09-4F14-AD2B-22060232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F511-416B-4EA6-BB93-BDA3977CB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2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01D577-D862-440E-A325-53E022305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32FDE-64AB-4348-BC83-24F3C9F2E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09A46-455B-480B-9C4C-44C814772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AFE5-4967-4B81-8365-DF743163A501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3DAD5-4770-4FA5-BBE8-0EC44631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817C1-C41F-4740-A45A-CA4134C2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F511-416B-4EA6-BB93-BDA3977CB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82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086E-1E78-4CD7-9971-83C5F5EF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A7D68-EAB8-4EDE-BF0F-F884D0F26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1D232-B663-4030-9983-953E91FE0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AFE5-4967-4B81-8365-DF743163A501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7706-E93C-468D-9672-C0C36D5B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01067-BBBE-4190-A005-05885DB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F511-416B-4EA6-BB93-BDA3977CB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02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3346-AFB5-4A55-A472-8D63D5FFF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8B82C-9BCB-4204-9164-CA9ADBDFB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A13A8-735B-44B8-914A-847ADB70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AFE5-4967-4B81-8365-DF743163A501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07E91-7AFD-408B-AB7C-9FAE7491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6F5F9-C142-4BB1-9187-F32701B6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F511-416B-4EA6-BB93-BDA3977CB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81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C2D81-A858-4984-9F42-DCE4A4DF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AEFF7-C37F-4C13-8A30-C4D16975F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D4968-6624-4978-BCA2-3D228C429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D64DF-BB58-4583-AA71-6D4E366EF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AFE5-4967-4B81-8365-DF743163A501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4A9FB-E9AF-46A7-BBAD-8444101E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AD1FE-38BA-457D-B3F4-4CE68A73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F511-416B-4EA6-BB93-BDA3977CB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0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3D2D-961A-4E7F-9ECB-E989F79F5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300CA-0F98-45A5-B74C-F09A21F9C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267A1-80BD-443D-B59B-E844C04AD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34DA57-BC77-4B25-BAD1-637909318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3CCD63-DE3D-4595-8332-04C64C504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5C712-F42A-4801-B5EB-31FC2F40F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AFE5-4967-4B81-8365-DF743163A501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3D1BC-6FCE-4A88-92DD-8A902EC2D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D2660B-E86A-48CB-9D26-EE00C658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F511-416B-4EA6-BB93-BDA3977CB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1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ED61-D179-4EBE-BE7D-22D3CCB3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C5663-1B92-4C77-A6CE-084D2BD5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AFE5-4967-4B81-8365-DF743163A501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A448C-EDF9-434D-8079-730838C0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D07DD-49AE-4943-B040-D63240AA5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F511-416B-4EA6-BB93-BDA3977CB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74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8A0370-8C91-4E30-A36E-C1CA4F7AE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AFE5-4967-4B81-8365-DF743163A501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203B6C-EB30-40C1-A427-B0186F3D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1D81A-1924-4A6D-9A3C-84BD4222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F511-416B-4EA6-BB93-BDA3977CB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31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AD9A-40E4-47EE-B81B-8FDBFBD8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7C8CA-279D-40C7-885C-4C5D47A7D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30BB4-6CD9-49DA-BF49-C481331FD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E1FF6-EE34-4313-A4AB-B063E8F2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AFE5-4967-4B81-8365-DF743163A501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BE2BD-B5C5-4044-9DFA-886F11AD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7CBDB-3B5A-488E-AF30-F9B1A9FF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F511-416B-4EA6-BB93-BDA3977CB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66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9A45-3868-463E-9A01-8926A56D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DA0D5-99A0-4B25-A7B6-AB753C63B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6EB74-703E-4537-9F0B-494AD4610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BFE01-C5E4-4FA4-919A-AB5074CE4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AFE5-4967-4B81-8365-DF743163A501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32B32-8B70-4AE7-9FB3-DF68CA05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9933B-2403-4876-B3BE-83AB25D1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F511-416B-4EA6-BB93-BDA3977CB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28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DCE3C-866E-4E75-B524-7D8D24D13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584EB-9B54-40DD-8D7D-87897A044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B0772-9944-49DE-BA5F-DCAD28CA9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8AFE5-4967-4B81-8365-DF743163A501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8A7C0-9291-4B47-8356-C1BD7F2A1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A2C0A-B90A-4774-A6EE-64B7C279D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7F511-416B-4EA6-BB93-BDA3977CB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42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C0759-A85B-4335-A003-D6C09E691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2"/>
            <a:ext cx="5782716" cy="1523034"/>
          </a:xfrm>
          <a:noFill/>
        </p:spPr>
        <p:txBody>
          <a:bodyPr anchor="ctr">
            <a:normAutofit/>
          </a:bodyPr>
          <a:lstStyle/>
          <a:p>
            <a:r>
              <a:rPr lang="en-US" sz="2800" b="1" i="0" u="sng" strike="noStrike" baseline="0" dirty="0">
                <a:latin typeface="WlrmnrAdvTT577c760c"/>
              </a:rPr>
              <a:t>Feature Selection and Cluster Analysis in Drug</a:t>
            </a:r>
            <a:br>
              <a:rPr lang="en-US" sz="2800" b="1" i="0" u="sng" strike="noStrike" baseline="0" dirty="0">
                <a:latin typeface="WlrmnrAdvTT577c760c"/>
              </a:rPr>
            </a:br>
            <a:r>
              <a:rPr lang="en-IN" sz="2800" b="1" i="0" u="sng" strike="noStrike" baseline="0" dirty="0">
                <a:latin typeface="WlrmnrAdvTT577c760c"/>
              </a:rPr>
              <a:t>Utilisation Research</a:t>
            </a:r>
            <a:endParaRPr lang="en-IN" sz="4800" b="1" u="sng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72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7B589-A83D-4A17-A8F5-DCBD8C291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4584"/>
          </a:xfrm>
        </p:spPr>
        <p:txBody>
          <a:bodyPr>
            <a:normAutofit/>
          </a:bodyPr>
          <a:lstStyle/>
          <a:p>
            <a:r>
              <a:rPr lang="en-IN" sz="2400" b="1" i="0" u="sng" strike="noStrike" baseline="0" dirty="0">
                <a:solidFill>
                  <a:srgbClr val="131413"/>
                </a:solidFill>
              </a:rPr>
              <a:t>External Cluster Evaluation</a:t>
            </a:r>
            <a:endParaRPr lang="en-IN" sz="24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B518E-A539-4A5F-9025-DE4B44361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10"/>
            <a:ext cx="10515600" cy="5067253"/>
          </a:xfrm>
        </p:spPr>
        <p:txBody>
          <a:bodyPr>
            <a:normAutofit/>
          </a:bodyPr>
          <a:lstStyle/>
          <a:p>
            <a:pPr algn="l"/>
            <a:r>
              <a:rPr lang="en-IN" sz="1800" b="1" dirty="0">
                <a:latin typeface="+mj-lt"/>
              </a:rPr>
              <a:t>Important feature other than the one present in the 32 feature is used.</a:t>
            </a:r>
            <a:r>
              <a:rPr lang="en-IN" sz="1800" b="1" i="0" u="none" strike="noStrike" baseline="0" dirty="0">
                <a:solidFill>
                  <a:srgbClr val="131413"/>
                </a:solidFill>
                <a:latin typeface="+mj-lt"/>
              </a:rPr>
              <a:t> Here bone mineral </a:t>
            </a:r>
            <a:r>
              <a:rPr lang="en-US" sz="1800" b="1" i="0" u="none" strike="noStrike" baseline="0" dirty="0">
                <a:solidFill>
                  <a:srgbClr val="131413"/>
                </a:solidFill>
                <a:latin typeface="+mj-lt"/>
              </a:rPr>
              <a:t>density and incident hip fracture risk is used as these are key proxies of osteoporosis risk and indication for anti-osteoporosis drug therapy.</a:t>
            </a:r>
            <a:r>
              <a:rPr lang="en-IN" sz="1800" b="1" dirty="0">
                <a:latin typeface="+mj-lt"/>
              </a:rPr>
              <a:t> </a:t>
            </a:r>
          </a:p>
          <a:p>
            <a:pPr marL="0" indent="0" algn="l">
              <a:buNone/>
            </a:pPr>
            <a:r>
              <a:rPr lang="en-US" sz="2400" b="1" u="sng" dirty="0">
                <a:latin typeface="+mj-lt"/>
              </a:rPr>
              <a:t>Results of Feature Selection and Cluster Analysis</a:t>
            </a:r>
          </a:p>
          <a:p>
            <a:pPr marL="0" indent="0" algn="l">
              <a:buNone/>
            </a:pPr>
            <a:r>
              <a:rPr lang="en-IN" sz="2200" b="1" u="sng" dirty="0">
                <a:latin typeface="+mj-lt"/>
              </a:rPr>
              <a:t>Feature Selection From 12 variables</a:t>
            </a:r>
          </a:p>
          <a:p>
            <a:pPr algn="l"/>
            <a:r>
              <a:rPr lang="en-IN" sz="1800" b="1" dirty="0">
                <a:latin typeface="+mj-lt"/>
              </a:rPr>
              <a:t>From </a:t>
            </a:r>
            <a:r>
              <a:rPr lang="en-US" sz="1800" b="1" i="0" u="none" strike="noStrike" baseline="0" dirty="0">
                <a:solidFill>
                  <a:srgbClr val="131413"/>
                </a:solidFill>
                <a:latin typeface="+mj-lt"/>
              </a:rPr>
              <a:t>the subset of 12 variables, the autoencoder assigned high weights (</a:t>
            </a:r>
            <a:r>
              <a:rPr lang="en-US" sz="1800" b="1" i="0" u="none" strike="noStrike" baseline="0" dirty="0" err="1">
                <a:solidFill>
                  <a:srgbClr val="131413"/>
                </a:solidFill>
                <a:latin typeface="+mj-lt"/>
              </a:rPr>
              <a:t>w</a:t>
            </a:r>
            <a:r>
              <a:rPr lang="en-US" sz="1100" b="1" dirty="0" err="1">
                <a:solidFill>
                  <a:srgbClr val="131413"/>
                </a:solidFill>
                <a:latin typeface="+mj-lt"/>
              </a:rPr>
              <a:t>ij</a:t>
            </a:r>
            <a:r>
              <a:rPr lang="en-US" sz="1100" b="1" i="0" u="none" strike="noStrike" baseline="0" dirty="0">
                <a:solidFill>
                  <a:srgbClr val="131413"/>
                </a:solidFill>
                <a:latin typeface="+mj-lt"/>
              </a:rPr>
              <a:t> </a:t>
            </a:r>
            <a:r>
              <a:rPr lang="en-US" sz="1800" b="1" i="0" u="none" strike="noStrike" baseline="0" dirty="0">
                <a:solidFill>
                  <a:srgbClr val="131413"/>
                </a:solidFill>
                <a:latin typeface="+mj-lt"/>
              </a:rPr>
              <a:t>&gt; 0:5 ) to 8 of the </a:t>
            </a:r>
            <a:r>
              <a:rPr lang="en-IN" sz="1800" b="1" i="0" u="none" strike="noStrike" baseline="0" dirty="0">
                <a:solidFill>
                  <a:srgbClr val="131413"/>
                </a:solidFill>
                <a:latin typeface="+mj-lt"/>
              </a:rPr>
              <a:t>12 variables</a:t>
            </a:r>
            <a:r>
              <a:rPr lang="en-IN" sz="1800" b="0" i="0" u="none" strike="noStrike" baseline="0" dirty="0">
                <a:solidFill>
                  <a:srgbClr val="131413"/>
                </a:solidFill>
                <a:latin typeface="JttftrAdvTT3713a231"/>
              </a:rPr>
              <a:t>. </a:t>
            </a:r>
            <a:r>
              <a:rPr lang="en-IN" sz="1800" dirty="0">
                <a:solidFill>
                  <a:srgbClr val="131413"/>
                </a:solidFill>
                <a:latin typeface="JttftrAdvTT3713a231"/>
              </a:rPr>
              <a:t>The same 8 identified by the expert except the alcohol consumption, which the autoencoder did not rank highly.</a:t>
            </a:r>
          </a:p>
          <a:p>
            <a:pPr marL="0" indent="0">
              <a:buNone/>
            </a:pPr>
            <a:r>
              <a:rPr lang="en-IN" sz="2200" b="1" u="sng" dirty="0">
                <a:latin typeface="+mj-lt"/>
              </a:rPr>
              <a:t>Feature Selection </a:t>
            </a:r>
            <a:r>
              <a:rPr lang="en-IN" sz="2200" b="1" i="0" u="sng" strike="noStrike" baseline="0" dirty="0">
                <a:solidFill>
                  <a:srgbClr val="131413"/>
                </a:solidFill>
                <a:latin typeface="+mj-lt"/>
              </a:rPr>
              <a:t>Selecting From 32 Variables</a:t>
            </a:r>
          </a:p>
          <a:p>
            <a:pPr algn="l"/>
            <a:r>
              <a:rPr lang="en-US" sz="1800" dirty="0">
                <a:solidFill>
                  <a:srgbClr val="131413"/>
                </a:solidFill>
                <a:latin typeface="JttftrAdvTT3713a231"/>
              </a:rPr>
              <a:t>10 variables </a:t>
            </a:r>
            <a:r>
              <a:rPr lang="en-US" sz="1800" b="0" i="0" u="none" strike="noStrike" baseline="0" dirty="0">
                <a:solidFill>
                  <a:srgbClr val="131413"/>
                </a:solidFill>
                <a:latin typeface="JttftrAdvTT3713a231"/>
              </a:rPr>
              <a:t>were selected. 7 of the 8 variables, Steroid use was not ranked highly. additional 3 variables are: varicose veins, type 2 </a:t>
            </a:r>
            <a:r>
              <a:rPr lang="en-IN" sz="1800" b="0" i="0" u="none" strike="noStrike" baseline="0" dirty="0">
                <a:solidFill>
                  <a:srgbClr val="131413"/>
                </a:solidFill>
                <a:latin typeface="JttftrAdvTT3713a231"/>
              </a:rPr>
              <a:t>diabetes and cancer.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131413"/>
                </a:solidFill>
                <a:latin typeface="JttftrAdvTT3713a231"/>
              </a:rPr>
              <a:t>When selecting from both the 12-variable subset and the 32-variable full dataset, the ranking of the selected variables did not exactly match their prevalence in the dataset. </a:t>
            </a:r>
            <a:r>
              <a:rPr lang="en-US" sz="1800" b="0" i="0" u="none" strike="noStrike" baseline="0" dirty="0">
                <a:solidFill>
                  <a:srgbClr val="131413"/>
                </a:solidFill>
                <a:latin typeface="JttftrAdvTT3713a231"/>
              </a:rPr>
              <a:t>However, in both scenarios, the features with the highest prevalence in the dataset were all selected</a:t>
            </a:r>
            <a:endParaRPr lang="en-IN" sz="1800" dirty="0">
              <a:solidFill>
                <a:srgbClr val="131413"/>
              </a:solidFill>
              <a:latin typeface="JttftrAdvTT3713a231"/>
            </a:endParaRPr>
          </a:p>
          <a:p>
            <a:pPr marL="0" indent="0" algn="l">
              <a:buNone/>
            </a:pPr>
            <a:endParaRPr lang="en-IN" sz="2200" b="1" u="sng" dirty="0">
              <a:solidFill>
                <a:srgbClr val="131413"/>
              </a:solidFill>
              <a:latin typeface="+mj-lt"/>
            </a:endParaRPr>
          </a:p>
          <a:p>
            <a:pPr marL="0" indent="0" algn="l">
              <a:buNone/>
            </a:pPr>
            <a:endParaRPr lang="en-IN" sz="2200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2122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041C-B270-45A5-AC1F-0D9C90590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3258"/>
          </a:xfrm>
        </p:spPr>
        <p:txBody>
          <a:bodyPr>
            <a:normAutofit/>
          </a:bodyPr>
          <a:lstStyle/>
          <a:p>
            <a:r>
              <a:rPr lang="en-IN" sz="2400" b="1" i="0" u="sng" strike="noStrike" baseline="0" dirty="0">
                <a:solidFill>
                  <a:srgbClr val="131413"/>
                </a:solidFill>
              </a:rPr>
              <a:t>Cluster Analysis and Evaluation</a:t>
            </a:r>
            <a:endParaRPr lang="en-IN" sz="2400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B0F4F2-8108-4434-BDC5-B7CDD81A0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252" y="1460304"/>
            <a:ext cx="5715495" cy="4534293"/>
          </a:xfrm>
        </p:spPr>
      </p:pic>
    </p:spTree>
    <p:extLst>
      <p:ext uri="{BB962C8B-B14F-4D97-AF65-F5344CB8AC3E}">
        <p14:creationId xmlns:p14="http://schemas.microsoft.com/office/powerpoint/2010/main" val="1808539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FE097-56D7-4183-930B-40D528FF8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4501"/>
            <a:ext cx="10515600" cy="5342462"/>
          </a:xfrm>
        </p:spPr>
        <p:txBody>
          <a:bodyPr/>
          <a:lstStyle/>
          <a:p>
            <a:pPr algn="l"/>
            <a:endParaRPr lang="en-US" sz="1800" b="1" i="0" u="none" strike="noStrike" baseline="0" dirty="0">
              <a:solidFill>
                <a:srgbClr val="131413"/>
              </a:solidFill>
              <a:latin typeface="+mj-lt"/>
            </a:endParaRPr>
          </a:p>
          <a:p>
            <a:pPr algn="l"/>
            <a:endParaRPr lang="en-US" sz="1800" b="1" dirty="0">
              <a:solidFill>
                <a:srgbClr val="131413"/>
              </a:solidFill>
              <a:latin typeface="+mj-lt"/>
            </a:endParaRPr>
          </a:p>
          <a:p>
            <a:pPr algn="l"/>
            <a:endParaRPr lang="en-US" sz="1800" b="1" i="0" u="none" strike="noStrike" baseline="0" dirty="0">
              <a:solidFill>
                <a:srgbClr val="131413"/>
              </a:solidFill>
              <a:latin typeface="+mj-lt"/>
            </a:endParaRPr>
          </a:p>
          <a:p>
            <a:pPr algn="l"/>
            <a:r>
              <a:rPr lang="en-US" sz="1800" b="1" i="0" u="none" strike="noStrike" baseline="0" dirty="0">
                <a:solidFill>
                  <a:srgbClr val="131413"/>
                </a:solidFill>
                <a:latin typeface="+mj-lt"/>
              </a:rPr>
              <a:t>For both k-means and hierarchical clustering, CH decreased from k = 2 onward, suggesting k= 2. The smallest gap resulted when k = 2 for both k-means and hierarchical clustering and, as k increased, no clear elbow point was found to show where the gap was maximized.</a:t>
            </a:r>
          </a:p>
          <a:p>
            <a:pPr algn="l"/>
            <a:r>
              <a:rPr lang="en-US" sz="1800" b="1" dirty="0">
                <a:latin typeface="+mj-lt"/>
              </a:rPr>
              <a:t>The silhouette criterion showed similar results to the gap criterion for k-means (indicating better clustering as k increased). However, for hierarchical clustering, it suggested that the clustering solution initially became worse as k increased from k = 2 to k = 4, </a:t>
            </a:r>
            <a:r>
              <a:rPr lang="en-US" sz="1800" b="1" dirty="0" err="1">
                <a:latin typeface="+mj-lt"/>
              </a:rPr>
              <a:t>stabilised</a:t>
            </a:r>
            <a:r>
              <a:rPr lang="en-US" sz="1800" b="1" dirty="0">
                <a:latin typeface="+mj-lt"/>
              </a:rPr>
              <a:t> from k = 5 and became worse again at k = 8.</a:t>
            </a:r>
          </a:p>
          <a:p>
            <a:pPr algn="l"/>
            <a:r>
              <a:rPr lang="en-US" sz="1800" b="1" i="0" u="none" strike="noStrike" baseline="0" dirty="0">
                <a:solidFill>
                  <a:srgbClr val="131413"/>
                </a:solidFill>
                <a:latin typeface="+mj-lt"/>
              </a:rPr>
              <a:t>This demonstrates that the hierarchical and k-means clustering did not necessarily agree in their clustering solution. It also shows that there was no clear elbow point or stable state on the evaluation curves.</a:t>
            </a:r>
          </a:p>
          <a:p>
            <a:pPr algn="l"/>
            <a:r>
              <a:rPr lang="en-US" sz="1800" b="1" dirty="0">
                <a:latin typeface="+mj-lt"/>
              </a:rPr>
              <a:t>We thus cannot conclude that there was an obvious optimal number of clusters in our data. </a:t>
            </a:r>
          </a:p>
          <a:p>
            <a:pPr marL="0" indent="0" algn="l">
              <a:buNone/>
            </a:pPr>
            <a:endParaRPr lang="en-US" sz="1800" b="1" dirty="0">
              <a:latin typeface="+mj-lt"/>
            </a:endParaRPr>
          </a:p>
          <a:p>
            <a:pPr marL="0" indent="0" algn="l">
              <a:buNone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8417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9B0-B637-404E-9CBC-9F0F187D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541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Cluster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0DE59-CF83-4E05-9E6B-9ACEDF38D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770" y="1047565"/>
            <a:ext cx="10515600" cy="5557421"/>
          </a:xfrm>
        </p:spPr>
        <p:txBody>
          <a:bodyPr/>
          <a:lstStyle/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1A6161-4E8F-4E87-8143-973762654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450" y="1583231"/>
            <a:ext cx="4343215" cy="32550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351EF9-36D8-4E0D-BB52-5A4F5D305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059" y="967666"/>
            <a:ext cx="4152900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14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73695-DF63-467E-B092-38D8E8885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3682"/>
            <a:ext cx="10515600" cy="5573281"/>
          </a:xfrm>
        </p:spPr>
        <p:txBody>
          <a:bodyPr/>
          <a:lstStyle/>
          <a:p>
            <a:r>
              <a:rPr lang="en-IN" u="sng" dirty="0"/>
              <a:t>Table (k=5)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691D0-36E4-4E5F-88FD-F1FDF5BB6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5265"/>
            <a:ext cx="45624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39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ABC2-445A-4B4D-A336-F21961E8E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9993"/>
          </a:xfrm>
        </p:spPr>
        <p:txBody>
          <a:bodyPr>
            <a:normAutofit/>
          </a:bodyPr>
          <a:lstStyle/>
          <a:p>
            <a:r>
              <a:rPr lang="en-IN" sz="2800" b="1" u="sng" dirty="0"/>
              <a:t>Characteristics of the five clusters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75F6B-36CD-47FF-B0A0-283FE0C87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118"/>
            <a:ext cx="10515600" cy="4951845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131413"/>
                </a:solidFill>
                <a:latin typeface="+mj-lt"/>
              </a:rPr>
              <a:t>C</a:t>
            </a:r>
            <a:r>
              <a:rPr lang="en-US" sz="1800" b="1" i="0" u="none" strike="noStrike" baseline="0" dirty="0">
                <a:solidFill>
                  <a:srgbClr val="131413"/>
                </a:solidFill>
                <a:latin typeface="+mj-lt"/>
              </a:rPr>
              <a:t>luster 1 could be referred to as the male cluster, cluster 5 could be the elderly women with fracture history, whereas cluster 4 could be referred to as younger women with no fracture history.</a:t>
            </a:r>
          </a:p>
          <a:p>
            <a:pPr algn="l"/>
            <a:r>
              <a:rPr lang="en-US" sz="1800" b="1" i="0" u="none" strike="noStrike" baseline="0" dirty="0">
                <a:solidFill>
                  <a:srgbClr val="131413"/>
                </a:solidFill>
                <a:latin typeface="+mj-lt"/>
              </a:rPr>
              <a:t>For the external evaluation, the fracture risk of the cluster of elderly women with fracture history (cluster 5) was, as expected, the highest (10.5/1000py) and their hip bone mineral density was the lowest (T score= − 2.2). </a:t>
            </a:r>
          </a:p>
          <a:p>
            <a:pPr algn="l"/>
            <a:r>
              <a:rPr lang="en-US" sz="1800" b="1" i="0" u="none" strike="noStrike" baseline="0" dirty="0">
                <a:solidFill>
                  <a:srgbClr val="131413"/>
                </a:solidFill>
                <a:latin typeface="+mj-lt"/>
              </a:rPr>
              <a:t>Clusters 1, 2 and 3 had a fracture risk of 4, 6 and 6.5 per 1000 </a:t>
            </a:r>
            <a:r>
              <a:rPr lang="en-US" sz="1800" b="1" i="0" u="none" strike="noStrike" baseline="0" dirty="0" err="1">
                <a:solidFill>
                  <a:srgbClr val="131413"/>
                </a:solidFill>
                <a:latin typeface="+mj-lt"/>
              </a:rPr>
              <a:t>py</a:t>
            </a:r>
            <a:r>
              <a:rPr lang="en-US" sz="1800" b="1" i="0" u="none" strike="noStrike" baseline="0" dirty="0">
                <a:solidFill>
                  <a:srgbClr val="131413"/>
                </a:solidFill>
                <a:latin typeface="+mj-lt"/>
              </a:rPr>
              <a:t>, respectively. Cluster 4 had a lower fracture risk (1.5/1000 </a:t>
            </a:r>
            <a:r>
              <a:rPr lang="en-US" sz="1800" b="1" i="0" u="none" strike="noStrike" baseline="0" dirty="0" err="1">
                <a:solidFill>
                  <a:srgbClr val="131413"/>
                </a:solidFill>
                <a:latin typeface="+mj-lt"/>
              </a:rPr>
              <a:t>py</a:t>
            </a:r>
            <a:r>
              <a:rPr lang="en-US" sz="1800" b="1" i="0" u="none" strike="noStrike" baseline="0" dirty="0">
                <a:solidFill>
                  <a:srgbClr val="131413"/>
                </a:solidFill>
                <a:latin typeface="+mj-lt"/>
              </a:rPr>
              <a:t>) than even the general source population (2.23/1000 </a:t>
            </a:r>
            <a:r>
              <a:rPr lang="en-US" sz="1800" b="1" i="0" u="none" strike="noStrike" baseline="0" dirty="0" err="1">
                <a:solidFill>
                  <a:srgbClr val="131413"/>
                </a:solidFill>
                <a:latin typeface="+mj-lt"/>
              </a:rPr>
              <a:t>py</a:t>
            </a:r>
            <a:r>
              <a:rPr lang="en-US" sz="1800" b="1" i="0" u="none" strike="noStrike" baseline="0" dirty="0">
                <a:solidFill>
                  <a:srgbClr val="131413"/>
                </a:solidFill>
                <a:latin typeface="+mj-lt"/>
              </a:rPr>
              <a:t>) . This also appears plausible since this cluster comprised younger people with no </a:t>
            </a:r>
            <a:r>
              <a:rPr lang="en-US" sz="1800" b="1" i="0" u="none" strike="noStrike" baseline="0" dirty="0" err="1">
                <a:solidFill>
                  <a:srgbClr val="131413"/>
                </a:solidFill>
                <a:latin typeface="+mj-lt"/>
              </a:rPr>
              <a:t>previousfractures</a:t>
            </a:r>
            <a:r>
              <a:rPr lang="en-US" sz="1800" b="1" i="0" u="none" strike="noStrike" baseline="0" dirty="0">
                <a:solidFill>
                  <a:srgbClr val="131413"/>
                </a:solidFill>
                <a:latin typeface="+mj-lt"/>
              </a:rPr>
              <a:t>. And their hip bone mineral density was higher than that of cluster 5 (</a:t>
            </a:r>
            <a:r>
              <a:rPr lang="en-US" sz="1800" b="1" i="0" u="none" strike="noStrike" baseline="0" dirty="0" err="1">
                <a:solidFill>
                  <a:srgbClr val="131413"/>
                </a:solidFill>
                <a:latin typeface="+mj-lt"/>
              </a:rPr>
              <a:t>Tscore</a:t>
            </a:r>
            <a:r>
              <a:rPr lang="en-US" sz="1800" b="1" i="0" u="none" strike="noStrike" baseline="0" dirty="0">
                <a:solidFill>
                  <a:srgbClr val="131413"/>
                </a:solidFill>
                <a:latin typeface="+mj-lt"/>
              </a:rPr>
              <a:t> = − 1.6). However, despite having a “healthy” hip T score, cluster 4 participants had an average spine bone mineral density that was low enough to be osteoporotic (T score = − 2.7), which may explain why this seemingly healthy cluster was prescribed anti-osteoporosis drugs.</a:t>
            </a:r>
          </a:p>
          <a:p>
            <a:pPr algn="l"/>
            <a:endParaRPr lang="en-US" sz="1800" b="1" dirty="0">
              <a:solidFill>
                <a:srgbClr val="131413"/>
              </a:solidFill>
              <a:latin typeface="+mj-lt"/>
            </a:endParaRPr>
          </a:p>
          <a:p>
            <a:pPr algn="l"/>
            <a:r>
              <a:rPr lang="en-US" sz="2400" b="1" i="0" u="none" strike="noStrike" baseline="0" dirty="0">
                <a:solidFill>
                  <a:srgbClr val="131413"/>
                </a:solidFill>
                <a:latin typeface="+mj-lt"/>
              </a:rPr>
              <a:t>In this manner, phenotyping and discovery can help us to discover new or hidden drug use patterns or sub-groups.</a:t>
            </a:r>
          </a:p>
          <a:p>
            <a:pPr marL="0" indent="0" algn="l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10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2C845-8437-4E3A-BDA7-7E00431A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en-IN" sz="2800" b="1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06DD8-DC48-49D1-B9ED-E63121AF7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486"/>
            <a:ext cx="10515600" cy="4978477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The purpose of the paper is to detect features and sub-groups related to drug use within a population by phenotyping and discovery using unsupervised ML.</a:t>
            </a:r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2400" b="1" u="sng" dirty="0"/>
              <a:t>Phenotyping:-</a:t>
            </a:r>
            <a:r>
              <a:rPr lang="en-US" sz="2400" dirty="0"/>
              <a:t>  identifying features that are representative of the population from    raw patient data. Example PCA, Autoencoders, etc.</a:t>
            </a:r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2400" b="1" u="sng" dirty="0"/>
              <a:t>Discovery</a:t>
            </a:r>
            <a:r>
              <a:rPr lang="en-US" sz="2400" b="1" dirty="0"/>
              <a:t>:- </a:t>
            </a:r>
            <a:r>
              <a:rPr lang="en-US" sz="2400" dirty="0" err="1"/>
              <a:t>Analysing</a:t>
            </a:r>
            <a:r>
              <a:rPr lang="en-US" sz="2400" dirty="0"/>
              <a:t> features, to identify patterns in the population such as sub-groups and to predict outcomes. Example k-means, decision trees, Agglomerative Clustering, etc.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4162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763A-9A38-44B4-81E7-26821E584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648"/>
          </a:xfrm>
        </p:spPr>
        <p:txBody>
          <a:bodyPr>
            <a:normAutofit/>
          </a:bodyPr>
          <a:lstStyle/>
          <a:p>
            <a:r>
              <a:rPr lang="en-IN" sz="2800" b="1" u="sng" dirty="0"/>
              <a:t>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B7294B-5A98-4B8A-B948-CF005C8A4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3" y="1349021"/>
            <a:ext cx="6576191" cy="4854575"/>
          </a:xfrm>
        </p:spPr>
      </p:pic>
    </p:spTree>
    <p:extLst>
      <p:ext uri="{BB962C8B-B14F-4D97-AF65-F5344CB8AC3E}">
        <p14:creationId xmlns:p14="http://schemas.microsoft.com/office/powerpoint/2010/main" val="383066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172A1-C246-4330-8618-52CC4697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461"/>
          </a:xfrm>
        </p:spPr>
        <p:txBody>
          <a:bodyPr>
            <a:normAutofit/>
          </a:bodyPr>
          <a:lstStyle/>
          <a:p>
            <a:r>
              <a:rPr lang="en-IN" sz="2800" b="1" u="sng" dirty="0"/>
              <a:t>Dataset.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A48A-EA21-4F59-9CCC-007A325C6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058377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SIDIAP database were used, from which 32 features from 37,996 patients using anti-osteoporosis drugs were used.</a:t>
            </a:r>
          </a:p>
          <a:p>
            <a:pPr marL="0" indent="0">
              <a:buNone/>
            </a:pPr>
            <a:r>
              <a:rPr lang="en-IN" sz="2000" dirty="0"/>
              <a:t>     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dirty="0"/>
              <a:t>                                                                          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718D4-8979-4903-B853-B3D00E0D9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796" y="1764249"/>
            <a:ext cx="5486875" cy="436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8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C110-C411-4A59-8332-00EBCB8F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7950"/>
          </a:xfrm>
        </p:spPr>
        <p:txBody>
          <a:bodyPr>
            <a:normAutofit fontScale="90000"/>
          </a:bodyPr>
          <a:lstStyle/>
          <a:p>
            <a:br>
              <a:rPr lang="en-IN" sz="27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</a:br>
            <a:r>
              <a:rPr lang="en-IN" sz="31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Clustering Tendency and Linear </a:t>
            </a:r>
            <a:r>
              <a:rPr lang="en-IN" sz="31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D</a:t>
            </a:r>
            <a:r>
              <a:rPr lang="en-IN" sz="31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ependency of the features 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5CD83-876F-4DD5-93E4-72DAD95B3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076"/>
            <a:ext cx="10515600" cy="509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A] </a:t>
            </a:r>
            <a:r>
              <a:rPr lang="en-IN" sz="2000" b="1" u="sng" dirty="0"/>
              <a:t>Pearson correlation coefficient:</a:t>
            </a:r>
            <a:r>
              <a:rPr lang="en-IN" sz="2000" b="1" dirty="0"/>
              <a:t> </a:t>
            </a:r>
            <a:r>
              <a:rPr lang="en-US" sz="1800" dirty="0"/>
              <a:t>A value of +1 is total positive linear correlation, 0 is no linear correlation, and −1 is total negative linear correlation</a:t>
            </a:r>
            <a:r>
              <a:rPr lang="en-US" sz="2000" dirty="0"/>
              <a:t>.</a:t>
            </a:r>
            <a:endParaRPr lang="en-IN" sz="2000" b="1" u="sng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1800" dirty="0"/>
              <a:t>Had r less than 0.6, indicating no linear dependency among the pair of features. </a:t>
            </a:r>
          </a:p>
          <a:p>
            <a:pPr marL="0" indent="0">
              <a:buNone/>
            </a:pPr>
            <a:r>
              <a:rPr lang="en-IN" sz="2000" b="1" dirty="0"/>
              <a:t>B] </a:t>
            </a:r>
            <a:r>
              <a:rPr lang="en-IN" sz="2000" b="1" u="sng" dirty="0"/>
              <a:t>Hopkins statistics:-</a:t>
            </a:r>
          </a:p>
          <a:p>
            <a:pPr marL="0" indent="0">
              <a:buNone/>
            </a:pPr>
            <a:r>
              <a:rPr lang="en-IN" sz="1800" dirty="0"/>
              <a:t>The value of 0.44 was obtained which indicates the data is randomly distributed.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8D1E0-2D84-4941-8E79-BC931EC3C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555" y="1801026"/>
            <a:ext cx="3073927" cy="18565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ADB3A-A878-4C28-A061-161220762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428" y="5093632"/>
            <a:ext cx="2118544" cy="108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71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76CFD-C4D3-4ACD-A3AE-43504617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0195"/>
          </a:xfrm>
        </p:spPr>
        <p:txBody>
          <a:bodyPr>
            <a:normAutofit/>
          </a:bodyPr>
          <a:lstStyle/>
          <a:p>
            <a:r>
              <a:rPr lang="en-IN" sz="2800" b="1" u="sng" dirty="0"/>
              <a:t>Feature Selection-Using Sparse Autoencoder.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024762-E7B4-4FBC-BD0A-DAA51D1A6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17"/>
            <a:ext cx="10515600" cy="4792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+mj-lt"/>
              </a:rPr>
              <a:t>*</a:t>
            </a:r>
            <a:r>
              <a:rPr lang="en-US" sz="1800" b="1" dirty="0">
                <a:latin typeface="+mj-lt"/>
              </a:rPr>
              <a:t>The autoencoder is an unsupervised learning algorithm for feature selection using </a:t>
            </a:r>
            <a:r>
              <a:rPr lang="en-US" sz="1800" b="1" dirty="0" err="1">
                <a:latin typeface="+mj-lt"/>
              </a:rPr>
              <a:t>unlabelled</a:t>
            </a:r>
            <a:r>
              <a:rPr lang="en-US" sz="1800" b="1" dirty="0">
                <a:latin typeface="+mj-lt"/>
              </a:rPr>
              <a:t> data.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131413"/>
                </a:solidFill>
                <a:latin typeface="+mj-lt"/>
              </a:rPr>
              <a:t>*The optimal architecture is one for which the two parameters (hidden layer,</a:t>
            </a:r>
            <a:r>
              <a:rPr lang="en-IN" sz="1800" b="1" i="0" u="none" strike="noStrike" baseline="0" dirty="0">
                <a:solidFill>
                  <a:srgbClr val="131413"/>
                </a:solidFill>
                <a:latin typeface="+mj-lt"/>
              </a:rPr>
              <a:t> sparsity parameter)</a:t>
            </a:r>
            <a:r>
              <a:rPr lang="en-US" sz="1800" b="1" i="0" u="none" strike="noStrike" baseline="0" dirty="0">
                <a:solidFill>
                  <a:srgbClr val="131413"/>
                </a:solidFill>
                <a:latin typeface="+mj-lt"/>
              </a:rPr>
              <a:t>  result in the smallest reconstruction error between X and X^.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131413"/>
                </a:solidFill>
                <a:latin typeface="+mj-lt"/>
              </a:rPr>
              <a:t>*</a:t>
            </a:r>
            <a:r>
              <a:rPr lang="en-US" sz="1800" b="1" dirty="0" err="1">
                <a:solidFill>
                  <a:srgbClr val="131413"/>
                </a:solidFill>
                <a:latin typeface="+mj-lt"/>
              </a:rPr>
              <a:t>W</a:t>
            </a:r>
            <a:r>
              <a:rPr lang="en-US" sz="1800" b="1" i="0" u="none" strike="noStrike" baseline="0" dirty="0" err="1">
                <a:solidFill>
                  <a:srgbClr val="131413"/>
                </a:solidFill>
                <a:latin typeface="+mj-lt"/>
              </a:rPr>
              <a:t>dj</a:t>
            </a:r>
            <a:r>
              <a:rPr lang="en-US" sz="1800" b="1" i="0" u="none" strike="noStrike" baseline="0" dirty="0">
                <a:solidFill>
                  <a:srgbClr val="131413"/>
                </a:solidFill>
                <a:latin typeface="+mj-lt"/>
              </a:rPr>
              <a:t>, the weight assigned to the </a:t>
            </a:r>
            <a:r>
              <a:rPr lang="en-US" sz="1800" b="1" i="0" u="none" strike="noStrike" baseline="0" dirty="0" err="1">
                <a:solidFill>
                  <a:srgbClr val="131413"/>
                </a:solidFill>
                <a:latin typeface="+mj-lt"/>
              </a:rPr>
              <a:t>dth</a:t>
            </a:r>
            <a:r>
              <a:rPr lang="en-US" sz="1800" b="1" i="0" u="none" strike="noStrike" baseline="0" dirty="0">
                <a:solidFill>
                  <a:srgbClr val="131413"/>
                </a:solidFill>
                <a:latin typeface="+mj-lt"/>
              </a:rPr>
              <a:t> variable at the </a:t>
            </a:r>
            <a:r>
              <a:rPr lang="en-US" sz="1800" b="1" i="0" u="none" strike="noStrike" baseline="0" dirty="0" err="1">
                <a:solidFill>
                  <a:srgbClr val="131413"/>
                </a:solidFill>
                <a:latin typeface="+mj-lt"/>
              </a:rPr>
              <a:t>jth</a:t>
            </a:r>
            <a:r>
              <a:rPr lang="en-US" sz="1800" b="1" i="0" u="none" strike="noStrike" baseline="0" dirty="0">
                <a:solidFill>
                  <a:srgbClr val="131413"/>
                </a:solidFill>
                <a:latin typeface="+mj-lt"/>
              </a:rPr>
              <a:t> node of the hidden layer, can be used to generate a measure of the “importance” of that variable in the reconstruction of the </a:t>
            </a:r>
            <a:r>
              <a:rPr lang="en-IN" sz="1800" b="1" i="0" u="none" strike="noStrike" baseline="0" dirty="0">
                <a:solidFill>
                  <a:srgbClr val="131413"/>
                </a:solidFill>
                <a:latin typeface="+mj-lt"/>
              </a:rPr>
              <a:t>dataset</a:t>
            </a:r>
            <a:r>
              <a:rPr lang="en-IN" sz="1800" b="1" dirty="0">
                <a:solidFill>
                  <a:srgbClr val="131413"/>
                </a:solidFill>
                <a:latin typeface="+mj-lt"/>
              </a:rPr>
              <a:t>.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131413"/>
                </a:solidFill>
                <a:latin typeface="+mj-lt"/>
              </a:rPr>
              <a:t>*The greater the weight of a variable, the more important it was for the activation. </a:t>
            </a:r>
            <a:r>
              <a:rPr lang="en-US" sz="1800" b="1" dirty="0">
                <a:solidFill>
                  <a:srgbClr val="131413"/>
                </a:solidFill>
                <a:latin typeface="+mj-lt"/>
              </a:rPr>
              <a:t>T</a:t>
            </a:r>
            <a:r>
              <a:rPr lang="en-US" sz="1800" b="1" i="0" u="none" strike="noStrike" baseline="0" dirty="0">
                <a:solidFill>
                  <a:srgbClr val="131413"/>
                </a:solidFill>
                <a:latin typeface="+mj-lt"/>
              </a:rPr>
              <a:t>herefore the average weight of a variable across all of the node is considered.</a:t>
            </a:r>
            <a:endParaRPr lang="en-IN" sz="1800" b="1" dirty="0">
              <a:solidFill>
                <a:srgbClr val="131413"/>
              </a:solidFill>
              <a:latin typeface="+mj-lt"/>
            </a:endParaRP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131413"/>
                </a:solidFill>
                <a:latin typeface="+mj-lt"/>
              </a:rPr>
              <a:t>*To identify the number of hidden nodes, J, and sparsity parameter, ρ, of the optimal autoencoder, grid search is performed.                                                           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131413"/>
                </a:solidFill>
                <a:latin typeface="+mj-lt"/>
              </a:rPr>
              <a:t>*Feature selection was applied to a subset of the data containing 12 variables that are considered risk factors in the osteoporosis literature and to the full dataset containing 32 variables.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131413"/>
                </a:solidFill>
              </a:rPr>
              <a:t>     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4298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4C3EB-66F4-4186-80C6-8263DF433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70" y="727645"/>
            <a:ext cx="10515600" cy="5377973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     </a:t>
            </a:r>
            <a:r>
              <a:rPr lang="en-IN" sz="2000" u="sng" dirty="0"/>
              <a:t>Network </a:t>
            </a:r>
            <a:r>
              <a:rPr lang="en-IN" sz="2000" dirty="0"/>
              <a:t>                                                                               </a:t>
            </a:r>
            <a:r>
              <a:rPr lang="en-IN" sz="2000" u="sng" dirty="0"/>
              <a:t>Loss Function (KL divergence term included)</a:t>
            </a:r>
            <a:r>
              <a:rPr lang="en-IN" dirty="0"/>
              <a:t>                                                             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EE5B4D-5111-4E42-A344-B14365ACB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45" y="1533618"/>
            <a:ext cx="4914900" cy="457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FFC805-1DCF-45E1-9496-6144F435D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851" y="1295030"/>
            <a:ext cx="34956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4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0C2EC-B538-4E11-9ECB-F9AB63DFC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6"/>
          </a:xfrm>
        </p:spPr>
        <p:txBody>
          <a:bodyPr>
            <a:normAutofit/>
          </a:bodyPr>
          <a:lstStyle/>
          <a:p>
            <a:r>
              <a:rPr lang="en-IN" sz="2800" b="1" u="sng" dirty="0"/>
              <a:t>Cluster Analysis.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39FF4-CE82-4794-A895-7BA1D99BF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241"/>
            <a:ext cx="10515600" cy="4960722"/>
          </a:xfrm>
        </p:spPr>
        <p:txBody>
          <a:bodyPr>
            <a:normAutofit/>
          </a:bodyPr>
          <a:lstStyle/>
          <a:p>
            <a:r>
              <a:rPr lang="en-IN" sz="2000" b="1" i="0" strike="noStrike" baseline="0" dirty="0">
                <a:solidFill>
                  <a:srgbClr val="131413"/>
                </a:solidFill>
                <a:latin typeface="+mj-lt"/>
              </a:rPr>
              <a:t>Hierarchical Clustering</a:t>
            </a:r>
            <a:r>
              <a:rPr lang="en-IN" sz="2000" b="1" dirty="0">
                <a:latin typeface="+mj-lt"/>
              </a:rPr>
              <a:t> (</a:t>
            </a:r>
            <a:r>
              <a:rPr lang="en-US" sz="2000" b="1" dirty="0">
                <a:latin typeface="+mj-lt"/>
              </a:rPr>
              <a:t>squared Euclidean and city-block distance measures).</a:t>
            </a:r>
            <a:endParaRPr lang="en-IN" sz="2000" b="1" i="0" strike="noStrike" baseline="0" dirty="0">
              <a:solidFill>
                <a:srgbClr val="131413"/>
              </a:solidFill>
              <a:latin typeface="+mj-lt"/>
            </a:endParaRPr>
          </a:p>
          <a:p>
            <a:r>
              <a:rPr lang="en-IN" sz="2000" b="1" dirty="0">
                <a:latin typeface="+mj-lt"/>
              </a:rPr>
              <a:t>K-means (</a:t>
            </a:r>
            <a:r>
              <a:rPr lang="en-US" sz="2000" b="1" dirty="0">
                <a:latin typeface="+mj-lt"/>
              </a:rPr>
              <a:t>squared Euclidean and city-block distance measures).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1413"/>
                </a:solidFill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1413"/>
                </a:solidFill>
                <a:latin typeface="+mj-lt"/>
              </a:rPr>
              <a:t>Optimal K value is found by checking:-</a:t>
            </a:r>
          </a:p>
          <a:p>
            <a:pPr marL="457200" indent="-457200">
              <a:buAutoNum type="alphaLcParenBoth"/>
            </a:pPr>
            <a:r>
              <a:rPr lang="en-US" sz="2000" b="1" dirty="0">
                <a:solidFill>
                  <a:srgbClr val="131413"/>
                </a:solidFill>
                <a:latin typeface="+mj-lt"/>
              </a:rPr>
              <a:t>if individual clusters are homogenous and </a:t>
            </a:r>
          </a:p>
          <a:p>
            <a:pPr marL="457200" indent="-457200">
              <a:buAutoNum type="alphaLcParenBoth"/>
            </a:pPr>
            <a:r>
              <a:rPr lang="en-US" sz="2000" b="1" dirty="0">
                <a:solidFill>
                  <a:srgbClr val="131413"/>
                </a:solidFill>
                <a:latin typeface="+mj-lt"/>
              </a:rPr>
              <a:t>(b) if they are well-separated from the other clusters. </a:t>
            </a:r>
            <a:endParaRPr lang="en-IN" sz="2000" b="1" dirty="0">
              <a:latin typeface="+mj-lt"/>
            </a:endParaRPr>
          </a:p>
          <a:p>
            <a:endParaRPr lang="en-IN" sz="2000" b="1" dirty="0">
              <a:latin typeface="+mj-lt"/>
            </a:endParaRPr>
          </a:p>
          <a:p>
            <a:endParaRPr lang="en-IN" sz="2000" dirty="0"/>
          </a:p>
          <a:p>
            <a:pPr marL="0" indent="0">
              <a:buNone/>
            </a:pPr>
            <a:r>
              <a:rPr lang="en-IN" b="1" i="0" u="sng" strike="noStrike" baseline="0" dirty="0">
                <a:solidFill>
                  <a:srgbClr val="131413"/>
                </a:solidFill>
                <a:latin typeface="+mj-lt"/>
              </a:rPr>
              <a:t>Internal Cluster Evaluation</a:t>
            </a:r>
          </a:p>
          <a:p>
            <a:pPr marL="0" indent="0">
              <a:buNone/>
            </a:pPr>
            <a:r>
              <a:rPr lang="en-IN" sz="2000" b="1" dirty="0">
                <a:latin typeface="+mj-lt"/>
              </a:rPr>
              <a:t>*To Judge</a:t>
            </a:r>
            <a:r>
              <a:rPr lang="en-IN" sz="2000" b="1" dirty="0">
                <a:solidFill>
                  <a:srgbClr val="131413"/>
                </a:solidFill>
                <a:latin typeface="+mj-lt"/>
              </a:rPr>
              <a:t> </a:t>
            </a:r>
            <a:r>
              <a:rPr lang="en-US" sz="2000" b="1" dirty="0">
                <a:solidFill>
                  <a:srgbClr val="131413"/>
                </a:solidFill>
                <a:latin typeface="+mj-lt"/>
              </a:rPr>
              <a:t>how well the clustered data fit within the candidate k clusters.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131413"/>
                </a:solidFill>
              </a:rPr>
              <a:t>*silhouette, </a:t>
            </a:r>
            <a:r>
              <a:rPr lang="en-IN" sz="2000" dirty="0" err="1">
                <a:solidFill>
                  <a:srgbClr val="131413"/>
                </a:solidFill>
              </a:rPr>
              <a:t>Calinski-Harabasz</a:t>
            </a:r>
            <a:r>
              <a:rPr lang="en-IN" sz="2000" dirty="0">
                <a:solidFill>
                  <a:srgbClr val="131413"/>
                </a:solidFill>
              </a:rPr>
              <a:t>(CH) criteria were used to evaluate.</a:t>
            </a:r>
            <a:endParaRPr lang="en-IN" sz="2000" i="0" strike="noStrike" baseline="0" dirty="0">
              <a:solidFill>
                <a:srgbClr val="131413"/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131413"/>
                </a:solidFill>
              </a:rPr>
              <a:t>    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1166853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411E-3E6B-482C-A5DD-B465365F0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6847"/>
            <a:ext cx="10515600" cy="5440116"/>
          </a:xfrm>
        </p:spPr>
        <p:txBody>
          <a:bodyPr>
            <a:normAutofit/>
          </a:bodyPr>
          <a:lstStyle/>
          <a:p>
            <a:r>
              <a:rPr lang="en-IN" sz="2000" b="1" u="sng" dirty="0">
                <a:solidFill>
                  <a:srgbClr val="131413"/>
                </a:solidFill>
                <a:latin typeface="+mj-lt"/>
              </a:rPr>
              <a:t>Silhouette Score</a:t>
            </a:r>
          </a:p>
          <a:p>
            <a:endParaRPr lang="en-IN" sz="2000" b="1" u="sng" dirty="0">
              <a:latin typeface="+mj-lt"/>
            </a:endParaRPr>
          </a:p>
          <a:p>
            <a:endParaRPr lang="en-IN" sz="2000" b="1" u="sng" dirty="0">
              <a:latin typeface="+mj-lt"/>
            </a:endParaRPr>
          </a:p>
          <a:p>
            <a:endParaRPr lang="en-IN" sz="2000" b="1" u="sng" dirty="0">
              <a:latin typeface="+mj-lt"/>
            </a:endParaRPr>
          </a:p>
          <a:p>
            <a:endParaRPr lang="en-IN" sz="2000" b="1" u="sng" dirty="0">
              <a:latin typeface="+mj-lt"/>
            </a:endParaRPr>
          </a:p>
          <a:p>
            <a:r>
              <a:rPr lang="en-IN" sz="2000" b="1" u="sng" dirty="0" err="1">
                <a:solidFill>
                  <a:srgbClr val="131413"/>
                </a:solidFill>
                <a:latin typeface="+mj-lt"/>
              </a:rPr>
              <a:t>Calinski-Harabasz</a:t>
            </a:r>
            <a:r>
              <a:rPr lang="en-IN" sz="2000" b="1" u="sng" dirty="0">
                <a:solidFill>
                  <a:srgbClr val="131413"/>
                </a:solidFill>
                <a:latin typeface="+mj-lt"/>
              </a:rPr>
              <a:t>(CH) criteria</a:t>
            </a:r>
          </a:p>
          <a:p>
            <a:endParaRPr lang="en-IN" sz="2000" b="1" u="sng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EAD9FC-8DE7-413F-85E4-A58368FB4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86" y="1067540"/>
            <a:ext cx="7991475" cy="1631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4262C6-AC9E-4C0F-B335-E894A3DF1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3" y="3142695"/>
            <a:ext cx="8505825" cy="330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1070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JttftrAdvTT3713a231</vt:lpstr>
      <vt:lpstr>WlrmnrAdvTT577c760c</vt:lpstr>
      <vt:lpstr>Office Theme</vt:lpstr>
      <vt:lpstr>Feature Selection and Cluster Analysis in Drug Utilisation Research</vt:lpstr>
      <vt:lpstr>Introduction</vt:lpstr>
      <vt:lpstr>Chart</vt:lpstr>
      <vt:lpstr>Dataset.</vt:lpstr>
      <vt:lpstr> Clustering Tendency and Linear Dependency of the features  </vt:lpstr>
      <vt:lpstr>Feature Selection-Using Sparse Autoencoder.</vt:lpstr>
      <vt:lpstr>PowerPoint Presentation</vt:lpstr>
      <vt:lpstr>Cluster Analysis.</vt:lpstr>
      <vt:lpstr>PowerPoint Presentation</vt:lpstr>
      <vt:lpstr>External Cluster Evaluation</vt:lpstr>
      <vt:lpstr>Cluster Analysis and Evaluation</vt:lpstr>
      <vt:lpstr>PowerPoint Presentation</vt:lpstr>
      <vt:lpstr>Cluster Structure</vt:lpstr>
      <vt:lpstr>PowerPoint Presentation</vt:lpstr>
      <vt:lpstr>Characteristics of the five clusters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 and Cluster Analysis in Drug Utilisation Research</dc:title>
  <dc:creator>A YoghesWaran</dc:creator>
  <cp:lastModifiedBy>A YoghesWaran</cp:lastModifiedBy>
  <cp:revision>25</cp:revision>
  <dcterms:created xsi:type="dcterms:W3CDTF">2020-12-29T05:38:29Z</dcterms:created>
  <dcterms:modified xsi:type="dcterms:W3CDTF">2021-01-03T19:50:22Z</dcterms:modified>
</cp:coreProperties>
</file>