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İsmail" initials="İ" lastIdx="1" clrIdx="0">
    <p:extLst>
      <p:ext uri="{19B8F6BF-5375-455C-9EA6-DF929625EA0E}">
        <p15:presenceInfo xmlns:p15="http://schemas.microsoft.com/office/powerpoint/2012/main" userId="e2670ad402bc6b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9T02:32:30.21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8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2350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128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80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8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4558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8639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0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98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2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3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85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7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02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67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74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EF674C4-0E1E-49D9-B4C4-689A590B58E8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68D44E3-E19E-4C8D-8821-239C2AC2D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935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285F1C-E801-4E84-A59A-74AE83E9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5" y="638125"/>
            <a:ext cx="12191999" cy="1644133"/>
          </a:xfrm>
        </p:spPr>
        <p:txBody>
          <a:bodyPr>
            <a:noAutofit/>
          </a:bodyPr>
          <a:lstStyle/>
          <a:p>
            <a:pPr algn="ctr"/>
            <a:r>
              <a:rPr lang="tr-TR" sz="9600" dirty="0" err="1">
                <a:solidFill>
                  <a:srgbClr val="00CC00"/>
                </a:solidFill>
              </a:rPr>
              <a:t>Rule</a:t>
            </a:r>
            <a:r>
              <a:rPr lang="tr-TR" sz="9600" dirty="0">
                <a:solidFill>
                  <a:srgbClr val="00CC00"/>
                </a:solidFill>
              </a:rPr>
              <a:t> a </a:t>
            </a:r>
            <a:r>
              <a:rPr lang="tr-TR" sz="9600" dirty="0" err="1">
                <a:solidFill>
                  <a:srgbClr val="00CC00"/>
                </a:solidFill>
              </a:rPr>
              <a:t>Kingdom</a:t>
            </a:r>
            <a:endParaRPr lang="tr-TR" sz="9600" dirty="0">
              <a:solidFill>
                <a:srgbClr val="00CC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FE6F04-93AE-422F-8801-5E1CBD9C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38" y="3140724"/>
            <a:ext cx="4208106" cy="3642632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709045A-7EF9-4C9B-9BD9-5E4BAF9952E8}"/>
              </a:ext>
            </a:extLst>
          </p:cNvPr>
          <p:cNvSpPr txBox="1"/>
          <p:nvPr/>
        </p:nvSpPr>
        <p:spPr>
          <a:xfrm>
            <a:off x="3904083" y="2523955"/>
            <a:ext cx="3677816" cy="3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CC00"/>
                </a:solidFill>
              </a:rPr>
              <a:t>Mustafa İsmail Alkan-030121006</a:t>
            </a:r>
          </a:p>
        </p:txBody>
      </p:sp>
    </p:spTree>
    <p:extLst>
      <p:ext uri="{BB962C8B-B14F-4D97-AF65-F5344CB8AC3E}">
        <p14:creationId xmlns:p14="http://schemas.microsoft.com/office/powerpoint/2010/main" val="60657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92254-C1DE-497B-969B-A7C93C1A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8563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00CC00"/>
                </a:solidFill>
              </a:rPr>
              <a:t>DİNLEDİĞİNİZ İÇİN TEŞEKKÜR EDERİM</a:t>
            </a:r>
          </a:p>
        </p:txBody>
      </p:sp>
    </p:spTree>
    <p:extLst>
      <p:ext uri="{BB962C8B-B14F-4D97-AF65-F5344CB8AC3E}">
        <p14:creationId xmlns:p14="http://schemas.microsoft.com/office/powerpoint/2010/main" val="225641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4341BA-B31D-4E90-92E5-5C84EF5D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2317"/>
            <a:ext cx="9905998" cy="1905000"/>
          </a:xfrm>
        </p:spPr>
        <p:txBody>
          <a:bodyPr/>
          <a:lstStyle/>
          <a:p>
            <a:r>
              <a:rPr lang="tr-TR" dirty="0">
                <a:solidFill>
                  <a:srgbClr val="00CC00"/>
                </a:solidFill>
              </a:rPr>
              <a:t>Bu program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64B290-DCC4-4529-B5E9-B9E6E50A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37317"/>
            <a:ext cx="9905998" cy="3758684"/>
          </a:xfrm>
        </p:spPr>
        <p:txBody>
          <a:bodyPr anchor="t"/>
          <a:lstStyle/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Rule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kingdom</a:t>
            </a:r>
            <a:r>
              <a:rPr lang="tr-TR" dirty="0">
                <a:solidFill>
                  <a:schemeClr val="tx1"/>
                </a:solidFill>
              </a:rPr>
              <a:t>, sıra tabanlı oynanan bir strateji oyunudur. 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Oyuncu kendi yönettiği krallığı çeşitli alanlarda yönetmeli ve geliştirmelidir.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Oyuncu, oyunu kazanmak için kendine rakip bir krallık olan KUZEY </a:t>
            </a:r>
            <a:r>
              <a:rPr lang="tr-TR" dirty="0" err="1">
                <a:solidFill>
                  <a:schemeClr val="tx1"/>
                </a:solidFill>
              </a:rPr>
              <a:t>KRALLIĞI’nı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yenmelıdır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Bu oyun gelişmek-&gt;savaşmak ve bunu tekrarlamak üzerine kuruludur.</a:t>
            </a:r>
          </a:p>
        </p:txBody>
      </p:sp>
    </p:spTree>
    <p:extLst>
      <p:ext uri="{BB962C8B-B14F-4D97-AF65-F5344CB8AC3E}">
        <p14:creationId xmlns:p14="http://schemas.microsoft.com/office/powerpoint/2010/main" val="4496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4DA632-A47B-43BA-967D-FD24F931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86" y="208384"/>
            <a:ext cx="11302514" cy="1905000"/>
          </a:xfrm>
        </p:spPr>
        <p:txBody>
          <a:bodyPr/>
          <a:lstStyle/>
          <a:p>
            <a:r>
              <a:rPr lang="tr-TR" dirty="0">
                <a:solidFill>
                  <a:srgbClr val="00CC00"/>
                </a:solidFill>
              </a:rPr>
              <a:t>Bazı İstatistikler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055148-16FF-49F4-B331-B8D1C72A3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86" y="2006083"/>
            <a:ext cx="5409714" cy="4643534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Altın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Pop Sayısı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Vilayet Sayısı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Büyüme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AAP(Azami Askeri Personel) Sayısı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Asker Sayısı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Akre</a:t>
            </a:r>
            <a:r>
              <a:rPr lang="tr-TR" dirty="0"/>
              <a:t> Sayısı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KBDY(Kişi başına Düşen Yemek)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D92A9AC-037E-4B02-AEF4-6357BD9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43" y="2272783"/>
            <a:ext cx="5323158" cy="28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9FE18B-000A-4542-A46D-613EAC79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49829"/>
          </a:xfrm>
        </p:spPr>
        <p:txBody>
          <a:bodyPr/>
          <a:lstStyle/>
          <a:p>
            <a:r>
              <a:rPr lang="tr-TR" dirty="0">
                <a:solidFill>
                  <a:srgbClr val="00CC00"/>
                </a:solidFill>
              </a:rPr>
              <a:t>Oyunun </a:t>
            </a:r>
            <a:r>
              <a:rPr lang="tr-TR" dirty="0" err="1">
                <a:solidFill>
                  <a:srgbClr val="00CC00"/>
                </a:solidFill>
              </a:rPr>
              <a:t>MekANİKLERİ</a:t>
            </a:r>
            <a:endParaRPr lang="tr-TR" dirty="0">
              <a:solidFill>
                <a:srgbClr val="00CC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F2906D-1606-4C83-A3D7-F295E361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9429"/>
            <a:ext cx="3663852" cy="428897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/>
              <a:t>Halk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/>
              <a:t>Vergi Değişiklikleri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/>
              <a:t>Halkın Beslenmesi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/>
              <a:t>Ordu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/>
              <a:t>Askere Alım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/>
              <a:t>Ordu Kalitesi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/>
              <a:t>Asker Almak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1EFDFE8B-5C66-418B-8C4E-75EE8435AB7F}"/>
              </a:ext>
            </a:extLst>
          </p:cNvPr>
          <p:cNvSpPr txBox="1">
            <a:spLocks/>
          </p:cNvSpPr>
          <p:nvPr/>
        </p:nvSpPr>
        <p:spPr>
          <a:xfrm>
            <a:off x="6094412" y="1959429"/>
            <a:ext cx="3805368" cy="4288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tr-TR" sz="2400" dirty="0"/>
              <a:t>Soylular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/>
              <a:t>Soylu Vergileri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/>
              <a:t>Burjuvazi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/>
              <a:t>Burjuvazi Vergileri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280D453-4408-43D6-8192-D93EB58C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74" y="4720543"/>
            <a:ext cx="4663844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059DA-F8B6-42E9-B859-A5C8EADD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7902"/>
          </a:xfrm>
        </p:spPr>
        <p:txBody>
          <a:bodyPr/>
          <a:lstStyle/>
          <a:p>
            <a:r>
              <a:rPr lang="tr-TR" dirty="0">
                <a:solidFill>
                  <a:srgbClr val="00CC00"/>
                </a:solidFill>
              </a:rPr>
              <a:t>Halkın Beslenmesi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DBBF70-3806-4702-ABED-783D7F4F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58" y="1996750"/>
            <a:ext cx="5828554" cy="4348065"/>
          </a:xfrm>
        </p:spPr>
        <p:txBody>
          <a:bodyPr anchor="t"/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Halkın beslenmesini etkileyen üç faktör vardır: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-Pop Sayısı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-</a:t>
            </a:r>
            <a:r>
              <a:rPr lang="tr-TR" dirty="0" err="1">
                <a:solidFill>
                  <a:schemeClr val="tx1"/>
                </a:solidFill>
              </a:rPr>
              <a:t>Akre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-KBDY=(3*</a:t>
            </a:r>
            <a:r>
              <a:rPr lang="tr-TR" dirty="0" err="1">
                <a:solidFill>
                  <a:schemeClr val="tx1"/>
                </a:solidFill>
              </a:rPr>
              <a:t>Akre</a:t>
            </a:r>
            <a:r>
              <a:rPr lang="tr-TR" dirty="0">
                <a:solidFill>
                  <a:schemeClr val="tx1"/>
                </a:solidFill>
              </a:rPr>
              <a:t>)/</a:t>
            </a:r>
            <a:r>
              <a:rPr lang="tr-TR" dirty="0" err="1">
                <a:solidFill>
                  <a:schemeClr val="tx1"/>
                </a:solidFill>
              </a:rPr>
              <a:t>PopSayısı</a:t>
            </a:r>
            <a:r>
              <a:rPr lang="tr-TR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Halkın beslenmesinin etkilediği faktör: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-Büyüme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5B3A6B53-E346-4A22-ADCE-3977D8810412}"/>
              </a:ext>
            </a:extLst>
          </p:cNvPr>
          <p:cNvSpPr txBox="1">
            <a:spLocks/>
          </p:cNvSpPr>
          <p:nvPr/>
        </p:nvSpPr>
        <p:spPr>
          <a:xfrm>
            <a:off x="6097588" y="1996750"/>
            <a:ext cx="5828554" cy="4348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r-TR" dirty="0">
                <a:solidFill>
                  <a:schemeClr val="tx1"/>
                </a:solidFill>
              </a:rPr>
              <a:t>KBDY Değerleri</a:t>
            </a:r>
          </a:p>
          <a:p>
            <a:pPr marL="0" indent="0">
              <a:buFont typeface="Arial"/>
              <a:buNone/>
            </a:pPr>
            <a:r>
              <a:rPr lang="tr-TR" dirty="0">
                <a:solidFill>
                  <a:schemeClr val="tx1"/>
                </a:solidFill>
              </a:rPr>
              <a:t>0-1 arası Büyüme= -2</a:t>
            </a:r>
          </a:p>
          <a:p>
            <a:pPr marL="0" indent="0">
              <a:buFont typeface="Arial"/>
              <a:buNone/>
            </a:pPr>
            <a:r>
              <a:rPr lang="tr-TR" dirty="0">
                <a:solidFill>
                  <a:schemeClr val="tx1"/>
                </a:solidFill>
              </a:rPr>
              <a:t>1-2 Arası Büyüme= 3</a:t>
            </a:r>
          </a:p>
          <a:p>
            <a:pPr marL="0" indent="0">
              <a:buFont typeface="Arial"/>
              <a:buNone/>
            </a:pPr>
            <a:r>
              <a:rPr lang="tr-TR" dirty="0">
                <a:solidFill>
                  <a:schemeClr val="tx1"/>
                </a:solidFill>
              </a:rPr>
              <a:t>2-3 Arası Büyüme= 6</a:t>
            </a:r>
          </a:p>
          <a:p>
            <a:pPr marL="0" indent="0">
              <a:buFont typeface="Arial"/>
              <a:buNone/>
            </a:pPr>
            <a:r>
              <a:rPr lang="tr-TR" dirty="0">
                <a:solidFill>
                  <a:schemeClr val="tx1"/>
                </a:solidFill>
              </a:rPr>
              <a:t>3 ve üzeri büyüme= 9</a:t>
            </a:r>
          </a:p>
        </p:txBody>
      </p:sp>
    </p:spTree>
    <p:extLst>
      <p:ext uri="{BB962C8B-B14F-4D97-AF65-F5344CB8AC3E}">
        <p14:creationId xmlns:p14="http://schemas.microsoft.com/office/powerpoint/2010/main" val="298578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C63C3A-695D-464D-BC08-6E4D2380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3698"/>
            <a:ext cx="9905998" cy="1905000"/>
          </a:xfrm>
        </p:spPr>
        <p:txBody>
          <a:bodyPr/>
          <a:lstStyle/>
          <a:p>
            <a:r>
              <a:rPr lang="tr-TR" dirty="0">
                <a:solidFill>
                  <a:srgbClr val="00CC00"/>
                </a:solidFill>
              </a:rPr>
              <a:t>Gelir ve Diğer Ek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BB4CB6-F651-476F-81FD-62E8AF3A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8698"/>
            <a:ext cx="9905998" cy="732453"/>
          </a:xfrm>
        </p:spPr>
        <p:txBody>
          <a:bodyPr anchor="t"/>
          <a:lstStyle/>
          <a:p>
            <a:pPr marL="0" indent="0">
              <a:buNone/>
            </a:pPr>
            <a:r>
              <a:rPr lang="tr-TR" dirty="0"/>
              <a:t>Gelir her 1000 Pop başına 50 altın olarak hesaplanır. Bu değer farklı sınıfların ödediği vergi oranı değiştirilerek arttırılıp </a:t>
            </a:r>
            <a:r>
              <a:rPr lang="tr-TR" dirty="0" err="1"/>
              <a:t>azaltılarbilir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5DF2E9-864B-464E-8157-12A0001F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3538"/>
            <a:ext cx="2836506" cy="26789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D08418A-C81A-43C3-A464-355C8E34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05" y="3293538"/>
            <a:ext cx="3179450" cy="235890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16ACE44-2FC7-4238-8041-E726C910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55" y="3293538"/>
            <a:ext cx="3339539" cy="200005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F2C4278-6541-4F64-A496-DB0CD19DA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494" y="3293537"/>
            <a:ext cx="2836506" cy="2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6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6D79B9-D5E8-4A0A-892B-129CD815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8384"/>
            <a:ext cx="9905998" cy="1905000"/>
          </a:xfrm>
        </p:spPr>
        <p:txBody>
          <a:bodyPr/>
          <a:lstStyle/>
          <a:p>
            <a:r>
              <a:rPr lang="tr-TR" dirty="0">
                <a:solidFill>
                  <a:srgbClr val="00CC00"/>
                </a:solidFill>
              </a:rPr>
              <a:t>Ordu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2EAAF2-3C56-4971-A60B-16D7A2CE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3634"/>
            <a:ext cx="9905998" cy="4701852"/>
          </a:xfrm>
        </p:spPr>
        <p:txBody>
          <a:bodyPr anchor="t"/>
          <a:lstStyle/>
          <a:p>
            <a:pPr marL="0" indent="0">
              <a:buNone/>
            </a:pPr>
            <a:r>
              <a:rPr lang="tr-TR" dirty="0"/>
              <a:t>Ordu ulusunu savunman için vazgeçilmezdir.</a:t>
            </a:r>
          </a:p>
          <a:p>
            <a:pPr marL="0" indent="0">
              <a:buNone/>
            </a:pPr>
            <a:r>
              <a:rPr lang="tr-TR" dirty="0"/>
              <a:t>Başta asker alabilmek için askere alım olması gerekir.</a:t>
            </a:r>
          </a:p>
          <a:p>
            <a:pPr marL="0" indent="0">
              <a:buNone/>
            </a:pPr>
            <a:r>
              <a:rPr lang="tr-TR" dirty="0"/>
              <a:t>Ordun her tur ve satın almadan kendinin parasını ödediğin ve soylulardan gelen ödeme veya alım yapmak zorunda olmadığın askerlerden oluşur. Soylu askerleri AAP değerinden etkilenmezler.</a:t>
            </a:r>
          </a:p>
          <a:p>
            <a:pPr marL="0" indent="0">
              <a:buNone/>
            </a:pPr>
            <a:r>
              <a:rPr lang="tr-TR" dirty="0"/>
              <a:t>Ordunun diğer önemli bir öğesi kalitesidir. Kalite muharebeleri etkileyen kilit bir faktör olmakla birlikte aynı zamanda masraflı olabilmektedir.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E384AA6-C8A9-4A66-B68E-C2C9FA3E2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93" y="4755034"/>
            <a:ext cx="3718882" cy="18137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185209A-8B02-429B-9E78-818FC129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37" y="4755034"/>
            <a:ext cx="3396741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6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0E41B2-8DF7-4670-A789-894D9EDC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5037"/>
            <a:ext cx="9905998" cy="1060579"/>
          </a:xfrm>
        </p:spPr>
        <p:txBody>
          <a:bodyPr/>
          <a:lstStyle/>
          <a:p>
            <a:r>
              <a:rPr lang="tr-TR" dirty="0">
                <a:solidFill>
                  <a:srgbClr val="00CC00"/>
                </a:solidFill>
              </a:rPr>
              <a:t>Savaş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D15CEC-B7FC-4EF1-88CA-64F720B9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5205"/>
            <a:ext cx="9905998" cy="4055706"/>
          </a:xfrm>
        </p:spPr>
        <p:txBody>
          <a:bodyPr anchor="t"/>
          <a:lstStyle/>
          <a:p>
            <a:pPr marL="0" indent="0">
              <a:buNone/>
            </a:pPr>
            <a:r>
              <a:rPr lang="tr-TR" dirty="0"/>
              <a:t>Savaşa başlamak için aceleye gerek yoktur. İlk 5 tur KK(Kuzey Krallığı) ile oyuncunun arasında bir ateşkes vardır. 5 turdan sonra </a:t>
            </a:r>
            <a:r>
              <a:rPr lang="tr-TR" dirty="0" err="1"/>
              <a:t>KK’nın</a:t>
            </a:r>
            <a:r>
              <a:rPr lang="tr-TR" dirty="0"/>
              <a:t> her tur %20 ihtimalle oyuncuya saldırma ihtimali vardır. Ayrıca KK her tur 300-400 arasında 10ar </a:t>
            </a:r>
            <a:r>
              <a:rPr lang="tr-TR" dirty="0" err="1"/>
              <a:t>10ar</a:t>
            </a:r>
            <a:r>
              <a:rPr lang="tr-TR" dirty="0"/>
              <a:t> olan artışlarla asker kazanır. Tabi ki de düşman size saldırmadan siz ona saldırabilirsiniz.</a:t>
            </a:r>
          </a:p>
          <a:p>
            <a:pPr marL="0" indent="0">
              <a:buNone/>
            </a:pPr>
            <a:r>
              <a:rPr lang="tr-TR" dirty="0"/>
              <a:t>Bir Muharebe gerçekleşir orduların bütünü ele alınır ve bunlar 1/5 oranıyla parçalara bölünür; bu ön cepheyi oluşturur. Tarafların bir muharebeyi kazanması için birden fazla kere gerçekleşen bu ön cephe savaşlarını hepsini kazanıp düşmanı tamamen yok etmesi gerekir. Ön cephedeki güçlerin toplam kuvvetini ise: </a:t>
            </a:r>
          </a:p>
          <a:p>
            <a:pPr marL="0" indent="0">
              <a:buNone/>
            </a:pPr>
            <a:r>
              <a:rPr lang="tr-TR" dirty="0"/>
              <a:t>Asker Sayısı/5*Ordu kalitesi *Zar değeri belirler. Zar değeri muharebeye </a:t>
            </a:r>
            <a:r>
              <a:rPr lang="tr-TR" dirty="0" err="1"/>
              <a:t>rastgelelik</a:t>
            </a:r>
            <a:r>
              <a:rPr lang="tr-TR" dirty="0"/>
              <a:t> katar ve ordu kalitesi gibi 2-10 değerleri arasında gelir.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F0BD3F-3E0B-4D1D-B7F0-DA2B3CF7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56" y="5094514"/>
            <a:ext cx="4724809" cy="16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9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B3584-A204-4534-9676-97C47D02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4368"/>
            <a:ext cx="9905998" cy="1172546"/>
          </a:xfrm>
        </p:spPr>
        <p:txBody>
          <a:bodyPr/>
          <a:lstStyle/>
          <a:p>
            <a:r>
              <a:rPr lang="tr-TR" dirty="0">
                <a:solidFill>
                  <a:srgbClr val="00CC00"/>
                </a:solidFill>
              </a:rPr>
              <a:t>Kazanmak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159B2D-EA62-4D6C-A6F0-432E46A9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4825"/>
            <a:ext cx="9905998" cy="4046376"/>
          </a:xfrm>
        </p:spPr>
        <p:txBody>
          <a:bodyPr anchor="t"/>
          <a:lstStyle/>
          <a:p>
            <a:pPr marL="0" indent="0">
              <a:buNone/>
            </a:pPr>
            <a:r>
              <a:rPr lang="tr-TR" dirty="0"/>
              <a:t>Oyunu kazanmak için gereken, kendi vilayetlerinizin hepsini kaybetmeden düşmanın tüm vilayetlerini ele geçirmektir.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A0681E-70F0-4DB6-A681-A41F4CB9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34" y="2990141"/>
            <a:ext cx="8245555" cy="178370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E275273-EB3C-4C4A-B2ED-816834BE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34" y="4773842"/>
            <a:ext cx="8245555" cy="17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7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85</TotalTime>
  <Words>398</Words>
  <Application>Microsoft Office PowerPoint</Application>
  <PresentationFormat>Geniş ekran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Ağ Gözü</vt:lpstr>
      <vt:lpstr>Rule a Kingdom</vt:lpstr>
      <vt:lpstr>Bu program nedir?</vt:lpstr>
      <vt:lpstr>Bazı İstatistikler</vt:lpstr>
      <vt:lpstr>Oyunun MekANİKLERİ</vt:lpstr>
      <vt:lpstr>Halkın Beslenmesi</vt:lpstr>
      <vt:lpstr>Gelir ve Diğer Ek Özellikler</vt:lpstr>
      <vt:lpstr>Ordu</vt:lpstr>
      <vt:lpstr>Savaş</vt:lpstr>
      <vt:lpstr>Kazanmak</vt:lpstr>
      <vt:lpstr>DİNLEDİĞİNİZ İÇİN TEŞEKKÜR EDERİM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a Kingdom</dc:title>
  <dc:creator>İsmail</dc:creator>
  <cp:lastModifiedBy>İsmail</cp:lastModifiedBy>
  <cp:revision>19</cp:revision>
  <dcterms:created xsi:type="dcterms:W3CDTF">2021-12-28T21:55:21Z</dcterms:created>
  <dcterms:modified xsi:type="dcterms:W3CDTF">2021-12-28T23:34:42Z</dcterms:modified>
</cp:coreProperties>
</file>