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13"/>
  </p:notesMasterIdLst>
  <p:sldIdLst>
    <p:sldId id="257" r:id="rId2"/>
    <p:sldId id="268" r:id="rId3"/>
    <p:sldId id="270" r:id="rId4"/>
    <p:sldId id="267" r:id="rId5"/>
    <p:sldId id="271" r:id="rId6"/>
    <p:sldId id="272" r:id="rId7"/>
    <p:sldId id="273" r:id="rId8"/>
    <p:sldId id="277" r:id="rId9"/>
    <p:sldId id="274" r:id="rId10"/>
    <p:sldId id="275" r:id="rId11"/>
    <p:sldId id="276" r:id="rId12"/>
  </p:sldIdLst>
  <p:sldSz cx="138176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5386952-E0C9-4E2A-95D3-CA1BB05FC42B}">
          <p14:sldIdLst>
            <p14:sldId id="257"/>
            <p14:sldId id="268"/>
            <p14:sldId id="270"/>
            <p14:sldId id="267"/>
            <p14:sldId id="271"/>
            <p14:sldId id="272"/>
            <p14:sldId id="273"/>
            <p14:sldId id="277"/>
            <p14:sldId id="274"/>
            <p14:sldId id="275"/>
            <p14:sldId id="276"/>
          </p14:sldIdLst>
        </p14:section>
      </p14:sectionLst>
    </p:ext>
    <p:ext uri="{EFAFB233-063F-42B5-8137-9DF3F51BA10A}">
      <p15:sldGuideLst xmlns:p15="http://schemas.microsoft.com/office/powerpoint/2012/main">
        <p15:guide id="1" orient="horz" pos="2448">
          <p15:clr>
            <a:srgbClr val="A4A3A4"/>
          </p15:clr>
        </p15:guide>
        <p15:guide id="2" pos="4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54" y="-120"/>
      </p:cViewPr>
      <p:guideLst>
        <p:guide orient="horz" pos="2448"/>
        <p:guide pos="43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6B4B-67D0-49DB-9055-B7C3CD7E3E24}" type="datetimeFigureOut">
              <a:rPr lang="en-IN" smtClean="0"/>
              <a:pPr/>
              <a:t>01-06-2023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097AC-44EB-4F43-A01F-AC616F46411C}" type="slidenum">
              <a:rPr lang="en-IN" smtClean="0"/>
              <a:pPr/>
              <a:t>‹#›</a:t>
            </a:fld>
            <a:endParaRPr lang="en-IN"/>
          </a:p>
        </p:txBody>
      </p:sp>
    </p:spTree>
    <p:extLst>
      <p:ext uri="{BB962C8B-B14F-4D97-AF65-F5344CB8AC3E}">
        <p14:creationId xmlns:p14="http://schemas.microsoft.com/office/powerpoint/2010/main" val="1564827347"/>
      </p:ext>
    </p:extLst>
  </p:cSld>
  <p:clrMap bg1="lt1" tx1="dk1" bg2="lt2" tx2="dk2" accent1="accent1" accent2="accent2" accent3="accent3" accent4="accent4" accent5="accent5" accent6="accent6" hlink="hlink" folHlink="folHlink"/>
  <p:notesStyle>
    <a:lvl1pPr marL="0" algn="l" defTabSz="1112998" rtl="0" eaLnBrk="1" latinLnBrk="0" hangingPunct="1">
      <a:defRPr sz="1460" kern="1200">
        <a:solidFill>
          <a:schemeClr val="tx1"/>
        </a:solidFill>
        <a:latin typeface="+mn-lt"/>
        <a:ea typeface="+mn-ea"/>
        <a:cs typeface="+mn-cs"/>
      </a:defRPr>
    </a:lvl1pPr>
    <a:lvl2pPr marL="556499" algn="l" defTabSz="1112998" rtl="0" eaLnBrk="1" latinLnBrk="0" hangingPunct="1">
      <a:defRPr sz="1460" kern="1200">
        <a:solidFill>
          <a:schemeClr val="tx1"/>
        </a:solidFill>
        <a:latin typeface="+mn-lt"/>
        <a:ea typeface="+mn-ea"/>
        <a:cs typeface="+mn-cs"/>
      </a:defRPr>
    </a:lvl2pPr>
    <a:lvl3pPr marL="1112998" algn="l" defTabSz="1112998" rtl="0" eaLnBrk="1" latinLnBrk="0" hangingPunct="1">
      <a:defRPr sz="1460" kern="1200">
        <a:solidFill>
          <a:schemeClr val="tx1"/>
        </a:solidFill>
        <a:latin typeface="+mn-lt"/>
        <a:ea typeface="+mn-ea"/>
        <a:cs typeface="+mn-cs"/>
      </a:defRPr>
    </a:lvl3pPr>
    <a:lvl4pPr marL="1669498" algn="l" defTabSz="1112998" rtl="0" eaLnBrk="1" latinLnBrk="0" hangingPunct="1">
      <a:defRPr sz="1460" kern="1200">
        <a:solidFill>
          <a:schemeClr val="tx1"/>
        </a:solidFill>
        <a:latin typeface="+mn-lt"/>
        <a:ea typeface="+mn-ea"/>
        <a:cs typeface="+mn-cs"/>
      </a:defRPr>
    </a:lvl4pPr>
    <a:lvl5pPr marL="2225997" algn="l" defTabSz="1112998" rtl="0" eaLnBrk="1" latinLnBrk="0" hangingPunct="1">
      <a:defRPr sz="1460" kern="1200">
        <a:solidFill>
          <a:schemeClr val="tx1"/>
        </a:solidFill>
        <a:latin typeface="+mn-lt"/>
        <a:ea typeface="+mn-ea"/>
        <a:cs typeface="+mn-cs"/>
      </a:defRPr>
    </a:lvl5pPr>
    <a:lvl6pPr marL="2782495" algn="l" defTabSz="1112998" rtl="0" eaLnBrk="1" latinLnBrk="0" hangingPunct="1">
      <a:defRPr sz="1460" kern="1200">
        <a:solidFill>
          <a:schemeClr val="tx1"/>
        </a:solidFill>
        <a:latin typeface="+mn-lt"/>
        <a:ea typeface="+mn-ea"/>
        <a:cs typeface="+mn-cs"/>
      </a:defRPr>
    </a:lvl6pPr>
    <a:lvl7pPr marL="3338994" algn="l" defTabSz="1112998" rtl="0" eaLnBrk="1" latinLnBrk="0" hangingPunct="1">
      <a:defRPr sz="1460" kern="1200">
        <a:solidFill>
          <a:schemeClr val="tx1"/>
        </a:solidFill>
        <a:latin typeface="+mn-lt"/>
        <a:ea typeface="+mn-ea"/>
        <a:cs typeface="+mn-cs"/>
      </a:defRPr>
    </a:lvl7pPr>
    <a:lvl8pPr marL="3895493" algn="l" defTabSz="1112998" rtl="0" eaLnBrk="1" latinLnBrk="0" hangingPunct="1">
      <a:defRPr sz="1460" kern="1200">
        <a:solidFill>
          <a:schemeClr val="tx1"/>
        </a:solidFill>
        <a:latin typeface="+mn-lt"/>
        <a:ea typeface="+mn-ea"/>
        <a:cs typeface="+mn-cs"/>
      </a:defRPr>
    </a:lvl8pPr>
    <a:lvl9pPr marL="4451993" algn="l" defTabSz="1112998" rtl="0" eaLnBrk="1" latinLnBrk="0" hangingPunct="1">
      <a:defRPr sz="14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1272011"/>
            <a:ext cx="10363200" cy="2705947"/>
          </a:xfrm>
        </p:spPr>
        <p:txBody>
          <a:bodyPr anchor="b"/>
          <a:lstStyle>
            <a:lvl1pPr algn="ctr">
              <a:defRPr sz="6800"/>
            </a:lvl1pPr>
          </a:lstStyle>
          <a:p>
            <a:r>
              <a:rPr lang="en-US"/>
              <a:t>Click to edit Master title style</a:t>
            </a:r>
            <a:endParaRPr lang="en-US" dirty="0"/>
          </a:p>
        </p:txBody>
      </p:sp>
      <p:sp>
        <p:nvSpPr>
          <p:cNvPr id="3" name="Subtitle 2"/>
          <p:cNvSpPr>
            <a:spLocks noGrp="1"/>
          </p:cNvSpPr>
          <p:nvPr>
            <p:ph type="subTitle" idx="1"/>
          </p:nvPr>
        </p:nvSpPr>
        <p:spPr>
          <a:xfrm>
            <a:off x="1727200" y="4082310"/>
            <a:ext cx="103632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260511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361788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8220" y="413808"/>
            <a:ext cx="2979420"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9960" y="413808"/>
            <a:ext cx="8765540"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221707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275726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763" y="1937704"/>
            <a:ext cx="11917680" cy="3233102"/>
          </a:xfrm>
        </p:spPr>
        <p:txBody>
          <a:bodyPr anchor="b"/>
          <a:lstStyle>
            <a:lvl1pPr>
              <a:defRPr sz="6800"/>
            </a:lvl1pPr>
          </a:lstStyle>
          <a:p>
            <a:r>
              <a:rPr lang="en-US"/>
              <a:t>Click to edit Master title style</a:t>
            </a:r>
            <a:endParaRPr lang="en-US" dirty="0"/>
          </a:p>
        </p:txBody>
      </p:sp>
      <p:sp>
        <p:nvSpPr>
          <p:cNvPr id="3" name="Text Placeholder 2"/>
          <p:cNvSpPr>
            <a:spLocks noGrp="1"/>
          </p:cNvSpPr>
          <p:nvPr>
            <p:ph type="body" idx="1"/>
          </p:nvPr>
        </p:nvSpPr>
        <p:spPr>
          <a:xfrm>
            <a:off x="942763" y="5201392"/>
            <a:ext cx="11917680" cy="1700212"/>
          </a:xfrm>
        </p:spPr>
        <p:txBody>
          <a:bodyPr/>
          <a:lstStyle>
            <a:lvl1pPr marL="0" indent="0">
              <a:buNone/>
              <a:defRPr sz="2720">
                <a:solidFill>
                  <a:schemeClr val="tx1">
                    <a:tint val="75000"/>
                  </a:schemeClr>
                </a:solidFill>
              </a:defRPr>
            </a:lvl1pPr>
            <a:lvl2pPr marL="518145" indent="0">
              <a:buNone/>
              <a:defRPr sz="2267">
                <a:solidFill>
                  <a:schemeClr val="tx1">
                    <a:tint val="75000"/>
                  </a:schemeClr>
                </a:solidFill>
              </a:defRPr>
            </a:lvl2pPr>
            <a:lvl3pPr marL="1036290" indent="0">
              <a:buNone/>
              <a:defRPr sz="2040">
                <a:solidFill>
                  <a:schemeClr val="tx1">
                    <a:tint val="75000"/>
                  </a:schemeClr>
                </a:solidFill>
              </a:defRPr>
            </a:lvl3pPr>
            <a:lvl4pPr marL="1554434" indent="0">
              <a:buNone/>
              <a:defRPr sz="1813">
                <a:solidFill>
                  <a:schemeClr val="tx1">
                    <a:tint val="75000"/>
                  </a:schemeClr>
                </a:solidFill>
              </a:defRPr>
            </a:lvl4pPr>
            <a:lvl5pPr marL="2072579" indent="0">
              <a:buNone/>
              <a:defRPr sz="1813">
                <a:solidFill>
                  <a:schemeClr val="tx1">
                    <a:tint val="75000"/>
                  </a:schemeClr>
                </a:solidFill>
              </a:defRPr>
            </a:lvl5pPr>
            <a:lvl6pPr marL="2590724" indent="0">
              <a:buNone/>
              <a:defRPr sz="1813">
                <a:solidFill>
                  <a:schemeClr val="tx1">
                    <a:tint val="75000"/>
                  </a:schemeClr>
                </a:solidFill>
              </a:defRPr>
            </a:lvl6pPr>
            <a:lvl7pPr marL="3108869" indent="0">
              <a:buNone/>
              <a:defRPr sz="1813">
                <a:solidFill>
                  <a:schemeClr val="tx1">
                    <a:tint val="75000"/>
                  </a:schemeClr>
                </a:solidFill>
              </a:defRPr>
            </a:lvl7pPr>
            <a:lvl8pPr marL="3627013" indent="0">
              <a:buNone/>
              <a:defRPr sz="1813">
                <a:solidFill>
                  <a:schemeClr val="tx1">
                    <a:tint val="75000"/>
                  </a:schemeClr>
                </a:solidFill>
              </a:defRPr>
            </a:lvl8pPr>
            <a:lvl9pPr marL="4145158" indent="0">
              <a:buNone/>
              <a:defRPr sz="181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69916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9960" y="2069042"/>
            <a:ext cx="58724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95160" y="2069042"/>
            <a:ext cx="58724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296610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1760" y="413809"/>
            <a:ext cx="1191768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51760" y="1905318"/>
            <a:ext cx="5845492"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4" name="Content Placeholder 3"/>
          <p:cNvSpPr>
            <a:spLocks noGrp="1"/>
          </p:cNvSpPr>
          <p:nvPr>
            <p:ph sz="half" idx="2"/>
          </p:nvPr>
        </p:nvSpPr>
        <p:spPr>
          <a:xfrm>
            <a:off x="951760" y="2839085"/>
            <a:ext cx="5845492"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95160" y="1905318"/>
            <a:ext cx="5874280"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6" name="Content Placeholder 5"/>
          <p:cNvSpPr>
            <a:spLocks noGrp="1"/>
          </p:cNvSpPr>
          <p:nvPr>
            <p:ph sz="quarter" idx="4"/>
          </p:nvPr>
        </p:nvSpPr>
        <p:spPr>
          <a:xfrm>
            <a:off x="6995160" y="2839085"/>
            <a:ext cx="587428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24352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35657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129451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a:t>Click to edit Master title style</a:t>
            </a:r>
            <a:endParaRPr lang="en-US" dirty="0"/>
          </a:p>
        </p:txBody>
      </p:sp>
      <p:sp>
        <p:nvSpPr>
          <p:cNvPr id="3" name="Content Placeholder 2"/>
          <p:cNvSpPr>
            <a:spLocks noGrp="1"/>
          </p:cNvSpPr>
          <p:nvPr>
            <p:ph idx="1"/>
          </p:nvPr>
        </p:nvSpPr>
        <p:spPr>
          <a:xfrm>
            <a:off x="5874280" y="1119082"/>
            <a:ext cx="6995160"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99272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874280" y="1119082"/>
            <a:ext cx="6995160"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a:t>Click icon to add picture</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EF6E2D03-1B7F-40C1-84BD-CABF20EACE08}" type="datetimeFigureOut">
              <a:rPr lang="en-IN" smtClean="0"/>
              <a:pPr/>
              <a:t>01-06-2023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53AB9A-1499-405D-AD6E-55146FAB8408}" type="slidenum">
              <a:rPr lang="en-IN" smtClean="0"/>
              <a:pPr/>
              <a:t>‹#›</a:t>
            </a:fld>
            <a:endParaRPr lang="en-IN"/>
          </a:p>
        </p:txBody>
      </p:sp>
    </p:spTree>
    <p:extLst>
      <p:ext uri="{BB962C8B-B14F-4D97-AF65-F5344CB8AC3E}">
        <p14:creationId xmlns:p14="http://schemas.microsoft.com/office/powerpoint/2010/main" val="219131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9960" y="413809"/>
            <a:ext cx="1191768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9960" y="2069042"/>
            <a:ext cx="1191768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9960" y="7203864"/>
            <a:ext cx="3108960"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EF6E2D03-1B7F-40C1-84BD-CABF20EACE08}" type="datetimeFigureOut">
              <a:rPr lang="en-IN" smtClean="0"/>
              <a:pPr/>
              <a:t>01-06-2023</a:t>
            </a:fld>
            <a:endParaRPr lang="en-IN"/>
          </a:p>
        </p:txBody>
      </p:sp>
      <p:sp>
        <p:nvSpPr>
          <p:cNvPr id="5" name="Footer Placeholder 4"/>
          <p:cNvSpPr>
            <a:spLocks noGrp="1"/>
          </p:cNvSpPr>
          <p:nvPr>
            <p:ph type="ftr" sz="quarter" idx="3"/>
          </p:nvPr>
        </p:nvSpPr>
        <p:spPr>
          <a:xfrm>
            <a:off x="4577080" y="7203864"/>
            <a:ext cx="4663440"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758680" y="7203864"/>
            <a:ext cx="3108960" cy="413808"/>
          </a:xfrm>
          <a:prstGeom prst="rect">
            <a:avLst/>
          </a:prstGeom>
        </p:spPr>
        <p:txBody>
          <a:bodyPr vert="horz" lIns="91440" tIns="45720" rIns="91440" bIns="45720" rtlCol="0" anchor="ctr"/>
          <a:lstStyle>
            <a:lvl1pPr algn="r">
              <a:defRPr sz="1360">
                <a:solidFill>
                  <a:schemeClr val="tx1">
                    <a:tint val="75000"/>
                  </a:schemeClr>
                </a:solidFill>
              </a:defRPr>
            </a:lvl1pPr>
          </a:lstStyle>
          <a:p>
            <a:fld id="{B053AB9A-1499-405D-AD6E-55146FAB8408}" type="slidenum">
              <a:rPr lang="en-IN" smtClean="0"/>
              <a:pPr/>
              <a:t>‹#›</a:t>
            </a:fld>
            <a:endParaRPr lang="en-IN"/>
          </a:p>
        </p:txBody>
      </p:sp>
    </p:spTree>
    <p:extLst>
      <p:ext uri="{BB962C8B-B14F-4D97-AF65-F5344CB8AC3E}">
        <p14:creationId xmlns:p14="http://schemas.microsoft.com/office/powerpoint/2010/main" val="2987623109"/>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EEDB-516F-BF97-4773-5F52A3CC3565}"/>
              </a:ext>
            </a:extLst>
          </p:cNvPr>
          <p:cNvSpPr>
            <a:spLocks noGrp="1"/>
          </p:cNvSpPr>
          <p:nvPr>
            <p:ph type="title"/>
          </p:nvPr>
        </p:nvSpPr>
        <p:spPr>
          <a:xfrm>
            <a:off x="3795459" y="727548"/>
            <a:ext cx="6247952" cy="2152286"/>
          </a:xfrm>
        </p:spPr>
        <p:txBody>
          <a:bodyPr>
            <a:normAutofit/>
          </a:bodyPr>
          <a:lstStyle/>
          <a:p>
            <a:r>
              <a:rPr lang="en-GB" sz="4400" b="1" dirty="0">
                <a:latin typeface="Times New Roman" panose="02020603050405020304" pitchFamily="18" charset="0"/>
                <a:cs typeface="Times New Roman" panose="02020603050405020304" pitchFamily="18" charset="0"/>
              </a:rPr>
              <a:t>Smart</a:t>
            </a:r>
            <a:r>
              <a:rPr lang="en-US" sz="4400" b="1" dirty="0">
                <a:latin typeface="Times New Roman" panose="02020603050405020304" pitchFamily="18" charset="0"/>
                <a:cs typeface="Times New Roman" panose="02020603050405020304" pitchFamily="18" charset="0"/>
              </a:rPr>
              <a:t> attendance system</a:t>
            </a:r>
            <a:r>
              <a:rPr lang="en-GB" sz="4400" b="1" dirty="0">
                <a:latin typeface="Times New Roman" panose="02020603050405020304" pitchFamily="18" charset="0"/>
                <a:cs typeface="Times New Roman" panose="02020603050405020304" pitchFamily="18" charset="0"/>
              </a:rPr>
              <a:t> </a:t>
            </a:r>
            <a:br>
              <a:rPr lang="en-GB" sz="4400" b="1" dirty="0">
                <a:latin typeface="Times New Roman" panose="02020603050405020304" pitchFamily="18" charset="0"/>
                <a:cs typeface="Times New Roman" panose="02020603050405020304" pitchFamily="18" charset="0"/>
              </a:rPr>
            </a:br>
            <a:r>
              <a:rPr lang="en-GB" sz="4400" b="1" dirty="0">
                <a:latin typeface="Times New Roman" panose="02020603050405020304" pitchFamily="18" charset="0"/>
                <a:cs typeface="Times New Roman" panose="02020603050405020304" pitchFamily="18" charset="0"/>
              </a:rPr>
              <a:t>using PCA Algorithm </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200398-B6A3-2D9C-F7D4-1D89B6FECAD3}"/>
              </a:ext>
            </a:extLst>
          </p:cNvPr>
          <p:cNvSpPr>
            <a:spLocks noGrp="1"/>
          </p:cNvSpPr>
          <p:nvPr>
            <p:ph idx="4294967295"/>
          </p:nvPr>
        </p:nvSpPr>
        <p:spPr>
          <a:xfrm flipH="1">
            <a:off x="3856302" y="2349686"/>
            <a:ext cx="7026556" cy="4277711"/>
          </a:xfrm>
        </p:spPr>
        <p:txBody>
          <a:bodyPr>
            <a:normAutofit fontScale="47500" lnSpcReduction="20000"/>
          </a:bodyPr>
          <a:lstStyle/>
          <a:p>
            <a:endParaRPr lang="en-US" dirty="0"/>
          </a:p>
          <a:p>
            <a:endParaRPr lang="en-IN" dirty="0"/>
          </a:p>
          <a:p>
            <a:endParaRPr lang="en-IN" sz="6400" dirty="0"/>
          </a:p>
          <a:p>
            <a:endParaRPr lang="en-IN" sz="6400" dirty="0"/>
          </a:p>
          <a:p>
            <a:pPr marL="0" indent="0">
              <a:buNone/>
            </a:pPr>
            <a:endParaRPr lang="en-IN" sz="8000" dirty="0">
              <a:latin typeface="Times New Roman" panose="02020603050405020304" pitchFamily="18" charset="0"/>
              <a:cs typeface="Times New Roman" panose="02020603050405020304" pitchFamily="18" charset="0"/>
            </a:endParaRPr>
          </a:p>
          <a:p>
            <a:pPr marL="0" indent="0">
              <a:buNone/>
            </a:pPr>
            <a:r>
              <a:rPr lang="en-IN" sz="8000" b="1" dirty="0">
                <a:latin typeface="Times New Roman" panose="02020603050405020304" pitchFamily="18" charset="0"/>
                <a:cs typeface="Times New Roman" panose="02020603050405020304" pitchFamily="18" charset="0"/>
              </a:rPr>
              <a:t>TEAM MEMBERS:</a:t>
            </a:r>
          </a:p>
          <a:p>
            <a:pPr marL="0" indent="0">
              <a:buNone/>
            </a:pPr>
            <a:r>
              <a:rPr lang="en-IN" sz="8000" b="1" dirty="0">
                <a:latin typeface="Times New Roman" panose="02020603050405020304" pitchFamily="18" charset="0"/>
                <a:cs typeface="Times New Roman" panose="02020603050405020304" pitchFamily="18" charset="0"/>
              </a:rPr>
              <a:t>     </a:t>
            </a:r>
            <a:r>
              <a:rPr lang="en-IN" sz="5900" b="1" dirty="0">
                <a:latin typeface="Times New Roman" panose="02020603050405020304" pitchFamily="18" charset="0"/>
                <a:cs typeface="Times New Roman" panose="02020603050405020304" pitchFamily="18" charset="0"/>
              </a:rPr>
              <a:t>  </a:t>
            </a:r>
            <a:r>
              <a:rPr lang="en-IN" sz="5900" dirty="0" err="1">
                <a:latin typeface="Times New Roman" panose="02020603050405020304" pitchFamily="18" charset="0"/>
                <a:cs typeface="Times New Roman" panose="02020603050405020304" pitchFamily="18" charset="0"/>
              </a:rPr>
              <a:t>K.Livya</a:t>
            </a:r>
            <a:r>
              <a:rPr lang="en-IN" sz="5900" dirty="0">
                <a:latin typeface="Times New Roman" panose="02020603050405020304" pitchFamily="18" charset="0"/>
                <a:cs typeface="Times New Roman" panose="02020603050405020304" pitchFamily="18" charset="0"/>
              </a:rPr>
              <a:t>(422420205020)</a:t>
            </a:r>
          </a:p>
          <a:p>
            <a:pPr marL="0" indent="0">
              <a:buNone/>
            </a:pPr>
            <a:r>
              <a:rPr lang="en-GB" sz="5900" dirty="0">
                <a:latin typeface="Times New Roman" panose="02020603050405020304" pitchFamily="18" charset="0"/>
                <a:cs typeface="Times New Roman" panose="02020603050405020304" pitchFamily="18" charset="0"/>
              </a:rPr>
              <a:t>         </a:t>
            </a:r>
            <a:r>
              <a:rPr lang="en-IN" sz="5900" dirty="0" err="1">
                <a:latin typeface="Times New Roman" panose="02020603050405020304" pitchFamily="18" charset="0"/>
                <a:cs typeface="Times New Roman" panose="02020603050405020304" pitchFamily="18" charset="0"/>
              </a:rPr>
              <a:t>R.Yogishwari</a:t>
            </a:r>
            <a:r>
              <a:rPr lang="en-IN" sz="5900" dirty="0">
                <a:latin typeface="Times New Roman" panose="02020603050405020304" pitchFamily="18" charset="0"/>
                <a:cs typeface="Times New Roman" panose="02020603050405020304" pitchFamily="18" charset="0"/>
              </a:rPr>
              <a:t>(422420205050)</a:t>
            </a:r>
          </a:p>
          <a:p>
            <a:pPr marL="0" indent="0">
              <a:buNone/>
            </a:pPr>
            <a:r>
              <a:rPr lang="en-IN" sz="8000"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50F33D31-59F2-F7B5-5168-46C43193C487}"/>
              </a:ext>
            </a:extLst>
          </p:cNvPr>
          <p:cNvSpPr/>
          <p:nvPr/>
        </p:nvSpPr>
        <p:spPr>
          <a:xfrm>
            <a:off x="324357" y="376617"/>
            <a:ext cx="13168886" cy="7019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05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22E280-9968-B17E-0AEA-B9A7ABE4FC82}"/>
              </a:ext>
            </a:extLst>
          </p:cNvPr>
          <p:cNvSpPr/>
          <p:nvPr/>
        </p:nvSpPr>
        <p:spPr>
          <a:xfrm>
            <a:off x="324357" y="376617"/>
            <a:ext cx="13168886" cy="7019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B3286A1-88C4-AE56-35CA-1244DCC5BC6D}"/>
              </a:ext>
            </a:extLst>
          </p:cNvPr>
          <p:cNvSpPr>
            <a:spLocks noGrp="1"/>
          </p:cNvSpPr>
          <p:nvPr>
            <p:ph type="title"/>
          </p:nvPr>
        </p:nvSpPr>
        <p:spPr>
          <a:xfrm>
            <a:off x="324357" y="413810"/>
            <a:ext cx="13168886" cy="7125845"/>
          </a:xfrm>
        </p:spPr>
        <p:txBody>
          <a:bodyPr>
            <a:normAutofit/>
          </a:bodyPr>
          <a:lstStyle/>
          <a:p>
            <a:r>
              <a:rPr lang="en-GB" sz="2400" b="1" dirty="0">
                <a:latin typeface="Times New Roman" panose="02020603050405020304" pitchFamily="18" charset="0"/>
                <a:cs typeface="Times New Roman" panose="02020603050405020304" pitchFamily="18" charset="0"/>
              </a:rPr>
              <a:t>CONCLUSION:</a:t>
            </a: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smart attendance system using PCA can also contribute to improved accuracy and reliability.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By capturing the most relevant features, PCA helps minimize noise and redundancy in the data, resulting in more accurate attendance records.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PCA can handle missing or incomplete data effectively, enabling the system to handle various scenarios and ensure reliable attendance tracking.</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The implementation of a smart attendance system using PCA can lead to increased efficiency and time savings.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This can significantly reduce the administrative burden associated with manual attendance tracking and enable resources to be allocated more effectively.</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There is no special hardware requirement for the implementation of the system. A camera Laptop </a:t>
            </a:r>
            <a:r>
              <a:rPr lang="en-GB" sz="2400">
                <a:latin typeface="Times New Roman" panose="02020603050405020304" pitchFamily="18" charset="0"/>
                <a:cs typeface="Times New Roman" panose="02020603050405020304" pitchFamily="18" charset="0"/>
              </a:rPr>
              <a:t>and  database </a:t>
            </a:r>
            <a:r>
              <a:rPr lang="en-GB" sz="2400" dirty="0">
                <a:latin typeface="Times New Roman" panose="02020603050405020304" pitchFamily="18" charset="0"/>
                <a:cs typeface="Times New Roman" panose="02020603050405020304" pitchFamily="18" charset="0"/>
              </a:rPr>
              <a:t>are sufficient for developing attendance management system using face recognition.</a:t>
            </a:r>
            <a:br>
              <a:rPr lang="en-GB"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67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F617-DF11-93B4-6E73-696957EB40F7}"/>
              </a:ext>
            </a:extLst>
          </p:cNvPr>
          <p:cNvSpPr>
            <a:spLocks noGrp="1"/>
          </p:cNvSpPr>
          <p:nvPr>
            <p:ph type="title"/>
          </p:nvPr>
        </p:nvSpPr>
        <p:spPr>
          <a:xfrm>
            <a:off x="949960" y="413809"/>
            <a:ext cx="11917680" cy="6987063"/>
          </a:xfrm>
        </p:spPr>
        <p:txBody>
          <a:bodyPr/>
          <a:lstStyle/>
          <a:p>
            <a:r>
              <a:rPr lang="en-GB" b="1"/>
              <a:t>                           </a:t>
            </a:r>
            <a:r>
              <a:rPr lang="en-GB" b="1" dirty="0">
                <a:latin typeface="Times New Roman" panose="02020603050405020304" pitchFamily="18" charset="0"/>
                <a:cs typeface="Times New Roman" panose="02020603050405020304" pitchFamily="18" charset="0"/>
              </a:rPr>
              <a:t>THANK YOU</a:t>
            </a:r>
            <a:r>
              <a:rPr lang="en-GB" b="1" dirty="0"/>
              <a:t> </a:t>
            </a:r>
            <a:endParaRPr lang="en-US" b="1" dirty="0"/>
          </a:p>
        </p:txBody>
      </p:sp>
    </p:spTree>
    <p:extLst>
      <p:ext uri="{BB962C8B-B14F-4D97-AF65-F5344CB8AC3E}">
        <p14:creationId xmlns:p14="http://schemas.microsoft.com/office/powerpoint/2010/main" val="349871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8DB4F9BF-F7E5-FACE-75FF-6FD3E721F0BB}"/>
              </a:ext>
            </a:extLst>
          </p:cNvPr>
          <p:cNvSpPr txBox="1">
            <a:spLocks noGrp="1"/>
          </p:cNvSpPr>
          <p:nvPr>
            <p:ph type="title"/>
          </p:nvPr>
        </p:nvSpPr>
        <p:spPr>
          <a:xfrm>
            <a:off x="818361" y="-2841595"/>
            <a:ext cx="12689821" cy="10454527"/>
          </a:xfrm>
          <a:prstGeom prst="rect">
            <a:avLst/>
          </a:prstGeom>
        </p:spPr>
        <p:txBody>
          <a:bodyPr vert="horz" lIns="91440" tIns="45720" rIns="91440" bIns="45720" rtlCol="0" anchor="ctr">
            <a:normAutofit fontScale="90000"/>
          </a:bodyPr>
          <a:lst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a:lstStyle>
          <a:p>
            <a:br>
              <a:rPr lang="en-GB" sz="3100" b="1" dirty="0">
                <a:latin typeface="Times New Roman" panose="02020603050405020304" pitchFamily="18" charset="0"/>
                <a:cs typeface="Times New Roman" panose="02020603050405020304" pitchFamily="18" charset="0"/>
              </a:rPr>
            </a:br>
            <a:br>
              <a:rPr lang="en-GB" sz="3100" b="1" dirty="0">
                <a:latin typeface="Times New Roman" panose="02020603050405020304" pitchFamily="18" charset="0"/>
                <a:cs typeface="Times New Roman" panose="02020603050405020304" pitchFamily="18" charset="0"/>
              </a:rPr>
            </a:br>
            <a:br>
              <a:rPr lang="en-GB" sz="3100" b="1" dirty="0">
                <a:latin typeface="Times New Roman" panose="02020603050405020304" pitchFamily="18" charset="0"/>
                <a:cs typeface="Times New Roman" panose="02020603050405020304" pitchFamily="18" charset="0"/>
              </a:rPr>
            </a:br>
            <a:br>
              <a:rPr lang="en-GB" sz="3100" b="1" dirty="0">
                <a:latin typeface="Times New Roman" panose="02020603050405020304" pitchFamily="18" charset="0"/>
                <a:cs typeface="Times New Roman" panose="02020603050405020304" pitchFamily="18" charset="0"/>
              </a:rPr>
            </a:br>
            <a:br>
              <a:rPr lang="en-GB" sz="3100" b="1" dirty="0">
                <a:latin typeface="Times New Roman" panose="02020603050405020304" pitchFamily="18" charset="0"/>
                <a:cs typeface="Times New Roman" panose="02020603050405020304" pitchFamily="18" charset="0"/>
              </a:rPr>
            </a:br>
            <a:br>
              <a:rPr lang="en-GB" sz="3100" b="1" dirty="0">
                <a:latin typeface="Times New Roman" panose="02020603050405020304" pitchFamily="18" charset="0"/>
                <a:cs typeface="Times New Roman" panose="02020603050405020304" pitchFamily="18" charset="0"/>
              </a:rPr>
            </a:br>
            <a:br>
              <a:rPr lang="en-GB" sz="3100" b="1" dirty="0">
                <a:latin typeface="Times New Roman" panose="02020603050405020304" pitchFamily="18" charset="0"/>
                <a:cs typeface="Times New Roman" panose="02020603050405020304" pitchFamily="18" charset="0"/>
              </a:rPr>
            </a:br>
            <a:br>
              <a:rPr lang="en-GB" sz="3100" b="1" dirty="0">
                <a:latin typeface="Times New Roman" panose="02020603050405020304" pitchFamily="18" charset="0"/>
                <a:cs typeface="Times New Roman" panose="02020603050405020304" pitchFamily="18" charset="0"/>
              </a:rPr>
            </a:br>
            <a:br>
              <a:rPr lang="en-GB" sz="3100" b="1" dirty="0">
                <a:latin typeface="Times New Roman" panose="02020603050405020304" pitchFamily="18" charset="0"/>
                <a:cs typeface="Times New Roman" panose="02020603050405020304" pitchFamily="18" charset="0"/>
              </a:rPr>
            </a:br>
            <a:r>
              <a:rPr lang="en-GB" sz="3100" b="1" dirty="0">
                <a:latin typeface="Times New Roman" panose="02020603050405020304" pitchFamily="18" charset="0"/>
                <a:cs typeface="Times New Roman" panose="02020603050405020304" pitchFamily="18" charset="0"/>
              </a:rPr>
              <a:t>INTRODUCTION:</a:t>
            </a:r>
            <a:br>
              <a:rPr lang="en-GB" sz="3100" b="1" dirty="0">
                <a:latin typeface="Times New Roman" panose="02020603050405020304" pitchFamily="18" charset="0"/>
                <a:cs typeface="Times New Roman" panose="02020603050405020304" pitchFamily="18" charset="0"/>
              </a:rPr>
            </a:br>
            <a:r>
              <a:rPr lang="en-GB" sz="2200" b="1" dirty="0">
                <a:latin typeface="Times New Roman" panose="02020603050405020304" pitchFamily="18" charset="0"/>
                <a:cs typeface="Times New Roman" panose="02020603050405020304" pitchFamily="18" charset="0"/>
              </a:rPr>
              <a:t>  </a:t>
            </a: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    Generally, in the classroom the attendance was taken by the teachers manually at the beginning and ending of the class which is time consuming and some chances to make mistakes. </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     In this project we aim to build an Attendance marking system with the help of facial recognition  replacing the current manual   attendance systems. </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    The main objective the proposed system is to allot attendance to the students using face recognition-based algorithms to achieve failures through Traditional attendance system. </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    Face detection is used for identification of human faces in digital images or video. It is defined as specific case of object-class detection.</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main implementation steps used in this type of system are face detection and recognizing the detected face. </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    This system marks the attendance using live video stream. The frames are extracted from video using OPENCV. </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After these, the recognized faces can be comparing with the database containing student's faces..</a:t>
            </a:r>
            <a:br>
              <a:rPr lang="en-GB" sz="24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If match is found ,the attendance record is maintained in an excel sheet which is updated automatically in the system .</a:t>
            </a:r>
            <a:br>
              <a:rPr lang="en-GB" sz="2200" dirty="0">
                <a:latin typeface="Times New Roman" panose="02020603050405020304" pitchFamily="18" charset="0"/>
                <a:cs typeface="Times New Roman" panose="02020603050405020304" pitchFamily="18" charset="0"/>
              </a:rPr>
            </a:b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   </a:t>
            </a:r>
            <a:endParaRPr lang="en-US" sz="31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0C990D1-EB21-E514-2D32-2D662643EBC4}"/>
              </a:ext>
            </a:extLst>
          </p:cNvPr>
          <p:cNvSpPr/>
          <p:nvPr/>
        </p:nvSpPr>
        <p:spPr>
          <a:xfrm>
            <a:off x="324357" y="376617"/>
            <a:ext cx="13168886" cy="7019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96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7199-E789-469B-2DD5-ED727DEFAB19}"/>
              </a:ext>
            </a:extLst>
          </p:cNvPr>
          <p:cNvSpPr>
            <a:spLocks noGrp="1"/>
          </p:cNvSpPr>
          <p:nvPr>
            <p:ph type="title"/>
          </p:nvPr>
        </p:nvSpPr>
        <p:spPr>
          <a:xfrm>
            <a:off x="636178" y="-296884"/>
            <a:ext cx="12857065" cy="7878429"/>
          </a:xfrm>
        </p:spPr>
        <p:txBody>
          <a:bodyPr>
            <a:normAutofit/>
          </a:bodyPr>
          <a:lstStyle/>
          <a:p>
            <a:r>
              <a:rPr lang="en-GB" sz="2800" b="1" dirty="0">
                <a:latin typeface="Times New Roman" panose="02020603050405020304" pitchFamily="18" charset="0"/>
                <a:cs typeface="Times New Roman" panose="02020603050405020304" pitchFamily="18" charset="0"/>
              </a:rPr>
              <a:t>Proposed Frame:</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GB" sz="28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Proposed system comprises of four phases Data collection, </a:t>
            </a:r>
            <a:r>
              <a:rPr lang="en-GB" sz="2400" dirty="0" err="1">
                <a:latin typeface="Times New Roman" panose="02020603050405020304" pitchFamily="18" charset="0"/>
                <a:cs typeface="Times New Roman" panose="02020603050405020304" pitchFamily="18" charset="0"/>
              </a:rPr>
              <a:t>Preprocessing</a:t>
            </a:r>
            <a:r>
              <a:rPr lang="en-GB" sz="2400">
                <a:latin typeface="Times New Roman" panose="02020603050405020304" pitchFamily="18" charset="0"/>
                <a:cs typeface="Times New Roman" panose="02020603050405020304" pitchFamily="18" charset="0"/>
              </a:rPr>
              <a:t>, Pca</a:t>
            </a:r>
            <a:r>
              <a:rPr lang="en-GB" sz="2400" dirty="0">
                <a:latin typeface="Times New Roman" panose="02020603050405020304" pitchFamily="18" charset="0"/>
                <a:cs typeface="Times New Roman" panose="02020603050405020304" pitchFamily="18" charset="0"/>
              </a:rPr>
              <a:t> analysis, Attendance Marking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During the Data collection phase collect the image of the Student and Create a database or data storage system to store the collected attendance data, including the unique identifiers of individuals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In the pre-processing phase Remove any noisy or inconsistent data points to ensure data quality. Extract relevant features from the attendance data.</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In the </a:t>
            </a:r>
            <a:r>
              <a:rPr lang="en-GB" sz="2400" dirty="0" err="1">
                <a:latin typeface="Times New Roman" panose="02020603050405020304" pitchFamily="18" charset="0"/>
                <a:cs typeface="Times New Roman" panose="02020603050405020304" pitchFamily="18" charset="0"/>
              </a:rPr>
              <a:t>pca</a:t>
            </a:r>
            <a:r>
              <a:rPr lang="en-GB" sz="2400" dirty="0">
                <a:latin typeface="Times New Roman" panose="02020603050405020304" pitchFamily="18" charset="0"/>
                <a:cs typeface="Times New Roman" panose="02020603050405020304" pitchFamily="18" charset="0"/>
              </a:rPr>
              <a:t> analysis phase  the extracted features as input to individual.</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In the process the incoming attendance data using the selected principal </a:t>
            </a:r>
            <a:r>
              <a:rPr lang="en-GB" sz="2400" dirty="0" err="1">
                <a:latin typeface="Times New Roman" panose="02020603050405020304" pitchFamily="18" charset="0"/>
                <a:cs typeface="Times New Roman" panose="02020603050405020304" pitchFamily="18" charset="0"/>
              </a:rPr>
              <a:t>components.Update</a:t>
            </a:r>
            <a:r>
              <a:rPr lang="en-GB" sz="2400" dirty="0">
                <a:latin typeface="Times New Roman" panose="02020603050405020304" pitchFamily="18" charset="0"/>
                <a:cs typeface="Times New Roman" panose="02020603050405020304" pitchFamily="18" charset="0"/>
              </a:rPr>
              <a:t> the attendance records with the identified individuals</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35A08CF-E4B2-CA28-6F9A-972334A834F1}"/>
              </a:ext>
            </a:extLst>
          </p:cNvPr>
          <p:cNvSpPr/>
          <p:nvPr/>
        </p:nvSpPr>
        <p:spPr>
          <a:xfrm>
            <a:off x="324357" y="190855"/>
            <a:ext cx="13168886" cy="7204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286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ounded Rectangle 278"/>
          <p:cNvSpPr/>
          <p:nvPr/>
        </p:nvSpPr>
        <p:spPr>
          <a:xfrm>
            <a:off x="10145010" y="824457"/>
            <a:ext cx="3477718" cy="65956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p>
        </p:txBody>
      </p:sp>
      <p:sp>
        <p:nvSpPr>
          <p:cNvPr id="248" name="Rounded Rectangle 247"/>
          <p:cNvSpPr/>
          <p:nvPr/>
        </p:nvSpPr>
        <p:spPr>
          <a:xfrm>
            <a:off x="6640642" y="809467"/>
            <a:ext cx="3372787" cy="65956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p>
        </p:txBody>
      </p:sp>
      <p:sp>
        <p:nvSpPr>
          <p:cNvPr id="224" name="Rounded Rectangle 223"/>
          <p:cNvSpPr/>
          <p:nvPr/>
        </p:nvSpPr>
        <p:spPr>
          <a:xfrm>
            <a:off x="3447738" y="824458"/>
            <a:ext cx="2908092" cy="65057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b="1" dirty="0"/>
          </a:p>
        </p:txBody>
      </p:sp>
      <p:sp>
        <p:nvSpPr>
          <p:cNvPr id="133" name="Rectangle 132"/>
          <p:cNvSpPr/>
          <p:nvPr/>
        </p:nvSpPr>
        <p:spPr>
          <a:xfrm>
            <a:off x="10433154" y="1019331"/>
            <a:ext cx="2788172" cy="21136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p>
        </p:txBody>
      </p:sp>
      <p:sp>
        <p:nvSpPr>
          <p:cNvPr id="39" name="Rectangle 38"/>
          <p:cNvSpPr/>
          <p:nvPr/>
        </p:nvSpPr>
        <p:spPr>
          <a:xfrm>
            <a:off x="6970426" y="1963711"/>
            <a:ext cx="2848132" cy="42572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p>
        </p:txBody>
      </p:sp>
      <p:sp>
        <p:nvSpPr>
          <p:cNvPr id="5" name="TextBox 4">
            <a:extLst>
              <a:ext uri="{FF2B5EF4-FFF2-40B4-BE49-F238E27FC236}">
                <a16:creationId xmlns:a16="http://schemas.microsoft.com/office/drawing/2014/main" id="{9364E478-2352-8046-C1FB-6401955BE366}"/>
              </a:ext>
            </a:extLst>
          </p:cNvPr>
          <p:cNvSpPr txBox="1"/>
          <p:nvPr/>
        </p:nvSpPr>
        <p:spPr>
          <a:xfrm>
            <a:off x="571819" y="271261"/>
            <a:ext cx="6913134" cy="584775"/>
          </a:xfrm>
          <a:prstGeom prst="rect">
            <a:avLst/>
          </a:prstGeom>
          <a:noFill/>
        </p:spPr>
        <p:txBody>
          <a:bodyPr wrap="square">
            <a:spAutoFit/>
          </a:bodyPr>
          <a:lstStyle/>
          <a:p>
            <a:r>
              <a:rPr lang="en-US" sz="3200" b="1" dirty="0">
                <a:latin typeface="Times New Roman" panose="02020603050405020304"/>
              </a:rPr>
              <a:t>Architecture</a:t>
            </a:r>
            <a:r>
              <a:rPr lang="en-GB" sz="3200" b="1" dirty="0">
                <a:latin typeface="Times New Roman" panose="02020603050405020304"/>
              </a:rPr>
              <a:t>:</a:t>
            </a:r>
            <a:endParaRPr lang="en-US" sz="3200" b="1" dirty="0">
              <a:latin typeface="Times New Roman" panose="02020603050405020304"/>
            </a:endParaRPr>
          </a:p>
        </p:txBody>
      </p:sp>
      <p:sp>
        <p:nvSpPr>
          <p:cNvPr id="3" name="Flowchart: Connector 2"/>
          <p:cNvSpPr/>
          <p:nvPr/>
        </p:nvSpPr>
        <p:spPr>
          <a:xfrm>
            <a:off x="584617" y="1768840"/>
            <a:ext cx="554636" cy="524656"/>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latin typeface="Times New Roman" pitchFamily="18" charset="0"/>
              <a:cs typeface="Times New Roman" pitchFamily="18" charset="0"/>
            </a:endParaRPr>
          </a:p>
        </p:txBody>
      </p:sp>
      <p:sp>
        <p:nvSpPr>
          <p:cNvPr id="4" name="Chord 3"/>
          <p:cNvSpPr/>
          <p:nvPr/>
        </p:nvSpPr>
        <p:spPr>
          <a:xfrm rot="6791905">
            <a:off x="389744" y="2308486"/>
            <a:ext cx="989351" cy="959371"/>
          </a:xfrm>
          <a:prstGeom prst="chor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latin typeface="Times New Roman" pitchFamily="18" charset="0"/>
              <a:cs typeface="Times New Roman" pitchFamily="18" charset="0"/>
            </a:endParaRPr>
          </a:p>
        </p:txBody>
      </p:sp>
      <p:sp>
        <p:nvSpPr>
          <p:cNvPr id="6" name="Isosceles Triangle 5"/>
          <p:cNvSpPr/>
          <p:nvPr/>
        </p:nvSpPr>
        <p:spPr>
          <a:xfrm rot="5400000">
            <a:off x="1469035" y="2070445"/>
            <a:ext cx="687749" cy="507867"/>
          </a:xfrm>
          <a:prstGeom prst="triangle">
            <a:avLst>
              <a:gd name="adj" fmla="val 5189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p>
        </p:txBody>
      </p:sp>
      <p:sp>
        <p:nvSpPr>
          <p:cNvPr id="7" name="Rounded Rectangle 6"/>
          <p:cNvSpPr/>
          <p:nvPr/>
        </p:nvSpPr>
        <p:spPr>
          <a:xfrm>
            <a:off x="2083632" y="2008683"/>
            <a:ext cx="899410" cy="659568"/>
          </a:xfrm>
          <a:prstGeom prst="round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p>
        </p:txBody>
      </p:sp>
      <p:sp>
        <p:nvSpPr>
          <p:cNvPr id="8" name="Rectangle 7"/>
          <p:cNvSpPr/>
          <p:nvPr/>
        </p:nvSpPr>
        <p:spPr>
          <a:xfrm>
            <a:off x="3807502" y="1499017"/>
            <a:ext cx="2368446" cy="31479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OPEN CV</a:t>
            </a:r>
            <a:endParaRPr lang="en-US" sz="2000" dirty="0">
              <a:latin typeface="Times New Roman" pitchFamily="18" charset="0"/>
              <a:cs typeface="Times New Roman" pitchFamily="18" charset="0"/>
            </a:endParaRPr>
          </a:p>
        </p:txBody>
      </p:sp>
      <p:sp>
        <p:nvSpPr>
          <p:cNvPr id="9" name="Rectangle 8"/>
          <p:cNvSpPr/>
          <p:nvPr/>
        </p:nvSpPr>
        <p:spPr>
          <a:xfrm>
            <a:off x="3807502" y="2203554"/>
            <a:ext cx="2383436" cy="8544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OPEN CV to capture live video or images in frame </a:t>
            </a:r>
            <a:endParaRPr lang="en-US" sz="2000" dirty="0">
              <a:latin typeface="Times New Roman" pitchFamily="18" charset="0"/>
              <a:cs typeface="Times New Roman" pitchFamily="18" charset="0"/>
            </a:endParaRPr>
          </a:p>
        </p:txBody>
      </p:sp>
      <p:sp>
        <p:nvSpPr>
          <p:cNvPr id="10" name="Rectangle 9"/>
          <p:cNvSpPr/>
          <p:nvPr/>
        </p:nvSpPr>
        <p:spPr>
          <a:xfrm>
            <a:off x="3777521" y="3477719"/>
            <a:ext cx="2398427" cy="46469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Face detection</a:t>
            </a:r>
            <a:endParaRPr lang="en-US" sz="2000" dirty="0">
              <a:latin typeface="Times New Roman" pitchFamily="18" charset="0"/>
              <a:cs typeface="Times New Roman" pitchFamily="18" charset="0"/>
            </a:endParaRPr>
          </a:p>
        </p:txBody>
      </p:sp>
      <p:sp>
        <p:nvSpPr>
          <p:cNvPr id="11" name="Rectangle 10"/>
          <p:cNvSpPr/>
          <p:nvPr/>
        </p:nvSpPr>
        <p:spPr>
          <a:xfrm>
            <a:off x="3792511" y="4392118"/>
            <a:ext cx="2383436"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Using Image Processing(Object Detection)</a:t>
            </a:r>
            <a:endParaRPr lang="en-US" sz="2000" dirty="0">
              <a:latin typeface="Times New Roman" pitchFamily="18" charset="0"/>
              <a:cs typeface="Times New Roman" pitchFamily="18" charset="0"/>
            </a:endParaRPr>
          </a:p>
        </p:txBody>
      </p:sp>
      <p:sp>
        <p:nvSpPr>
          <p:cNvPr id="12" name="Can 11"/>
          <p:cNvSpPr/>
          <p:nvPr/>
        </p:nvSpPr>
        <p:spPr>
          <a:xfrm>
            <a:off x="4077324" y="5786204"/>
            <a:ext cx="1783830" cy="1216152"/>
          </a:xfrm>
          <a:prstGeom prst="can">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Model for face Recognition</a:t>
            </a:r>
            <a:endParaRPr lang="en-US" sz="2000" dirty="0">
              <a:latin typeface="Times New Roman" pitchFamily="18" charset="0"/>
              <a:cs typeface="Times New Roman" pitchFamily="18" charset="0"/>
            </a:endParaRPr>
          </a:p>
        </p:txBody>
      </p:sp>
      <p:cxnSp>
        <p:nvCxnSpPr>
          <p:cNvPr id="14" name="Straight Arrow Connector 13"/>
          <p:cNvCxnSpPr/>
          <p:nvPr/>
        </p:nvCxnSpPr>
        <p:spPr>
          <a:xfrm rot="5400000">
            <a:off x="4796852" y="3267859"/>
            <a:ext cx="38974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781863" y="2008683"/>
            <a:ext cx="38974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11" idx="0"/>
          </p:cNvCxnSpPr>
          <p:nvPr/>
        </p:nvCxnSpPr>
        <p:spPr>
          <a:xfrm rot="16200000" flipH="1">
            <a:off x="4755630" y="4163518"/>
            <a:ext cx="449705" cy="74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1"/>
          </p:cNvCxnSpPr>
          <p:nvPr/>
        </p:nvCxnSpPr>
        <p:spPr>
          <a:xfrm rot="5400000">
            <a:off x="4729397" y="5546361"/>
            <a:ext cx="47968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95279" y="1169232"/>
            <a:ext cx="2413416" cy="5996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Collected Student Images</a:t>
            </a:r>
            <a:endParaRPr lang="en-US" sz="2000" dirty="0">
              <a:latin typeface="Times New Roman" pitchFamily="18" charset="0"/>
              <a:cs typeface="Times New Roman" pitchFamily="18" charset="0"/>
            </a:endParaRPr>
          </a:p>
        </p:txBody>
      </p:sp>
      <p:sp>
        <p:nvSpPr>
          <p:cNvPr id="34" name="Rectangle 33"/>
          <p:cNvSpPr/>
          <p:nvPr/>
        </p:nvSpPr>
        <p:spPr>
          <a:xfrm>
            <a:off x="7180288" y="2218545"/>
            <a:ext cx="2458387" cy="67455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Face Recognition Using PCA algorithm</a:t>
            </a:r>
            <a:endParaRPr lang="en-US" sz="2000" dirty="0">
              <a:latin typeface="Times New Roman" pitchFamily="18" charset="0"/>
              <a:cs typeface="Times New Roman" pitchFamily="18" charset="0"/>
            </a:endParaRPr>
          </a:p>
        </p:txBody>
      </p:sp>
      <p:sp>
        <p:nvSpPr>
          <p:cNvPr id="35" name="Rectangle 34"/>
          <p:cNvSpPr/>
          <p:nvPr/>
        </p:nvSpPr>
        <p:spPr>
          <a:xfrm>
            <a:off x="7150306" y="3312826"/>
            <a:ext cx="2458388" cy="6445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Calculating covariance Matrix</a:t>
            </a:r>
            <a:endParaRPr lang="en-US" sz="2000" dirty="0">
              <a:latin typeface="Times New Roman" pitchFamily="18" charset="0"/>
              <a:cs typeface="Times New Roman" pitchFamily="18" charset="0"/>
            </a:endParaRPr>
          </a:p>
        </p:txBody>
      </p:sp>
      <p:sp>
        <p:nvSpPr>
          <p:cNvPr id="36" name="Rectangle 35"/>
          <p:cNvSpPr/>
          <p:nvPr/>
        </p:nvSpPr>
        <p:spPr>
          <a:xfrm>
            <a:off x="7210270" y="4302177"/>
            <a:ext cx="2443396" cy="8394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Calculating Eigen Vector and Eigen Value</a:t>
            </a:r>
            <a:endParaRPr lang="en-US" sz="2000" dirty="0">
              <a:latin typeface="Times New Roman" pitchFamily="18" charset="0"/>
              <a:cs typeface="Times New Roman" pitchFamily="18" charset="0"/>
            </a:endParaRPr>
          </a:p>
        </p:txBody>
      </p:sp>
      <p:sp>
        <p:nvSpPr>
          <p:cNvPr id="37" name="Rectangle 36"/>
          <p:cNvSpPr/>
          <p:nvPr/>
        </p:nvSpPr>
        <p:spPr>
          <a:xfrm>
            <a:off x="7210267" y="5411448"/>
            <a:ext cx="2473377" cy="55463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Feature Extraction</a:t>
            </a:r>
            <a:endParaRPr lang="en-US" sz="2000" dirty="0">
              <a:latin typeface="Times New Roman" pitchFamily="18" charset="0"/>
              <a:cs typeface="Times New Roman" pitchFamily="18" charset="0"/>
            </a:endParaRPr>
          </a:p>
        </p:txBody>
      </p:sp>
      <p:sp>
        <p:nvSpPr>
          <p:cNvPr id="38" name="Rectangle 37"/>
          <p:cNvSpPr/>
          <p:nvPr/>
        </p:nvSpPr>
        <p:spPr>
          <a:xfrm>
            <a:off x="7165298" y="6445770"/>
            <a:ext cx="2548328" cy="6895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itchFamily="18" charset="0"/>
                <a:cs typeface="Times New Roman" pitchFamily="18" charset="0"/>
              </a:rPr>
              <a:t>Tracking the Face with the Extracted Feature</a:t>
            </a:r>
            <a:endParaRPr lang="en-US" sz="2000" dirty="0">
              <a:latin typeface="Times New Roman" pitchFamily="18" charset="0"/>
              <a:cs typeface="Times New Roman" pitchFamily="18" charset="0"/>
            </a:endParaRPr>
          </a:p>
        </p:txBody>
      </p:sp>
      <p:cxnSp>
        <p:nvCxnSpPr>
          <p:cNvPr id="40" name="Straight Arrow Connector 39"/>
          <p:cNvCxnSpPr>
            <a:stCxn id="30" idx="2"/>
            <a:endCxn id="34" idx="0"/>
          </p:cNvCxnSpPr>
          <p:nvPr/>
        </p:nvCxnSpPr>
        <p:spPr>
          <a:xfrm rot="16200000" flipH="1">
            <a:off x="8180881" y="1989944"/>
            <a:ext cx="449706" cy="7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5" idx="0"/>
          </p:cNvCxnSpPr>
          <p:nvPr/>
        </p:nvCxnSpPr>
        <p:spPr>
          <a:xfrm rot="5400000">
            <a:off x="8177135" y="3110459"/>
            <a:ext cx="404732"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8187129" y="4139788"/>
            <a:ext cx="38974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6200000" flipH="1">
            <a:off x="8233349" y="5280285"/>
            <a:ext cx="284815" cy="74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5400000">
            <a:off x="8139660" y="6250899"/>
            <a:ext cx="50966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10583055" y="1169233"/>
            <a:ext cx="2458387" cy="5846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Comparing Extracted Feature</a:t>
            </a:r>
            <a:endParaRPr lang="en-US" sz="2000" dirty="0">
              <a:latin typeface="Times New Roman" pitchFamily="18" charset="0"/>
              <a:cs typeface="Times New Roman" pitchFamily="18" charset="0"/>
            </a:endParaRPr>
          </a:p>
        </p:txBody>
      </p:sp>
      <p:sp>
        <p:nvSpPr>
          <p:cNvPr id="105" name="Rectangle 104"/>
          <p:cNvSpPr/>
          <p:nvPr/>
        </p:nvSpPr>
        <p:spPr>
          <a:xfrm>
            <a:off x="10553075" y="2263515"/>
            <a:ext cx="2503358" cy="6745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Dataset of student Images</a:t>
            </a:r>
            <a:endParaRPr lang="en-US" sz="2000" dirty="0">
              <a:latin typeface="Times New Roman" pitchFamily="18" charset="0"/>
              <a:cs typeface="Times New Roman" pitchFamily="18" charset="0"/>
            </a:endParaRPr>
          </a:p>
        </p:txBody>
      </p:sp>
      <p:sp>
        <p:nvSpPr>
          <p:cNvPr id="106" name="Rectangle 105"/>
          <p:cNvSpPr/>
          <p:nvPr/>
        </p:nvSpPr>
        <p:spPr>
          <a:xfrm>
            <a:off x="10583055" y="3432748"/>
            <a:ext cx="2473377" cy="47968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Match Is Found?</a:t>
            </a:r>
            <a:endParaRPr lang="en-US" sz="2000" dirty="0">
              <a:latin typeface="Times New Roman" pitchFamily="18" charset="0"/>
              <a:cs typeface="Times New Roman" pitchFamily="18" charset="0"/>
            </a:endParaRPr>
          </a:p>
        </p:txBody>
      </p:sp>
      <p:sp>
        <p:nvSpPr>
          <p:cNvPr id="107" name="Rectangle 106"/>
          <p:cNvSpPr/>
          <p:nvPr/>
        </p:nvSpPr>
        <p:spPr>
          <a:xfrm>
            <a:off x="10598045" y="4302177"/>
            <a:ext cx="2413417" cy="65956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Generate Spreadsheet</a:t>
            </a:r>
            <a:endParaRPr lang="en-US" sz="2000" dirty="0">
              <a:latin typeface="Times New Roman" pitchFamily="18" charset="0"/>
              <a:cs typeface="Times New Roman" pitchFamily="18" charset="0"/>
            </a:endParaRPr>
          </a:p>
        </p:txBody>
      </p:sp>
      <p:sp>
        <p:nvSpPr>
          <p:cNvPr id="108" name="Rectangle 107"/>
          <p:cNvSpPr/>
          <p:nvPr/>
        </p:nvSpPr>
        <p:spPr>
          <a:xfrm>
            <a:off x="10598046" y="5321508"/>
            <a:ext cx="2398426" cy="5846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Update Attendance</a:t>
            </a:r>
            <a:endParaRPr lang="en-US" dirty="0"/>
          </a:p>
        </p:txBody>
      </p:sp>
      <p:sp>
        <p:nvSpPr>
          <p:cNvPr id="109" name="Rectangle 108"/>
          <p:cNvSpPr/>
          <p:nvPr/>
        </p:nvSpPr>
        <p:spPr>
          <a:xfrm>
            <a:off x="10598047" y="6280878"/>
            <a:ext cx="2353454"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dirty="0">
                <a:latin typeface="Times New Roman" pitchFamily="18" charset="0"/>
                <a:cs typeface="Times New Roman" pitchFamily="18" charset="0"/>
              </a:rPr>
              <a:t>In the excel sheet</a:t>
            </a:r>
            <a:endParaRPr lang="en-US" sz="2000" dirty="0">
              <a:latin typeface="Times New Roman" pitchFamily="18" charset="0"/>
              <a:cs typeface="Times New Roman" pitchFamily="18" charset="0"/>
            </a:endParaRPr>
          </a:p>
        </p:txBody>
      </p:sp>
      <p:cxnSp>
        <p:nvCxnSpPr>
          <p:cNvPr id="115" name="Straight Arrow Connector 114"/>
          <p:cNvCxnSpPr/>
          <p:nvPr/>
        </p:nvCxnSpPr>
        <p:spPr>
          <a:xfrm rot="16200000" flipH="1">
            <a:off x="11549923" y="2001187"/>
            <a:ext cx="539645" cy="14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rot="5400000">
            <a:off x="11604888" y="3192906"/>
            <a:ext cx="507166" cy="2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5400000">
            <a:off x="11651109" y="4113557"/>
            <a:ext cx="407235" cy="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rot="5400000">
            <a:off x="11651109" y="4113558"/>
            <a:ext cx="407235" cy="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5400000">
            <a:off x="11643615" y="5155370"/>
            <a:ext cx="392240" cy="49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11631123" y="6087259"/>
            <a:ext cx="392240" cy="49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5876145" y="6505731"/>
            <a:ext cx="914399" cy="29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5400000">
            <a:off x="5426439" y="5156617"/>
            <a:ext cx="272821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p:nvPr/>
        </p:nvCxnSpPr>
        <p:spPr>
          <a:xfrm>
            <a:off x="6790544" y="3792511"/>
            <a:ext cx="209861" cy="14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7892324" y="4339652"/>
            <a:ext cx="4691918" cy="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9998440" y="6700603"/>
            <a:ext cx="239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V="1">
            <a:off x="10238282" y="1965298"/>
            <a:ext cx="239841" cy="134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a:off x="3192905" y="1663908"/>
            <a:ext cx="59960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16200000" flipH="1">
            <a:off x="2848131" y="1993692"/>
            <a:ext cx="689550" cy="29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a:endCxn id="7" idx="3"/>
          </p:cNvCxnSpPr>
          <p:nvPr/>
        </p:nvCxnSpPr>
        <p:spPr>
          <a:xfrm rot="10800000">
            <a:off x="2983043" y="2338468"/>
            <a:ext cx="224853" cy="14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6" name="Rectangle 305"/>
          <p:cNvSpPr/>
          <p:nvPr/>
        </p:nvSpPr>
        <p:spPr>
          <a:xfrm>
            <a:off x="434715" y="3087975"/>
            <a:ext cx="899409" cy="2698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User</a:t>
            </a:r>
            <a:endParaRPr lang="en-US" sz="2000" dirty="0">
              <a:latin typeface="Times New Roman" pitchFamily="18" charset="0"/>
              <a:cs typeface="Times New Roman" pitchFamily="18" charset="0"/>
            </a:endParaRPr>
          </a:p>
        </p:txBody>
      </p:sp>
      <p:sp>
        <p:nvSpPr>
          <p:cNvPr id="307" name="Rectangle 306"/>
          <p:cNvSpPr/>
          <p:nvPr/>
        </p:nvSpPr>
        <p:spPr>
          <a:xfrm>
            <a:off x="1708879" y="3072984"/>
            <a:ext cx="1259174" cy="2998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itchFamily="18" charset="0"/>
                <a:cs typeface="Times New Roman" pitchFamily="18" charset="0"/>
              </a:rPr>
              <a:t>Camera</a:t>
            </a:r>
            <a:endParaRPr lang="en-US" sz="2000" dirty="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id="{8705219B-13AF-A22E-6E48-ED103464882D}"/>
              </a:ext>
            </a:extLst>
          </p:cNvPr>
          <p:cNvSpPr/>
          <p:nvPr/>
        </p:nvSpPr>
        <p:spPr>
          <a:xfrm>
            <a:off x="324356" y="376617"/>
            <a:ext cx="13493243" cy="7124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98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440085-3A0A-9749-0014-662B0D7DD0D9}"/>
              </a:ext>
            </a:extLst>
          </p:cNvPr>
          <p:cNvSpPr/>
          <p:nvPr/>
        </p:nvSpPr>
        <p:spPr>
          <a:xfrm>
            <a:off x="324357" y="376617"/>
            <a:ext cx="13162620" cy="7124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F54BB83-BF82-ABE6-C679-C2C90FA703F1}"/>
              </a:ext>
            </a:extLst>
          </p:cNvPr>
          <p:cNvSpPr>
            <a:spLocks noGrp="1"/>
          </p:cNvSpPr>
          <p:nvPr>
            <p:ph type="title"/>
          </p:nvPr>
        </p:nvSpPr>
        <p:spPr>
          <a:xfrm>
            <a:off x="324357" y="551376"/>
            <a:ext cx="12956829" cy="6775004"/>
          </a:xfrm>
        </p:spPr>
        <p:txBody>
          <a:bodyPr>
            <a:normAutofit/>
          </a:bodyPr>
          <a:lstStyle/>
          <a:p>
            <a:r>
              <a:rPr lang="en-GB" sz="2800" b="1" dirty="0">
                <a:latin typeface="Times New Roman" panose="02020603050405020304" pitchFamily="18" charset="0"/>
                <a:cs typeface="Times New Roman" panose="02020603050405020304" pitchFamily="18" charset="0"/>
              </a:rPr>
              <a:t>MODULES</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GB" sz="2800" b="1"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Image Capturing:</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module captures facial images of individuals using a camera or other imaging devices. It can be a dedicated camera or integrated into a device like a smartphone, webcam, or surveillance camera.</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Face Detection:</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module utilizes face detection algorithms to locate and extract facial regions from the acquired images. These algorithms identify facial features and determine the position and size of the faces present in the image.</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Feature Extraction:</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After face detection, the module extracts relevant facial features from the detected face regions. In the context of PCA, the module may use techniques like </a:t>
            </a:r>
            <a:r>
              <a:rPr lang="en-GB" sz="2400" dirty="0" err="1">
                <a:latin typeface="Times New Roman" panose="02020603050405020304" pitchFamily="18" charset="0"/>
                <a:cs typeface="Times New Roman" panose="02020603050405020304" pitchFamily="18" charset="0"/>
              </a:rPr>
              <a:t>Eigenfaces</a:t>
            </a:r>
            <a:r>
              <a:rPr lang="en-GB" sz="2400" dirty="0">
                <a:latin typeface="Times New Roman" panose="02020603050405020304" pitchFamily="18" charset="0"/>
                <a:cs typeface="Times New Roman" panose="02020603050405020304" pitchFamily="18" charset="0"/>
              </a:rPr>
              <a:t> to extract a set of features that capture the most important characteristics of each face.</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89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CB4B2-0186-73F0-B82D-C7928053C9D2}"/>
              </a:ext>
            </a:extLst>
          </p:cNvPr>
          <p:cNvSpPr/>
          <p:nvPr/>
        </p:nvSpPr>
        <p:spPr>
          <a:xfrm>
            <a:off x="324357" y="190855"/>
            <a:ext cx="13168886" cy="7204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1CB37673-45C9-D17A-0440-E2CC81A9077E}"/>
              </a:ext>
            </a:extLst>
          </p:cNvPr>
          <p:cNvSpPr>
            <a:spLocks noGrp="1"/>
          </p:cNvSpPr>
          <p:nvPr>
            <p:ph type="title"/>
          </p:nvPr>
        </p:nvSpPr>
        <p:spPr>
          <a:xfrm>
            <a:off x="324357" y="-508941"/>
            <a:ext cx="12840167" cy="5627633"/>
          </a:xfrm>
        </p:spPr>
        <p:txBody>
          <a:bodyPr>
            <a:normAutofit/>
          </a:bodyPr>
          <a:lstStyle/>
          <a:p>
            <a:r>
              <a:rPr lang="en-GB" sz="2400" b="1" dirty="0">
                <a:latin typeface="Times New Roman" panose="02020603050405020304" pitchFamily="18" charset="0"/>
                <a:cs typeface="Times New Roman" panose="02020603050405020304" pitchFamily="18" charset="0"/>
              </a:rPr>
              <a:t>•  Face Recognition:</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reduced-dimensional features are compared with the stored face templates or feature vectors of known individuals in the attendance database. This allows the system to recognize individuals and track their attendance. The PCA algorithm helps in comparing and matching the features effectively.</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Attendance Marking:</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Attendance Marking After the recognition process the students recognized are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searched in the database and their attendance is marked, If given face matches with face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from database then the students attendance will mark as present along with the name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and time. It will save in .csv file (excel file) as an attendance for the student.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77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D7F46F-B0AD-2B8B-D169-862E08FD30C9}"/>
              </a:ext>
            </a:extLst>
          </p:cNvPr>
          <p:cNvSpPr/>
          <p:nvPr/>
        </p:nvSpPr>
        <p:spPr>
          <a:xfrm>
            <a:off x="324357" y="376617"/>
            <a:ext cx="13168886" cy="7019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2AD79A9-2CCE-4483-A53D-9F3F436F2324}"/>
              </a:ext>
            </a:extLst>
          </p:cNvPr>
          <p:cNvSpPr>
            <a:spLocks noGrp="1"/>
          </p:cNvSpPr>
          <p:nvPr>
            <p:ph type="title"/>
          </p:nvPr>
        </p:nvSpPr>
        <p:spPr>
          <a:xfrm>
            <a:off x="324357" y="413809"/>
            <a:ext cx="12543283" cy="6981973"/>
          </a:xfrm>
        </p:spPr>
        <p:txBody>
          <a:bodyPr>
            <a:normAutofit fontScale="90000"/>
          </a:bodyPr>
          <a:lstStyle/>
          <a:p>
            <a:r>
              <a:rPr lang="en-GB" sz="2400" b="1" dirty="0">
                <a:latin typeface="Times New Roman" panose="02020603050405020304" pitchFamily="18" charset="0"/>
                <a:cs typeface="Times New Roman" panose="02020603050405020304" pitchFamily="18" charset="0"/>
              </a:rPr>
              <a:t>ALGORITHM – Principal Component Analysis </a:t>
            </a: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Principal Component Analysis (PCA) is a dimensionality reduction technique widely used in various fields, including data analysis and pattern recognition. It is primarily used to simplify complex datasets by reducing the number of variables while preserving most of the original information.</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It is a statistical process that converts the observations of correlated features into a set of linearly uncorrelated features with the help of orthogonal transformation.</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PCA is an image classification technique typically used for face recognition.</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The PCA algorithm works by calculating the covariance matrix of the input data and then finding the eigenvectors and eigenvalues of this matrix.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PCA is commonly used for various purposes, such as data visualization, noise reduction, feature extraction, and data </a:t>
            </a:r>
            <a:r>
              <a:rPr lang="en-GB" sz="2400" dirty="0" err="1">
                <a:latin typeface="Times New Roman" panose="02020603050405020304" pitchFamily="18" charset="0"/>
                <a:cs typeface="Times New Roman" panose="02020603050405020304" pitchFamily="18" charset="0"/>
              </a:rPr>
              <a:t>preprocessing</a:t>
            </a:r>
            <a:r>
              <a:rPr lang="en-GB" sz="2400" dirty="0">
                <a:latin typeface="Times New Roman" panose="02020603050405020304" pitchFamily="18" charset="0"/>
                <a:cs typeface="Times New Roman" panose="02020603050405020304" pitchFamily="18" charset="0"/>
              </a:rPr>
              <a:t> before applying other machine learning algorithms.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It is particularly useful when dealing with high-dimensional data or when trying to understand the underlying structure or patterns in the data.</a:t>
            </a:r>
            <a:br>
              <a:rPr lang="en-GB" sz="24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06693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8D6B-CCF5-A8ED-EC95-ED4FA583D3FF}"/>
              </a:ext>
            </a:extLst>
          </p:cNvPr>
          <p:cNvSpPr>
            <a:spLocks noGrp="1"/>
          </p:cNvSpPr>
          <p:nvPr>
            <p:ph type="title"/>
          </p:nvPr>
        </p:nvSpPr>
        <p:spPr>
          <a:xfrm>
            <a:off x="324357" y="413809"/>
            <a:ext cx="12543283" cy="6287267"/>
          </a:xfrm>
        </p:spPr>
        <p:txBody>
          <a:bodyPr>
            <a:normAutofit/>
          </a:bodyPr>
          <a:lstStyle/>
          <a:p>
            <a:r>
              <a:rPr lang="en-GB" sz="2400" b="1" dirty="0">
                <a:latin typeface="Times New Roman" panose="02020603050405020304" pitchFamily="18" charset="0"/>
                <a:cs typeface="Times New Roman" panose="02020603050405020304" pitchFamily="18" charset="0"/>
              </a:rPr>
              <a:t>ALGORITHM STEPS :</a:t>
            </a: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1.  Importing </a:t>
            </a:r>
            <a:r>
              <a:rPr lang="en-GB" sz="2400" dirty="0" err="1">
                <a:latin typeface="Times New Roman" panose="02020603050405020304" pitchFamily="18" charset="0"/>
                <a:cs typeface="Times New Roman" panose="02020603050405020304" pitchFamily="18" charset="0"/>
              </a:rPr>
              <a:t>neccessary</a:t>
            </a:r>
            <a:r>
              <a:rPr lang="en-GB" sz="2400" dirty="0">
                <a:latin typeface="Times New Roman" panose="02020603050405020304" pitchFamily="18" charset="0"/>
                <a:cs typeface="Times New Roman" panose="02020603050405020304" pitchFamily="18" charset="0"/>
              </a:rPr>
              <a:t> libraries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2.  Set up </a:t>
            </a:r>
            <a:r>
              <a:rPr lang="en-GB" sz="2400" dirty="0" err="1">
                <a:latin typeface="Times New Roman" panose="02020603050405020304" pitchFamily="18" charset="0"/>
                <a:cs typeface="Times New Roman" panose="02020603050405020304" pitchFamily="18" charset="0"/>
              </a:rPr>
              <a:t>vidio</a:t>
            </a:r>
            <a:r>
              <a:rPr lang="en-GB" sz="2400" dirty="0">
                <a:latin typeface="Times New Roman" panose="02020603050405020304" pitchFamily="18" charset="0"/>
                <a:cs typeface="Times New Roman" panose="02020603050405020304" pitchFamily="18" charset="0"/>
              </a:rPr>
              <a:t> frames</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3.  Capture A frame from the </a:t>
            </a:r>
            <a:r>
              <a:rPr lang="en-GB" sz="2400" dirty="0" err="1">
                <a:latin typeface="Times New Roman" panose="02020603050405020304" pitchFamily="18" charset="0"/>
                <a:cs typeface="Times New Roman" panose="02020603050405020304" pitchFamily="18" charset="0"/>
              </a:rPr>
              <a:t>vidio</a:t>
            </a:r>
            <a:r>
              <a:rPr lang="en-GB" sz="2400" dirty="0">
                <a:latin typeface="Times New Roman" panose="02020603050405020304" pitchFamily="18" charset="0"/>
                <a:cs typeface="Times New Roman" panose="02020603050405020304" pitchFamily="18" charset="0"/>
              </a:rPr>
              <a:t> stream</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4.  Perform Face Detection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5.  Resize or Extract the required feature</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6.  Perform Face Recognition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7.  Finding any true match is </a:t>
            </a:r>
            <a:r>
              <a:rPr lang="en-GB" sz="2400">
                <a:latin typeface="Times New Roman" panose="02020603050405020304" pitchFamily="18" charset="0"/>
                <a:cs typeface="Times New Roman" panose="02020603050405020304" pitchFamily="18" charset="0"/>
              </a:rPr>
              <a:t>found </a:t>
            </a:r>
            <a:br>
              <a:rPr lang="en-GB" sz="240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8.  Update the attendance </a:t>
            </a:r>
            <a:endParaRPr lang="en-US"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C1FD42D-F13B-FB4C-078F-4DE56873290F}"/>
              </a:ext>
            </a:extLst>
          </p:cNvPr>
          <p:cNvSpPr/>
          <p:nvPr/>
        </p:nvSpPr>
        <p:spPr>
          <a:xfrm>
            <a:off x="324357" y="190855"/>
            <a:ext cx="13168886" cy="7204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387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7E0916-10F7-9D8B-F198-37370A2BDDF4}"/>
              </a:ext>
            </a:extLst>
          </p:cNvPr>
          <p:cNvSpPr/>
          <p:nvPr/>
        </p:nvSpPr>
        <p:spPr>
          <a:xfrm>
            <a:off x="324357" y="190855"/>
            <a:ext cx="13168886" cy="7204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9CECA3-DF38-7BBB-CBCB-33A40BDA5616}"/>
              </a:ext>
            </a:extLst>
          </p:cNvPr>
          <p:cNvSpPr>
            <a:spLocks noGrp="1"/>
          </p:cNvSpPr>
          <p:nvPr>
            <p:ph type="title"/>
          </p:nvPr>
        </p:nvSpPr>
        <p:spPr>
          <a:xfrm>
            <a:off x="324356" y="-482645"/>
            <a:ext cx="12543283" cy="7878428"/>
          </a:xfrm>
        </p:spPr>
        <p:txBody>
          <a:bodyPr>
            <a:normAutofit/>
          </a:bodyPr>
          <a:lstStyle/>
          <a:p>
            <a:r>
              <a:rPr lang="en-GB" sz="2400" b="1" dirty="0">
                <a:latin typeface="Times New Roman" panose="02020603050405020304" pitchFamily="18" charset="0"/>
                <a:cs typeface="Times New Roman" panose="02020603050405020304" pitchFamily="18" charset="0"/>
              </a:rPr>
              <a:t>RESULT:</a:t>
            </a: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68949FF-9CFD-83BF-EE79-29CA804B34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7681" y="1187532"/>
            <a:ext cx="10115232" cy="5640780"/>
          </a:xfrm>
          <a:prstGeom prst="rect">
            <a:avLst/>
          </a:prstGeom>
        </p:spPr>
      </p:pic>
    </p:spTree>
    <p:extLst>
      <p:ext uri="{BB962C8B-B14F-4D97-AF65-F5344CB8AC3E}">
        <p14:creationId xmlns:p14="http://schemas.microsoft.com/office/powerpoint/2010/main" val="17809048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205</Words>
  <Application>Microsoft Office PowerPoint</Application>
  <PresentationFormat>Custom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attendance system  using PCA Algorithm </vt:lpstr>
      <vt:lpstr>         INTRODUCTION:    •    Generally, in the classroom the attendance was taken by the teachers manually at the beginning and ending of the class which is time consuming and some chances to make mistakes.   •     In this project we aim to build an Attendance marking system with the help of facial recognition  replacing the current manual   attendance systems.   •    The main objective the proposed system is to allot attendance to the students using face recognition-based algorithms to achieve failures through Traditional attendance system.   •    Face detection is used for identification of human faces in digital images or video. It is defined as specific case of object-class detection.  •    The main implementation steps used in this type of system are face detection and recognizing the detected face.   •    This system marks the attendance using live video stream. The frames are extracted from video using OPENCV.   •    After these, the recognized faces can be comparing with the database containing student's faces..  •    If match is found ,the attendance record is maintained in an excel sheet which is updated automatically in the system .     </vt:lpstr>
      <vt:lpstr>Proposed Frame:   •  Proposed system comprises of four phases Data collection, Preprocessing, Pca analysis, Attendance Marking   •   During the Data collection phase collect the image of the Student and Create a database or data storage system to store the collected attendance data, including the unique identifiers of individuals  •   In the pre-processing phase Remove any noisy or inconsistent data points to ensure data quality. Extract relevant features from the attendance data.  •   In the pca analysis phase  the extracted features as input to individual.  •   In the process the incoming attendance data using the selected principal components.Update the attendance records with the identified individuals</vt:lpstr>
      <vt:lpstr>PowerPoint Presentation</vt:lpstr>
      <vt:lpstr>MODULES  •  Image Capturing:     The module captures facial images of individuals using a camera or other imaging devices. It can be a dedicated camera or integrated into a device like a smartphone, webcam, or surveillance camera.  •   Face Detection:      The module utilizes face detection algorithms to locate and extract facial regions from the acquired images. These algorithms identify facial features and determine the position and size of the faces present in the image.  •    Feature Extraction:       After face detection, the module extracts relevant facial features from the detected face regions. In the context of PCA, the module may use techniques like Eigenfaces to extract a set of features that capture the most important characteristics of each face.    </vt:lpstr>
      <vt:lpstr>•  Face Recognition:    The reduced-dimensional features are compared with the stored face templates or feature vectors of known individuals in the attendance database. This allows the system to recognize individuals and track their attendance. The PCA algorithm helps in comparing and matching the features effectively.  •   Attendance Marking:     Attendance Marking After the recognition process the students recognized are  searched in the database and their attendance is marked, If given face matches with face  from database then the students attendance will mark as present along with the name  and time. It will save in .csv file (excel file) as an attendance for the student.</vt:lpstr>
      <vt:lpstr>ALGORITHM – Principal Component Analysis   •   Principal Component Analysis (PCA) is a dimensionality reduction technique widely used in various fields, including data analysis and pattern recognition. It is primarily used to simplify complex datasets by reducing the number of variables while preserving most of the original information.  •   It is a statistical process that converts the observations of correlated features into a set of linearly uncorrelated features with the help of orthogonal transformation.  •   PCA is an image classification technique typically used for face recognition.  •   The PCA algorithm works by calculating the covariance matrix of the input data and then finding the eigenvectors and eigenvalues of this matrix.   •    PCA is commonly used for various purposes, such as data visualization, noise reduction, feature extraction, and data preprocessing before applying other machine learning algorithms.  •    It is particularly useful when dealing with high-dimensional data or when trying to understand the underlying structure or patterns in the data. </vt:lpstr>
      <vt:lpstr>ALGORITHM STEPS :  1.  Importing neccessary libraries  2.  Set up vidio frames  3.  Capture A frame from the vidio stream  4.  Perform Face Detection   5.  Resize or Extract the required feature  6.  Perform Face Recognition   7.  Finding any true match is found   8.  Update the attendance </vt:lpstr>
      <vt:lpstr>RESULT:                </vt:lpstr>
      <vt:lpstr>CONCLUSION:  •   The smart attendance system using PCA can also contribute to improved accuracy and reliability.   •   By capturing the most relevant features, PCA helps minimize noise and redundancy in the data, resulting in more accurate attendance records.  •   PCA can handle missing or incomplete data effectively, enabling the system to handle various scenarios and ensure reliable attendance tracking.  •   The implementation of a smart attendance system using PCA can lead to increased efficiency and time savings.  •    This can significantly reduce the administrative burden associated with manual attendance tracking and enable resources to be allocated more effectively.  •    There is no special hardware requirement for the implementation of the system. A camera Laptop and  database are sufficient for developing attendance management system using face recognition.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 system</dc:title>
  <dc:creator>Mohana Ramesh</dc:creator>
  <cp:lastModifiedBy>LIVYA K, 422420205020 , 3Y ,  IT ,UCET</cp:lastModifiedBy>
  <cp:revision>63</cp:revision>
  <dcterms:created xsi:type="dcterms:W3CDTF">2023-02-12T12:09:35Z</dcterms:created>
  <dcterms:modified xsi:type="dcterms:W3CDTF">2023-06-01T07:27:34Z</dcterms:modified>
</cp:coreProperties>
</file>