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\Elevate_labs\cleaned_sales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AppData\Roaming\Microsoft\Excel\cleaned_sales_data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AppData\Roaming\Microsoft\Excel\cleaned_sales_data%20(version%201).xlsb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AppData\Roaming\Microsoft\Excel\cleaned_sales_data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areaChart>
        <c:grouping val="standard"/>
        <c:ser>
          <c:idx val="0"/>
          <c:order val="0"/>
          <c:cat>
            <c:strRef>
              <c:f>Sheet1!$E$5:$E$14</c:f>
              <c:strCache>
                <c:ptCount val="10"/>
                <c:pt idx="0">
                  <c:v>Euro Shopping Channel</c:v>
                </c:pt>
                <c:pt idx="1">
                  <c:v>Mini Gifts Distributors Ltd.</c:v>
                </c:pt>
                <c:pt idx="2">
                  <c:v>Australian Collectors, Co.</c:v>
                </c:pt>
                <c:pt idx="3">
                  <c:v>AV Stores, Co.</c:v>
                </c:pt>
                <c:pt idx="4">
                  <c:v>Souveniers And Things Co.</c:v>
                </c:pt>
                <c:pt idx="5">
                  <c:v>Dragon Souveniers, Ltd.</c:v>
                </c:pt>
                <c:pt idx="6">
                  <c:v>Salzburg Collectables</c:v>
                </c:pt>
                <c:pt idx="7">
                  <c:v>La Rochelle Gifts</c:v>
                </c:pt>
                <c:pt idx="8">
                  <c:v>Tokyo Collectables, Ltd</c:v>
                </c:pt>
                <c:pt idx="9">
                  <c:v>Reims Collectables</c:v>
                </c:pt>
              </c:strCache>
            </c:strRef>
          </c:cat>
          <c:val>
            <c:numRef>
              <c:f>Sheet1!$F$5:$F$14</c:f>
              <c:numCache>
                <c:formatCode>General</c:formatCode>
                <c:ptCount val="10"/>
                <c:pt idx="0">
                  <c:v>472798.90999999992</c:v>
                </c:pt>
                <c:pt idx="1">
                  <c:v>329920.34000000003</c:v>
                </c:pt>
                <c:pt idx="2">
                  <c:v>200995.40999999995</c:v>
                </c:pt>
                <c:pt idx="3">
                  <c:v>157807.80999999991</c:v>
                </c:pt>
                <c:pt idx="4">
                  <c:v>151570.97999999998</c:v>
                </c:pt>
                <c:pt idx="5">
                  <c:v>165686.20000000007</c:v>
                </c:pt>
                <c:pt idx="6">
                  <c:v>149798.63</c:v>
                </c:pt>
                <c:pt idx="7">
                  <c:v>120507.50000000003</c:v>
                </c:pt>
                <c:pt idx="8">
                  <c:v>120562.73999999996</c:v>
                </c:pt>
                <c:pt idx="9">
                  <c:v>100924.66</c:v>
                </c:pt>
              </c:numCache>
            </c:numRef>
          </c:val>
        </c:ser>
        <c:ser>
          <c:idx val="1"/>
          <c:order val="1"/>
          <c:cat>
            <c:strRef>
              <c:f>Sheet1!$E$5:$E$14</c:f>
              <c:strCache>
                <c:ptCount val="10"/>
                <c:pt idx="0">
                  <c:v>Euro Shopping Channel</c:v>
                </c:pt>
                <c:pt idx="1">
                  <c:v>Mini Gifts Distributors Ltd.</c:v>
                </c:pt>
                <c:pt idx="2">
                  <c:v>Australian Collectors, Co.</c:v>
                </c:pt>
                <c:pt idx="3">
                  <c:v>AV Stores, Co.</c:v>
                </c:pt>
                <c:pt idx="4">
                  <c:v>Souveniers And Things Co.</c:v>
                </c:pt>
                <c:pt idx="5">
                  <c:v>Dragon Souveniers, Ltd.</c:v>
                </c:pt>
                <c:pt idx="6">
                  <c:v>Salzburg Collectables</c:v>
                </c:pt>
                <c:pt idx="7">
                  <c:v>La Rochelle Gifts</c:v>
                </c:pt>
                <c:pt idx="8">
                  <c:v>Tokyo Collectables, Ltd</c:v>
                </c:pt>
                <c:pt idx="9">
                  <c:v>Reims Collectables</c:v>
                </c:pt>
              </c:strCache>
            </c:strRef>
          </c:cat>
          <c:val>
            <c:numRef>
              <c:f>Sheet1!$G$5:$G$14</c:f>
              <c:numCache>
                <c:formatCode>General</c:formatCode>
                <c:ptCount val="10"/>
                <c:pt idx="0">
                  <c:v>135</c:v>
                </c:pt>
                <c:pt idx="1">
                  <c:v>90</c:v>
                </c:pt>
                <c:pt idx="2">
                  <c:v>55</c:v>
                </c:pt>
                <c:pt idx="3">
                  <c:v>51</c:v>
                </c:pt>
                <c:pt idx="4">
                  <c:v>46</c:v>
                </c:pt>
                <c:pt idx="5">
                  <c:v>41</c:v>
                </c:pt>
                <c:pt idx="6">
                  <c:v>40</c:v>
                </c:pt>
                <c:pt idx="7">
                  <c:v>38</c:v>
                </c:pt>
                <c:pt idx="8">
                  <c:v>32</c:v>
                </c:pt>
                <c:pt idx="9">
                  <c:v>32</c:v>
                </c:pt>
              </c:numCache>
            </c:numRef>
          </c:val>
        </c:ser>
        <c:axId val="72852224"/>
        <c:axId val="72853760"/>
      </c:areaChart>
      <c:catAx>
        <c:axId val="72852224"/>
        <c:scaling>
          <c:orientation val="minMax"/>
        </c:scaling>
        <c:axPos val="b"/>
        <c:numFmt formatCode="General" sourceLinked="1"/>
        <c:tickLblPos val="nextTo"/>
        <c:crossAx val="72853760"/>
        <c:crosses val="autoZero"/>
        <c:auto val="1"/>
        <c:lblAlgn val="ctr"/>
        <c:lblOffset val="100"/>
      </c:catAx>
      <c:valAx>
        <c:axId val="72853760"/>
        <c:scaling>
          <c:orientation val="minMax"/>
        </c:scaling>
        <c:axPos val="l"/>
        <c:majorGridlines/>
        <c:numFmt formatCode="General" sourceLinked="1"/>
        <c:tickLblPos val="nextTo"/>
        <c:crossAx val="7285222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[cleaned_sales_data (version 1).xlsb]Sheet2!PivotTable2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/>
              <a:t>Sales by Country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Sheet2!$A$4:$A$23</c:f>
              <c:strCache>
                <c:ptCount val="19"/>
                <c:pt idx="0">
                  <c:v>Australia</c:v>
                </c:pt>
                <c:pt idx="1">
                  <c:v>Austria</c:v>
                </c:pt>
                <c:pt idx="2">
                  <c:v>Belgium</c:v>
                </c:pt>
                <c:pt idx="3">
                  <c:v>Canada</c:v>
                </c:pt>
                <c:pt idx="4">
                  <c:v>Denmark</c:v>
                </c:pt>
                <c:pt idx="5">
                  <c:v>Finland</c:v>
                </c:pt>
                <c:pt idx="6">
                  <c:v>France</c:v>
                </c:pt>
                <c:pt idx="7">
                  <c:v>Germany</c:v>
                </c:pt>
                <c:pt idx="8">
                  <c:v>Ireland</c:v>
                </c:pt>
                <c:pt idx="9">
                  <c:v>Italy</c:v>
                </c:pt>
                <c:pt idx="10">
                  <c:v>Japan</c:v>
                </c:pt>
                <c:pt idx="11">
                  <c:v>Norway</c:v>
                </c:pt>
                <c:pt idx="12">
                  <c:v>Philippines</c:v>
                </c:pt>
                <c:pt idx="13">
                  <c:v>Singapore</c:v>
                </c:pt>
                <c:pt idx="14">
                  <c:v>Spain</c:v>
                </c:pt>
                <c:pt idx="15">
                  <c:v>Sweden</c:v>
                </c:pt>
                <c:pt idx="16">
                  <c:v>Switzerland</c:v>
                </c:pt>
                <c:pt idx="17">
                  <c:v>Uk</c:v>
                </c:pt>
                <c:pt idx="18">
                  <c:v>Usa</c:v>
                </c:pt>
              </c:strCache>
            </c:strRef>
          </c:cat>
          <c:val>
            <c:numRef>
              <c:f>Sheet2!$B$4:$B$23</c:f>
              <c:numCache>
                <c:formatCode>General</c:formatCode>
                <c:ptCount val="19"/>
                <c:pt idx="0">
                  <c:v>430937.39999999991</c:v>
                </c:pt>
                <c:pt idx="1">
                  <c:v>178349.21999999997</c:v>
                </c:pt>
                <c:pt idx="2">
                  <c:v>90073.2</c:v>
                </c:pt>
                <c:pt idx="3">
                  <c:v>104473.59</c:v>
                </c:pt>
                <c:pt idx="4">
                  <c:v>126608.41999999997</c:v>
                </c:pt>
                <c:pt idx="5">
                  <c:v>129301.04000000001</c:v>
                </c:pt>
                <c:pt idx="6">
                  <c:v>576034.58000000007</c:v>
                </c:pt>
                <c:pt idx="7">
                  <c:v>172566.98999999993</c:v>
                </c:pt>
                <c:pt idx="8">
                  <c:v>18971.960000000003</c:v>
                </c:pt>
                <c:pt idx="9">
                  <c:v>112259.58000000003</c:v>
                </c:pt>
                <c:pt idx="10">
                  <c:v>137677.16999999998</c:v>
                </c:pt>
                <c:pt idx="11">
                  <c:v>143098.49</c:v>
                </c:pt>
                <c:pt idx="12">
                  <c:v>38770.710000000006</c:v>
                </c:pt>
                <c:pt idx="13">
                  <c:v>214062.50000000006</c:v>
                </c:pt>
                <c:pt idx="14">
                  <c:v>704112.88999999966</c:v>
                </c:pt>
                <c:pt idx="15">
                  <c:v>84720.13</c:v>
                </c:pt>
                <c:pt idx="16">
                  <c:v>117713.55999999998</c:v>
                </c:pt>
                <c:pt idx="17">
                  <c:v>220733.52999999991</c:v>
                </c:pt>
                <c:pt idx="18">
                  <c:v>1747776.2199999979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[cleaned_sales_data (version 1).xlsb]Sheet2!PivotTable2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/>
              <a:t>Monthly sales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Sheet2!$A$4:$A$16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Sheet2!$B$4:$B$16</c:f>
              <c:numCache>
                <c:formatCode>General</c:formatCode>
                <c:ptCount val="12"/>
                <c:pt idx="0">
                  <c:v>487384.65000000026</c:v>
                </c:pt>
                <c:pt idx="1">
                  <c:v>503155.90999999992</c:v>
                </c:pt>
                <c:pt idx="2">
                  <c:v>322125.41999999987</c:v>
                </c:pt>
                <c:pt idx="3">
                  <c:v>353232.39000000007</c:v>
                </c:pt>
                <c:pt idx="4">
                  <c:v>413164.55</c:v>
                </c:pt>
                <c:pt idx="5">
                  <c:v>275895.66000000009</c:v>
                </c:pt>
                <c:pt idx="6">
                  <c:v>305564.52999999997</c:v>
                </c:pt>
                <c:pt idx="7">
                  <c:v>406841.23000000004</c:v>
                </c:pt>
                <c:pt idx="8">
                  <c:v>242106.97000000006</c:v>
                </c:pt>
                <c:pt idx="9">
                  <c:v>818653.46000000054</c:v>
                </c:pt>
                <c:pt idx="10">
                  <c:v>1151996.8400000001</c:v>
                </c:pt>
                <c:pt idx="11">
                  <c:v>68119.570000000007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[cleaned_sales_data (version 1).xlsb]Sheet2!PivotTable2</c:name>
    <c:fmtId val="16"/>
  </c:pivotSource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/>
              <a:t>Top Categories (Product Lines)</a:t>
            </a:r>
            <a:endParaRPr 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Sheet2!$A$4:$A$11</c:f>
              <c:strCache>
                <c:ptCount val="7"/>
                <c:pt idx="0">
                  <c:v>Classic Cars</c:v>
                </c:pt>
                <c:pt idx="1">
                  <c:v>Motorcycles</c:v>
                </c:pt>
                <c:pt idx="2">
                  <c:v>Planes</c:v>
                </c:pt>
                <c:pt idx="3">
                  <c:v>Ships</c:v>
                </c:pt>
                <c:pt idx="4">
                  <c:v>Trains</c:v>
                </c:pt>
                <c:pt idx="5">
                  <c:v>Trucks and Buses</c:v>
                </c:pt>
                <c:pt idx="6">
                  <c:v>Vintage Cars</c:v>
                </c:pt>
              </c:strCache>
            </c:strRef>
          </c:cat>
          <c:val>
            <c:numRef>
              <c:f>Sheet2!$B$4:$B$11</c:f>
              <c:numCache>
                <c:formatCode>General</c:formatCode>
                <c:ptCount val="7"/>
                <c:pt idx="0">
                  <c:v>1885242.2799999993</c:v>
                </c:pt>
                <c:pt idx="1">
                  <c:v>618476.48000000068</c:v>
                </c:pt>
                <c:pt idx="2">
                  <c:v>534846.51999999967</c:v>
                </c:pt>
                <c:pt idx="3">
                  <c:v>413012.43999999977</c:v>
                </c:pt>
                <c:pt idx="4">
                  <c:v>125856.03999999998</c:v>
                </c:pt>
                <c:pt idx="5">
                  <c:v>660207.5699999996</c:v>
                </c:pt>
                <c:pt idx="6">
                  <c:v>1110599.8499999994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B13C-0CF2-4FC8-B866-ECBF5F9ADE20}" type="datetimeFigureOut">
              <a:rPr lang="en-US" smtClean="0"/>
              <a:pPr/>
              <a:t>31-May-25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C5C4-FDC2-45DB-9D78-7BB20DD06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Global Sales Performance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752600"/>
            <a:ext cx="213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a.</a:t>
            </a:r>
            <a:r>
              <a:rPr lang="en-US" sz="11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</a:t>
            </a:r>
            <a:r>
              <a:rPr lang="en-US" sz="11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top-performing product categories (from the </a:t>
            </a:r>
            <a:r>
              <a:rPr lang="en-US" sz="11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productline</a:t>
            </a:r>
            <a:r>
              <a:rPr lang="en-US" sz="11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column) can be identified by summing total sales for each. This helps understand which product lines are driving the most revenue.</a:t>
            </a:r>
            <a:endParaRPr lang="en-US" sz="11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33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Visualizing Sales Trends, Customer Insights &amp; Regional Performance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066800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b. Analyzing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sales over months reveals seasonal trends or spikes (from the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orderdate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column). This is useful for planning promotions and stocking.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3352800"/>
            <a:ext cx="152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c. Summing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sales by the country field shows where most revenue is coming from geographically.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Chart 18"/>
          <p:cNvGraphicFramePr/>
          <p:nvPr/>
        </p:nvGraphicFramePr>
        <p:xfrm>
          <a:off x="4419600" y="33528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48200" y="6105436"/>
            <a:ext cx="3962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Analyzing total sales per customer (using the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customername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customernumber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column) helps identify your most valuable clients — those who contribute the most revenue.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599704" y="4043548"/>
          <a:ext cx="350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6657976" y="228600"/>
          <a:ext cx="24860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29200" y="2743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Times New Roman" pitchFamily="18" charset="0"/>
              </a:rPr>
              <a:t>Sales according to the customer</a:t>
            </a:r>
            <a:endParaRPr lang="en-US" b="1" dirty="0">
              <a:cs typeface="Times New Roman" pitchFamily="18" charset="0"/>
            </a:endParaRPr>
          </a:p>
        </p:txBody>
      </p:sp>
      <p:graphicFrame>
        <p:nvGraphicFramePr>
          <p:cNvPr id="17" name="Chart 16"/>
          <p:cNvGraphicFramePr/>
          <p:nvPr/>
        </p:nvGraphicFramePr>
        <p:xfrm>
          <a:off x="2209800" y="1219200"/>
          <a:ext cx="24860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Yogiraj</dc:creator>
  <cp:lastModifiedBy>Yogiraj</cp:lastModifiedBy>
  <cp:revision>15</cp:revision>
  <dcterms:created xsi:type="dcterms:W3CDTF">2025-05-27T05:49:21Z</dcterms:created>
  <dcterms:modified xsi:type="dcterms:W3CDTF">2025-05-31T17:56:40Z</dcterms:modified>
</cp:coreProperties>
</file>