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Gill Sans"/>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GillSans-regular.fntdata"/><Relationship Id="rId47" Type="http://schemas.openxmlformats.org/officeDocument/2006/relationships/slide" Target="slides/slide43.xml"/><Relationship Id="rId49"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541047edd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541047ed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41047edd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41047ed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541047ed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541047e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541047ed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41047ed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541047ed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541047e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541047ed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541047e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541047ed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541047e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541047ed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41047e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541047edd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541047ed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541047edd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541047ed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541047edd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541047edd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541047edd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41047ed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541047edd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541047edd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541047edd_2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541047edd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541047edd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541047edd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41047edd_2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41047edd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41047edd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41047ed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541047edd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541047ed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541047edd_2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541047edd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541047edd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541047e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541047ed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541047ed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41047edd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41047ed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541047edd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541047ed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41047edd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541047ed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541047ed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41047e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541047ed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541047ed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Gill Sans"/>
              <a:buNone/>
            </a:pPr>
            <a:r>
              <a:rPr lang="en-US"/>
              <a:t>הזמנת תור מאובטח לרופא</a:t>
            </a:r>
            <a:endParaRPr/>
          </a:p>
        </p:txBody>
      </p:sp>
      <p:sp>
        <p:nvSpPr>
          <p:cNvPr id="101" name="Google Shape;101;p13"/>
          <p:cNvSpPr txBox="1"/>
          <p:nvPr>
            <p:ph idx="1" type="subTitle"/>
          </p:nvPr>
        </p:nvSpPr>
        <p:spPr>
          <a:xfrm>
            <a:off x="2417780" y="3531204"/>
            <a:ext cx="8637072" cy="1487363"/>
          </a:xfrm>
          <a:prstGeom prst="rect">
            <a:avLst/>
          </a:prstGeom>
          <a:noFill/>
          <a:ln>
            <a:noFill/>
          </a:ln>
        </p:spPr>
        <p:txBody>
          <a:bodyPr anchorCtr="0" anchor="t" bIns="91425" lIns="91425" spcFirstLastPara="1" rIns="91425" wrap="square" tIns="91425">
            <a:noAutofit/>
          </a:bodyPr>
          <a:lstStyle/>
          <a:p>
            <a:pPr indent="0" lvl="0" marL="0" rtl="1" algn="r">
              <a:lnSpc>
                <a:spcPct val="100000"/>
              </a:lnSpc>
              <a:spcBef>
                <a:spcPts val="0"/>
              </a:spcBef>
              <a:spcAft>
                <a:spcPts val="0"/>
              </a:spcAft>
              <a:buSzPts val="1665"/>
              <a:buNone/>
            </a:pPr>
            <a:r>
              <a:rPr lang="en-US" sz="1665"/>
              <a:t>מיטל כהן 308308352</a:t>
            </a:r>
            <a:br>
              <a:rPr lang="en-US" sz="1665"/>
            </a:br>
            <a:r>
              <a:rPr lang="en-US" sz="1665"/>
              <a:t>גיל שרון 203398003</a:t>
            </a:r>
            <a:br>
              <a:rPr lang="en-US" sz="1665"/>
            </a:br>
            <a:r>
              <a:rPr lang="en-US" sz="1665"/>
              <a:t>יוגב אורנשטיין 200844272</a:t>
            </a:r>
            <a:br>
              <a:rPr lang="en-US" sz="1665"/>
            </a:br>
            <a:r>
              <a:rPr lang="en-US" sz="1665"/>
              <a:t>ליעד נחמיה 204419600</a:t>
            </a:r>
            <a:br>
              <a:rPr lang="en-US" sz="1665"/>
            </a:br>
            <a:r>
              <a:rPr lang="en-US" sz="1665"/>
              <a:t>אלישע שלמון 301834206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Clr>
                <a:schemeClr val="dk1"/>
              </a:buClr>
              <a:buSzPts val="1100"/>
              <a:buFont typeface="Arial"/>
              <a:buNone/>
            </a:pPr>
            <a:r>
              <a:rPr lang="en-US"/>
              <a:t>הצפנת בסיס נתונים Pseudo code</a:t>
            </a:r>
            <a:endParaRPr/>
          </a:p>
          <a:p>
            <a:pPr indent="0" lvl="0" marL="0" rtl="0" algn="l">
              <a:spcBef>
                <a:spcPts val="0"/>
              </a:spcBef>
              <a:spcAft>
                <a:spcPts val="0"/>
              </a:spcAft>
              <a:buNone/>
            </a:pPr>
            <a:r>
              <a:t/>
            </a:r>
            <a:endParaRPr/>
          </a:p>
        </p:txBody>
      </p:sp>
      <p:sp>
        <p:nvSpPr>
          <p:cNvPr id="156" name="Google Shape;156;p22"/>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57" name="Google Shape;157;p22"/>
          <p:cNvPicPr preferRelativeResize="0"/>
          <p:nvPr/>
        </p:nvPicPr>
        <p:blipFill>
          <a:blip r:embed="rId3">
            <a:alphaModFix/>
          </a:blip>
          <a:stretch>
            <a:fillRect/>
          </a:stretch>
        </p:blipFill>
        <p:spPr>
          <a:xfrm rot="-5400000">
            <a:off x="3073163" y="394137"/>
            <a:ext cx="3920700" cy="7163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Clr>
                <a:schemeClr val="dk1"/>
              </a:buClr>
              <a:buSzPts val="1100"/>
              <a:buFont typeface="Arial"/>
              <a:buNone/>
            </a:pPr>
            <a:r>
              <a:rPr lang="en-US"/>
              <a:t>הצפנת בסיס נתונים </a:t>
            </a:r>
            <a:endParaRPr/>
          </a:p>
          <a:p>
            <a:pPr indent="0" lvl="0" marL="0" rtl="0" algn="l">
              <a:spcBef>
                <a:spcPts val="0"/>
              </a:spcBef>
              <a:spcAft>
                <a:spcPts val="0"/>
              </a:spcAft>
              <a:buNone/>
            </a:pPr>
            <a:r>
              <a:t/>
            </a:r>
            <a:endParaRPr/>
          </a:p>
        </p:txBody>
      </p:sp>
      <p:sp>
        <p:nvSpPr>
          <p:cNvPr id="163" name="Google Shape;163;p23"/>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en-US"/>
              <a:t>תרשים :</a:t>
            </a:r>
            <a:endParaRPr/>
          </a:p>
        </p:txBody>
      </p:sp>
      <p:sp>
        <p:nvSpPr>
          <p:cNvPr id="164" name="Google Shape;164;p23"/>
          <p:cNvSpPr/>
          <p:nvPr/>
        </p:nvSpPr>
        <p:spPr>
          <a:xfrm>
            <a:off x="8741550" y="3557775"/>
            <a:ext cx="1964100" cy="13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r">
              <a:spcBef>
                <a:spcPts val="0"/>
              </a:spcBef>
              <a:spcAft>
                <a:spcPts val="0"/>
              </a:spcAft>
              <a:buNone/>
            </a:pPr>
            <a:r>
              <a:rPr lang="en-US"/>
              <a:t>משתמשי מערכת</a:t>
            </a:r>
            <a:endParaRPr/>
          </a:p>
        </p:txBody>
      </p:sp>
      <p:sp>
        <p:nvSpPr>
          <p:cNvPr id="165" name="Google Shape;165;p23"/>
          <p:cNvSpPr/>
          <p:nvPr/>
        </p:nvSpPr>
        <p:spPr>
          <a:xfrm>
            <a:off x="4015475" y="3557775"/>
            <a:ext cx="1964100" cy="13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Encryption/Decryption</a:t>
            </a:r>
            <a:endParaRPr/>
          </a:p>
        </p:txBody>
      </p:sp>
      <p:sp>
        <p:nvSpPr>
          <p:cNvPr id="166" name="Google Shape;166;p23"/>
          <p:cNvSpPr/>
          <p:nvPr/>
        </p:nvSpPr>
        <p:spPr>
          <a:xfrm>
            <a:off x="1705425" y="3557775"/>
            <a:ext cx="1964100" cy="13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r">
              <a:spcBef>
                <a:spcPts val="0"/>
              </a:spcBef>
              <a:spcAft>
                <a:spcPts val="0"/>
              </a:spcAft>
              <a:buNone/>
            </a:pPr>
            <a:r>
              <a:rPr lang="en-US"/>
              <a:t>בסיס נתונים</a:t>
            </a:r>
            <a:endParaRPr/>
          </a:p>
        </p:txBody>
      </p:sp>
      <p:sp>
        <p:nvSpPr>
          <p:cNvPr id="167" name="Google Shape;167;p23"/>
          <p:cNvSpPr/>
          <p:nvPr/>
        </p:nvSpPr>
        <p:spPr>
          <a:xfrm>
            <a:off x="6378513" y="3557775"/>
            <a:ext cx="1964100" cy="132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login/signin</a:t>
            </a:r>
            <a:endParaRPr/>
          </a:p>
        </p:txBody>
      </p:sp>
      <p:sp>
        <p:nvSpPr>
          <p:cNvPr id="168" name="Google Shape;168;p23"/>
          <p:cNvSpPr/>
          <p:nvPr/>
        </p:nvSpPr>
        <p:spPr>
          <a:xfrm>
            <a:off x="3705700" y="4145325"/>
            <a:ext cx="273600" cy="14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8405275" y="4145325"/>
            <a:ext cx="273600" cy="14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6042250" y="4145325"/>
            <a:ext cx="273600" cy="144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Font typeface="Gill Sans"/>
              <a:buNone/>
            </a:pPr>
            <a:r>
              <a:rPr lang="en-US"/>
              <a:t>MODLE</a:t>
            </a:r>
            <a:endParaRPr/>
          </a:p>
        </p:txBody>
      </p:sp>
      <p:sp>
        <p:nvSpPr>
          <p:cNvPr id="176" name="Google Shape;176;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Admin</a:t>
            </a:r>
            <a:endParaRPr/>
          </a:p>
          <a:p>
            <a:pPr indent="-228600" lvl="0" marL="228600" rtl="0" algn="l">
              <a:lnSpc>
                <a:spcPct val="120000"/>
              </a:lnSpc>
              <a:spcBef>
                <a:spcPts val="1000"/>
              </a:spcBef>
              <a:spcAft>
                <a:spcPts val="0"/>
              </a:spcAft>
              <a:buSzPts val="2000"/>
              <a:buChar char="•"/>
            </a:pPr>
            <a:r>
              <a:rPr lang="en-US"/>
              <a:t>Doctors</a:t>
            </a:r>
            <a:endParaRPr/>
          </a:p>
          <a:p>
            <a:pPr indent="-228600" lvl="0" marL="228600" rtl="0" algn="l">
              <a:lnSpc>
                <a:spcPct val="120000"/>
              </a:lnSpc>
              <a:spcBef>
                <a:spcPts val="1000"/>
              </a:spcBef>
              <a:spcAft>
                <a:spcPts val="0"/>
              </a:spcAft>
              <a:buSzPts val="2000"/>
              <a:buChar char="•"/>
            </a:pPr>
            <a:r>
              <a:rPr lang="en-US"/>
              <a:t>User (patient)</a:t>
            </a:r>
            <a:endParaRPr/>
          </a:p>
          <a:p>
            <a:pPr indent="-228600" lvl="0" marL="228600" rtl="0" algn="l">
              <a:lnSpc>
                <a:spcPct val="120000"/>
              </a:lnSpc>
              <a:spcBef>
                <a:spcPts val="1000"/>
              </a:spcBef>
              <a:spcAft>
                <a:spcPts val="0"/>
              </a:spcAft>
              <a:buSzPts val="2000"/>
              <a:buChar char="•"/>
            </a:pPr>
            <a:r>
              <a:rPr lang="en-US"/>
              <a:t>Queue</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VIEWS+CONTROLLER</a:t>
            </a:r>
            <a:endParaRPr/>
          </a:p>
        </p:txBody>
      </p:sp>
      <p:sp>
        <p:nvSpPr>
          <p:cNvPr id="182" name="Google Shape;182;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Admin </a:t>
            </a:r>
            <a:endParaRPr/>
          </a:p>
          <a:p>
            <a:pPr indent="-228600" lvl="0" marL="228600" rtl="0" algn="l">
              <a:lnSpc>
                <a:spcPct val="120000"/>
              </a:lnSpc>
              <a:spcBef>
                <a:spcPts val="1000"/>
              </a:spcBef>
              <a:spcAft>
                <a:spcPts val="0"/>
              </a:spcAft>
              <a:buSzPts val="2000"/>
              <a:buChar char="•"/>
            </a:pPr>
            <a:r>
              <a:rPr lang="en-US"/>
              <a:t>Doctor</a:t>
            </a:r>
            <a:endParaRPr/>
          </a:p>
          <a:p>
            <a:pPr indent="-228600" lvl="0" marL="228600" rtl="0" algn="l">
              <a:lnSpc>
                <a:spcPct val="120000"/>
              </a:lnSpc>
              <a:spcBef>
                <a:spcPts val="1000"/>
              </a:spcBef>
              <a:spcAft>
                <a:spcPts val="0"/>
              </a:spcAft>
              <a:buSzPts val="2000"/>
              <a:buChar char="•"/>
            </a:pPr>
            <a:r>
              <a:rPr lang="en-US"/>
              <a:t>Home</a:t>
            </a:r>
            <a:endParaRPr/>
          </a:p>
          <a:p>
            <a:pPr indent="-228600" lvl="0" marL="228600" rtl="0" algn="l">
              <a:lnSpc>
                <a:spcPct val="120000"/>
              </a:lnSpc>
              <a:spcBef>
                <a:spcPts val="1000"/>
              </a:spcBef>
              <a:spcAft>
                <a:spcPts val="0"/>
              </a:spcAft>
              <a:buSzPts val="2000"/>
              <a:buChar char="•"/>
            </a:pPr>
            <a:r>
              <a:rPr lang="en-US"/>
              <a:t>user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HOME PAGE</a:t>
            </a:r>
            <a:endParaRPr/>
          </a:p>
        </p:txBody>
      </p:sp>
      <p:sp>
        <p:nvSpPr>
          <p:cNvPr id="188" name="Google Shape;188;p2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About</a:t>
            </a:r>
            <a:endParaRPr/>
          </a:p>
          <a:p>
            <a:pPr indent="-228600" lvl="0" marL="228600" rtl="0" algn="l">
              <a:lnSpc>
                <a:spcPct val="120000"/>
              </a:lnSpc>
              <a:spcBef>
                <a:spcPts val="1000"/>
              </a:spcBef>
              <a:spcAft>
                <a:spcPts val="0"/>
              </a:spcAft>
              <a:buSzPts val="2000"/>
              <a:buChar char="•"/>
            </a:pPr>
            <a:r>
              <a:rPr lang="en-US"/>
              <a:t>Contact</a:t>
            </a:r>
            <a:endParaRPr/>
          </a:p>
          <a:p>
            <a:pPr indent="-228600" lvl="0" marL="228600" rtl="0" algn="l">
              <a:lnSpc>
                <a:spcPct val="120000"/>
              </a:lnSpc>
              <a:spcBef>
                <a:spcPts val="1000"/>
              </a:spcBef>
              <a:spcAft>
                <a:spcPts val="0"/>
              </a:spcAft>
              <a:buSzPts val="2000"/>
              <a:buChar char="•"/>
            </a:pPr>
            <a:r>
              <a:rPr lang="en-US"/>
              <a:t>Login</a:t>
            </a:r>
            <a:endParaRPr/>
          </a:p>
          <a:p>
            <a:pPr indent="-228600" lvl="0" marL="228600" rtl="0" algn="l">
              <a:lnSpc>
                <a:spcPct val="120000"/>
              </a:lnSpc>
              <a:spcBef>
                <a:spcPts val="1000"/>
              </a:spcBef>
              <a:spcAft>
                <a:spcPts val="0"/>
              </a:spcAft>
              <a:buSzPts val="2000"/>
              <a:buChar char="•"/>
            </a:pPr>
            <a:r>
              <a:rPr lang="en-US"/>
              <a:t>Sign 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LOGIN PAGE</a:t>
            </a:r>
            <a:endParaRPr/>
          </a:p>
        </p:txBody>
      </p:sp>
      <p:sp>
        <p:nvSpPr>
          <p:cNvPr id="194" name="Google Shape;194;p2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Enter user name :</a:t>
            </a:r>
            <a:endParaRPr/>
          </a:p>
          <a:p>
            <a:pPr indent="-228600" lvl="0" marL="228600" rtl="0" algn="l">
              <a:lnSpc>
                <a:spcPct val="120000"/>
              </a:lnSpc>
              <a:spcBef>
                <a:spcPts val="1000"/>
              </a:spcBef>
              <a:spcAft>
                <a:spcPts val="0"/>
              </a:spcAft>
              <a:buSzPts val="2000"/>
              <a:buChar char="•"/>
            </a:pPr>
            <a:r>
              <a:rPr lang="en-US"/>
              <a:t>Enter password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SIGN UP PAGE</a:t>
            </a:r>
            <a:endParaRPr/>
          </a:p>
        </p:txBody>
      </p:sp>
      <p:sp>
        <p:nvSpPr>
          <p:cNvPr id="200" name="Google Shape;200;p2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First name</a:t>
            </a:r>
            <a:endParaRPr/>
          </a:p>
          <a:p>
            <a:pPr indent="-228600" lvl="0" marL="228600" rtl="0" algn="l">
              <a:lnSpc>
                <a:spcPct val="120000"/>
              </a:lnSpc>
              <a:spcBef>
                <a:spcPts val="1000"/>
              </a:spcBef>
              <a:spcAft>
                <a:spcPts val="0"/>
              </a:spcAft>
              <a:buSzPts val="2000"/>
              <a:buChar char="•"/>
            </a:pPr>
            <a:r>
              <a:rPr lang="en-US"/>
              <a:t>Last name</a:t>
            </a:r>
            <a:endParaRPr/>
          </a:p>
          <a:p>
            <a:pPr indent="-228600" lvl="0" marL="228600" rtl="0" algn="l">
              <a:lnSpc>
                <a:spcPct val="120000"/>
              </a:lnSpc>
              <a:spcBef>
                <a:spcPts val="1000"/>
              </a:spcBef>
              <a:spcAft>
                <a:spcPts val="0"/>
              </a:spcAft>
              <a:buSzPts val="2000"/>
              <a:buChar char="•"/>
            </a:pPr>
            <a:r>
              <a:rPr lang="en-US"/>
              <a:t>Id</a:t>
            </a:r>
            <a:endParaRPr/>
          </a:p>
          <a:p>
            <a:pPr indent="-228600" lvl="0" marL="228600" rtl="0" algn="l">
              <a:lnSpc>
                <a:spcPct val="120000"/>
              </a:lnSpc>
              <a:spcBef>
                <a:spcPts val="1000"/>
              </a:spcBef>
              <a:spcAft>
                <a:spcPts val="0"/>
              </a:spcAft>
              <a:buSzPts val="2000"/>
              <a:buChar char="•"/>
            </a:pPr>
            <a:r>
              <a:rPr lang="en-US"/>
              <a:t>Phone</a:t>
            </a:r>
            <a:endParaRPr/>
          </a:p>
          <a:p>
            <a:pPr indent="-228600" lvl="0" marL="228600" rtl="0" algn="l">
              <a:lnSpc>
                <a:spcPct val="120000"/>
              </a:lnSpc>
              <a:spcBef>
                <a:spcPts val="1000"/>
              </a:spcBef>
              <a:spcAft>
                <a:spcPts val="0"/>
              </a:spcAft>
              <a:buSzPts val="2000"/>
              <a:buChar char="•"/>
            </a:pPr>
            <a:r>
              <a:rPr lang="en-US"/>
              <a:t>Age</a:t>
            </a:r>
            <a:endParaRPr/>
          </a:p>
          <a:p>
            <a:pPr indent="-228600" lvl="0" marL="228600" rtl="0" algn="l">
              <a:lnSpc>
                <a:spcPct val="120000"/>
              </a:lnSpc>
              <a:spcBef>
                <a:spcPts val="1000"/>
              </a:spcBef>
              <a:spcAft>
                <a:spcPts val="0"/>
              </a:spcAft>
              <a:buSzPts val="2000"/>
              <a:buChar char="•"/>
            </a:pPr>
            <a:r>
              <a:rPr lang="en-US"/>
              <a:t>Password</a:t>
            </a:r>
            <a:endParaRPr/>
          </a:p>
          <a:p>
            <a:pPr indent="-228600" lvl="0" marL="228600" rtl="0" algn="l">
              <a:lnSpc>
                <a:spcPct val="120000"/>
              </a:lnSpc>
              <a:spcBef>
                <a:spcPts val="1000"/>
              </a:spcBef>
              <a:spcAft>
                <a:spcPts val="0"/>
              </a:spcAft>
              <a:buSzPts val="2000"/>
              <a:buChar char="•"/>
            </a:pPr>
            <a:r>
              <a:rPr lang="en-US"/>
              <a:t>email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ADMIN</a:t>
            </a:r>
            <a:endParaRPr/>
          </a:p>
        </p:txBody>
      </p:sp>
      <p:sp>
        <p:nvSpPr>
          <p:cNvPr id="206" name="Google Shape;206;p2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User name + password</a:t>
            </a:r>
            <a:endParaRPr/>
          </a:p>
          <a:p>
            <a:pPr indent="-228600" lvl="0" marL="228600" rtl="0" algn="l">
              <a:lnSpc>
                <a:spcPct val="120000"/>
              </a:lnSpc>
              <a:spcBef>
                <a:spcPts val="1000"/>
              </a:spcBef>
              <a:spcAft>
                <a:spcPts val="0"/>
              </a:spcAft>
              <a:buSzPts val="2000"/>
              <a:buChar char="•"/>
            </a:pPr>
            <a:r>
              <a:rPr lang="en-US"/>
              <a:t>Personal question</a:t>
            </a:r>
            <a:endParaRPr/>
          </a:p>
          <a:p>
            <a:pPr indent="-228600" lvl="0" marL="228600" rtl="0" algn="l">
              <a:lnSpc>
                <a:spcPct val="120000"/>
              </a:lnSpc>
              <a:spcBef>
                <a:spcPts val="1000"/>
              </a:spcBef>
              <a:spcAft>
                <a:spcPts val="0"/>
              </a:spcAft>
              <a:buSzPts val="2000"/>
              <a:buChar char="•"/>
            </a:pPr>
            <a:r>
              <a:rPr lang="en-US"/>
              <a:t>Login </a:t>
            </a:r>
            <a:endParaRPr/>
          </a:p>
          <a:p>
            <a:pPr indent="-228600" lvl="0" marL="228600" rtl="0" algn="l">
              <a:lnSpc>
                <a:spcPct val="120000"/>
              </a:lnSpc>
              <a:spcBef>
                <a:spcPts val="1000"/>
              </a:spcBef>
              <a:spcAft>
                <a:spcPts val="0"/>
              </a:spcAft>
              <a:buSzPts val="2000"/>
              <a:buChar char="•"/>
            </a:pPr>
            <a:r>
              <a:rPr lang="en-US"/>
              <a:t>My info</a:t>
            </a:r>
            <a:endParaRPr/>
          </a:p>
          <a:p>
            <a:pPr indent="-228600" lvl="0" marL="228600" rtl="0" algn="l">
              <a:lnSpc>
                <a:spcPct val="120000"/>
              </a:lnSpc>
              <a:spcBef>
                <a:spcPts val="1000"/>
              </a:spcBef>
              <a:spcAft>
                <a:spcPts val="0"/>
              </a:spcAft>
              <a:buSzPts val="2000"/>
              <a:buChar char="•"/>
            </a:pPr>
            <a:r>
              <a:rPr lang="en-US"/>
              <a:t>Add and delete users and doctors</a:t>
            </a:r>
            <a:endParaRPr/>
          </a:p>
          <a:p>
            <a:pPr indent="-228600" lvl="0" marL="228600" rtl="0" algn="l">
              <a:lnSpc>
                <a:spcPct val="120000"/>
              </a:lnSpc>
              <a:spcBef>
                <a:spcPts val="1000"/>
              </a:spcBef>
              <a:spcAft>
                <a:spcPts val="0"/>
              </a:spcAft>
              <a:buSzPts val="2000"/>
              <a:buChar char="•"/>
            </a:pPr>
            <a:r>
              <a:rPr lang="en-US"/>
              <a:t>See all the user and doctor in website</a:t>
            </a:r>
            <a:endParaRPr/>
          </a:p>
          <a:p>
            <a:pPr indent="0" lvl="0" marL="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DOCTOR</a:t>
            </a:r>
            <a:endParaRPr/>
          </a:p>
        </p:txBody>
      </p:sp>
      <p:sp>
        <p:nvSpPr>
          <p:cNvPr id="212" name="Google Shape;212;p3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First name , Last name , DoctorId , Age , Phone , Mail , speacilaty</a:t>
            </a:r>
            <a:endParaRPr/>
          </a:p>
          <a:p>
            <a:pPr indent="-228600" lvl="0" marL="228600" rtl="0" algn="l">
              <a:lnSpc>
                <a:spcPct val="120000"/>
              </a:lnSpc>
              <a:spcBef>
                <a:spcPts val="1000"/>
              </a:spcBef>
              <a:spcAft>
                <a:spcPts val="0"/>
              </a:spcAft>
              <a:buSzPts val="2000"/>
              <a:buChar char="•"/>
            </a:pPr>
            <a:r>
              <a:rPr lang="en-US"/>
              <a:t>Funcs:</a:t>
            </a:r>
            <a:endParaRPr/>
          </a:p>
          <a:p>
            <a:pPr indent="-228600" lvl="0" marL="228600" rtl="0" algn="l">
              <a:lnSpc>
                <a:spcPct val="120000"/>
              </a:lnSpc>
              <a:spcBef>
                <a:spcPts val="1000"/>
              </a:spcBef>
              <a:spcAft>
                <a:spcPts val="0"/>
              </a:spcAft>
              <a:buSzPts val="2000"/>
              <a:buChar char="•"/>
            </a:pPr>
            <a:r>
              <a:rPr lang="en-US"/>
              <a:t>Show all appointments</a:t>
            </a:r>
            <a:endParaRPr/>
          </a:p>
          <a:p>
            <a:pPr indent="-228600" lvl="0" marL="228600" rtl="0" algn="l">
              <a:lnSpc>
                <a:spcPct val="120000"/>
              </a:lnSpc>
              <a:spcBef>
                <a:spcPts val="1000"/>
              </a:spcBef>
              <a:spcAft>
                <a:spcPts val="0"/>
              </a:spcAft>
              <a:buSzPts val="2000"/>
              <a:buChar char="•"/>
            </a:pPr>
            <a:r>
              <a:rPr lang="en-US"/>
              <a:t>Add / delete / show Queues</a:t>
            </a:r>
            <a:endParaRPr/>
          </a:p>
          <a:p>
            <a:pPr indent="-228600" lvl="0" marL="228600" rtl="0" algn="l">
              <a:lnSpc>
                <a:spcPct val="120000"/>
              </a:lnSpc>
              <a:spcBef>
                <a:spcPts val="1000"/>
              </a:spcBef>
              <a:spcAft>
                <a:spcPts val="0"/>
              </a:spcAft>
              <a:buSzPts val="2000"/>
              <a:buChar char="•"/>
            </a:pPr>
            <a:r>
              <a:rPr lang="en-US"/>
              <a:t>See patient info</a:t>
            </a:r>
            <a:endParaRPr/>
          </a:p>
          <a:p>
            <a:pPr indent="-228600" lvl="0" marL="228600" rtl="0" algn="l">
              <a:lnSpc>
                <a:spcPct val="120000"/>
              </a:lnSpc>
              <a:spcBef>
                <a:spcPts val="1000"/>
              </a:spcBef>
              <a:spcAft>
                <a:spcPts val="0"/>
              </a:spcAft>
              <a:buSzPts val="2000"/>
              <a:buChar char="•"/>
            </a:pPr>
            <a:r>
              <a:rPr lang="en-US"/>
              <a:t>View personal info and can change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USER</a:t>
            </a:r>
            <a:endParaRPr/>
          </a:p>
        </p:txBody>
      </p:sp>
      <p:sp>
        <p:nvSpPr>
          <p:cNvPr id="218" name="Google Shape;218;p3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First name , Last name , id , Age , Phone , Mail , PASSWORD.</a:t>
            </a:r>
            <a:endParaRPr/>
          </a:p>
          <a:p>
            <a:pPr indent="-228600" lvl="0" marL="228600" rtl="0" algn="l">
              <a:lnSpc>
                <a:spcPct val="120000"/>
              </a:lnSpc>
              <a:spcBef>
                <a:spcPts val="1000"/>
              </a:spcBef>
              <a:spcAft>
                <a:spcPts val="0"/>
              </a:spcAft>
              <a:buSzPts val="2000"/>
              <a:buChar char="•"/>
            </a:pPr>
            <a:r>
              <a:rPr lang="en-US"/>
              <a:t>Sign in/up</a:t>
            </a:r>
            <a:endParaRPr/>
          </a:p>
          <a:p>
            <a:pPr indent="-228600" lvl="0" marL="228600" rtl="0" algn="l">
              <a:lnSpc>
                <a:spcPct val="120000"/>
              </a:lnSpc>
              <a:spcBef>
                <a:spcPts val="1000"/>
              </a:spcBef>
              <a:spcAft>
                <a:spcPts val="0"/>
              </a:spcAft>
              <a:buSzPts val="2000"/>
              <a:buChar char="•"/>
            </a:pPr>
            <a:r>
              <a:rPr lang="en-US"/>
              <a:t>View all appointments</a:t>
            </a:r>
            <a:endParaRPr/>
          </a:p>
          <a:p>
            <a:pPr indent="-228600" lvl="0" marL="228600" rtl="0" algn="l">
              <a:lnSpc>
                <a:spcPct val="120000"/>
              </a:lnSpc>
              <a:spcBef>
                <a:spcPts val="1000"/>
              </a:spcBef>
              <a:spcAft>
                <a:spcPts val="0"/>
              </a:spcAft>
              <a:buSzPts val="2000"/>
              <a:buChar char="•"/>
            </a:pPr>
            <a:r>
              <a:rPr lang="en-US"/>
              <a:t>Select an appointment</a:t>
            </a:r>
            <a:endParaRPr/>
          </a:p>
          <a:p>
            <a:pPr indent="-228600" lvl="0" marL="228600" rtl="0" algn="l">
              <a:lnSpc>
                <a:spcPct val="120000"/>
              </a:lnSpc>
              <a:spcBef>
                <a:spcPts val="1000"/>
              </a:spcBef>
              <a:spcAft>
                <a:spcPts val="0"/>
              </a:spcAft>
              <a:buSzPts val="2000"/>
              <a:buChar char="•"/>
            </a:pPr>
            <a:r>
              <a:rPr lang="en-US"/>
              <a:t>View personal info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Font typeface="Gill Sans"/>
              <a:buNone/>
            </a:pPr>
            <a:r>
              <a:rPr lang="en-US"/>
              <a:t>רקע כללי </a:t>
            </a:r>
            <a:endParaRPr/>
          </a:p>
        </p:txBody>
      </p:sp>
      <p:sp>
        <p:nvSpPr>
          <p:cNvPr id="107" name="Google Shape;107;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1" algn="r">
              <a:lnSpc>
                <a:spcPct val="120000"/>
              </a:lnSpc>
              <a:spcBef>
                <a:spcPts val="0"/>
              </a:spcBef>
              <a:spcAft>
                <a:spcPts val="0"/>
              </a:spcAft>
              <a:buSzPts val="2000"/>
              <a:buChar char="•"/>
            </a:pPr>
            <a:r>
              <a:rPr lang="en-US"/>
              <a:t>נניח שאתם רוצים להזמין תור לרופא מבוקש אך התורים עמוסים ואתם יכולים להזמין תור רק לעוד חודשיים וכשמתקרה התאריך אתם פתאום רואים מלא תורים מתפנים למסירה ואפילו למכירה  רק בגלל אנשים\רובוטים הזמינו מלא תורים למקרה ויצרכו או על מנת לעשות כסף</a:t>
            </a:r>
            <a:endParaRPr/>
          </a:p>
          <a:p>
            <a:pPr indent="-228600" lvl="0" marL="228600" rtl="1" algn="r">
              <a:lnSpc>
                <a:spcPct val="120000"/>
              </a:lnSpc>
              <a:spcBef>
                <a:spcPts val="1000"/>
              </a:spcBef>
              <a:spcAft>
                <a:spcPts val="0"/>
              </a:spcAft>
              <a:buSzPts val="2000"/>
              <a:buChar char="•"/>
            </a:pPr>
            <a:r>
              <a:rPr lang="en-US"/>
              <a:t>נניח שאנשים נכנסים עם השם משתמש והסיסמא שלכם ומזמינים תורים כיוון שהם לא רוצים להזדהות בשמם</a:t>
            </a:r>
            <a:endParaRPr/>
          </a:p>
          <a:p>
            <a:pPr indent="-228600" lvl="0" marL="228600" rtl="1" algn="r">
              <a:lnSpc>
                <a:spcPct val="120000"/>
              </a:lnSpc>
              <a:spcBef>
                <a:spcPts val="1000"/>
              </a:spcBef>
              <a:spcAft>
                <a:spcPts val="0"/>
              </a:spcAft>
              <a:buSzPts val="2000"/>
              <a:buChar char="•"/>
            </a:pPr>
            <a:r>
              <a:rPr lang="en-US"/>
              <a:t>המערכת שלנו מציעה פתרון לבעיה ע"י זיהוי כפול עם שאלות אישיות שאתם קובעים ורק אתם והמורשים לכם יודעים את התשובות שלהם.</a:t>
            </a:r>
            <a:endParaRPr/>
          </a:p>
          <a:p>
            <a:pPr indent="-228600" lvl="0" marL="228600" rtl="1" algn="r">
              <a:lnSpc>
                <a:spcPct val="120000"/>
              </a:lnSpc>
              <a:spcBef>
                <a:spcPts val="1000"/>
              </a:spcBef>
              <a:spcAft>
                <a:spcPts val="0"/>
              </a:spcAft>
              <a:buSzPts val="2000"/>
              <a:buChar char="•"/>
            </a:pPr>
            <a:r>
              <a:rPr lang="en-US"/>
              <a:t>ומזהה שאתם לא רובוט ע"י הקלדת אותיות רנדומליות בתיבת טקסט</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QUEUE</a:t>
            </a:r>
            <a:endParaRPr/>
          </a:p>
        </p:txBody>
      </p:sp>
      <p:sp>
        <p:nvSpPr>
          <p:cNvPr id="224" name="Google Shape;224;p3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PID – patient id</a:t>
            </a:r>
            <a:endParaRPr/>
          </a:p>
          <a:p>
            <a:pPr indent="-228600" lvl="0" marL="228600" rtl="0" algn="l">
              <a:lnSpc>
                <a:spcPct val="120000"/>
              </a:lnSpc>
              <a:spcBef>
                <a:spcPts val="1000"/>
              </a:spcBef>
              <a:spcAft>
                <a:spcPts val="0"/>
              </a:spcAft>
              <a:buSzPts val="2000"/>
              <a:buChar char="•"/>
            </a:pPr>
            <a:r>
              <a:rPr lang="en-US"/>
              <a:t>DID – doctor id </a:t>
            </a:r>
            <a:endParaRPr/>
          </a:p>
          <a:p>
            <a:pPr indent="-228600" lvl="0" marL="228600" rtl="0" algn="l">
              <a:lnSpc>
                <a:spcPct val="120000"/>
              </a:lnSpc>
              <a:spcBef>
                <a:spcPts val="1000"/>
              </a:spcBef>
              <a:spcAft>
                <a:spcPts val="0"/>
              </a:spcAft>
              <a:buSzPts val="2000"/>
              <a:buChar char="•"/>
            </a:pPr>
            <a:r>
              <a:rPr lang="en-US"/>
              <a:t>Date </a:t>
            </a:r>
            <a:endParaRPr/>
          </a:p>
          <a:p>
            <a:pPr indent="-228600" lvl="0" marL="228600" rtl="0" algn="l">
              <a:lnSpc>
                <a:spcPct val="120000"/>
              </a:lnSpc>
              <a:spcBef>
                <a:spcPts val="1000"/>
              </a:spcBef>
              <a:spcAft>
                <a:spcPts val="0"/>
              </a:spcAft>
              <a:buSzPts val="2000"/>
              <a:buChar char="•"/>
            </a:pPr>
            <a:r>
              <a:rPr lang="en-US"/>
              <a:t>Mode (status of the queue)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1451580" y="804519"/>
            <a:ext cx="3064762"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HIGH LEVEL DESIGN</a:t>
            </a:r>
            <a:endParaRPr/>
          </a:p>
        </p:txBody>
      </p:sp>
      <p:pic>
        <p:nvPicPr>
          <p:cNvPr id="230" name="Google Shape;230;p33"/>
          <p:cNvPicPr preferRelativeResize="0"/>
          <p:nvPr>
            <p:ph idx="1" type="body"/>
          </p:nvPr>
        </p:nvPicPr>
        <p:blipFill rotWithShape="1">
          <a:blip r:embed="rId3">
            <a:alphaModFix/>
          </a:blip>
          <a:srcRect b="0" l="0" r="0" t="0"/>
          <a:stretch/>
        </p:blipFill>
        <p:spPr>
          <a:xfrm>
            <a:off x="7021002" y="250935"/>
            <a:ext cx="4115155" cy="54727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t/>
            </a:r>
            <a:endParaRPr/>
          </a:p>
        </p:txBody>
      </p:sp>
      <p:pic>
        <p:nvPicPr>
          <p:cNvPr id="236" name="Google Shape;236;p34"/>
          <p:cNvPicPr preferRelativeResize="0"/>
          <p:nvPr/>
        </p:nvPicPr>
        <p:blipFill>
          <a:blip r:embed="rId3">
            <a:alphaModFix/>
          </a:blip>
          <a:stretch>
            <a:fillRect/>
          </a:stretch>
        </p:blipFill>
        <p:spPr>
          <a:xfrm>
            <a:off x="309800" y="150548"/>
            <a:ext cx="11764874" cy="655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Font typeface="Gill Sans"/>
              <a:buNone/>
            </a:pPr>
            <a:r>
              <a:rPr lang="en-US"/>
              <a:t>מרכיב אבטחתי	</a:t>
            </a:r>
            <a:endParaRPr/>
          </a:p>
        </p:txBody>
      </p:sp>
      <p:sp>
        <p:nvSpPr>
          <p:cNvPr id="242" name="Google Shape;242;p3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1" algn="r">
              <a:lnSpc>
                <a:spcPct val="120000"/>
              </a:lnSpc>
              <a:spcBef>
                <a:spcPts val="0"/>
              </a:spcBef>
              <a:spcAft>
                <a:spcPts val="0"/>
              </a:spcAft>
              <a:buSzPts val="2000"/>
              <a:buChar char="•"/>
            </a:pPr>
            <a:r>
              <a:rPr lang="en-US"/>
              <a:t>בעיה-</a:t>
            </a:r>
            <a:br>
              <a:rPr lang="en-US"/>
            </a:br>
            <a:r>
              <a:rPr lang="en-US"/>
              <a:t>1. במקרה ויש אנשים/רובוטים אשר מזמינים הרבה תורים מראש אשר תופסים תורים של אחרים במטרה של למכור ו/או להעביר אותם לאנשים אחרים.</a:t>
            </a:r>
            <a:br>
              <a:rPr lang="en-US"/>
            </a:br>
            <a:r>
              <a:rPr lang="en-US"/>
              <a:t>2. במקרה שאדם מזמין תור על שם אדם אחר.</a:t>
            </a:r>
            <a:endParaRPr/>
          </a:p>
          <a:p>
            <a:pPr indent="0" lvl="0" marL="0" rtl="1" algn="r">
              <a:lnSpc>
                <a:spcPct val="120000"/>
              </a:lnSpc>
              <a:spcBef>
                <a:spcPts val="1000"/>
              </a:spcBef>
              <a:spcAft>
                <a:spcPts val="0"/>
              </a:spcAft>
              <a:buSzPts val="2000"/>
              <a:buNone/>
            </a:pPr>
            <a:r>
              <a:t/>
            </a:r>
            <a:endParaRPr/>
          </a:p>
          <a:p>
            <a:pPr indent="-228600" lvl="0" marL="228600" rtl="1" algn="r">
              <a:lnSpc>
                <a:spcPct val="120000"/>
              </a:lnSpc>
              <a:spcBef>
                <a:spcPts val="1000"/>
              </a:spcBef>
              <a:spcAft>
                <a:spcPts val="0"/>
              </a:spcAft>
              <a:buSzPts val="2000"/>
              <a:buChar char="•"/>
            </a:pPr>
            <a:r>
              <a:rPr lang="en-US"/>
              <a:t>פתרון-</a:t>
            </a:r>
            <a:br>
              <a:rPr lang="en-US"/>
            </a:br>
            <a:r>
              <a:rPr lang="en-US"/>
              <a:t>ניצור מערכת מאובטחת אשר תזהה שמדובר באדם אמיתי המתחבר למשתמש האישי שלו ע"י אימות ותמנע הזמנה מרובה של תורים, או של אדם אחר.</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Font typeface="Gill Sans"/>
              <a:buNone/>
            </a:pPr>
            <a:r>
              <a:rPr lang="en-US"/>
              <a:t>דרישות אבטחה</a:t>
            </a:r>
            <a:endParaRPr/>
          </a:p>
        </p:txBody>
      </p:sp>
      <p:sp>
        <p:nvSpPr>
          <p:cNvPr id="248" name="Google Shape;248;p3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1" algn="r">
              <a:lnSpc>
                <a:spcPct val="120000"/>
              </a:lnSpc>
              <a:spcBef>
                <a:spcPts val="0"/>
              </a:spcBef>
              <a:spcAft>
                <a:spcPts val="0"/>
              </a:spcAft>
              <a:buSzPts val="2000"/>
              <a:buChar char="•"/>
            </a:pPr>
            <a:r>
              <a:rPr lang="en-US"/>
              <a:t>הצפנת בסיס הנתונים </a:t>
            </a:r>
            <a:endParaRPr/>
          </a:p>
          <a:p>
            <a:pPr indent="-228600" lvl="0" marL="228600" rtl="1" algn="r">
              <a:lnSpc>
                <a:spcPct val="120000"/>
              </a:lnSpc>
              <a:spcBef>
                <a:spcPts val="1000"/>
              </a:spcBef>
              <a:spcAft>
                <a:spcPts val="0"/>
              </a:spcAft>
              <a:buSzPts val="2000"/>
              <a:buChar char="•"/>
            </a:pPr>
            <a:r>
              <a:rPr lang="en-US"/>
              <a:t>זיהוי סיסמא</a:t>
            </a:r>
            <a:endParaRPr/>
          </a:p>
          <a:p>
            <a:pPr indent="-228600" lvl="0" marL="228600" rtl="1" algn="r">
              <a:lnSpc>
                <a:spcPct val="120000"/>
              </a:lnSpc>
              <a:spcBef>
                <a:spcPts val="1000"/>
              </a:spcBef>
              <a:spcAft>
                <a:spcPts val="0"/>
              </a:spcAft>
              <a:buSzPts val="2000"/>
              <a:buChar char="•"/>
            </a:pPr>
            <a:r>
              <a:rPr lang="en-US"/>
              <a:t>אימות דו שלבי לאימות משתמשים</a:t>
            </a:r>
            <a:endParaRPr/>
          </a:p>
          <a:p>
            <a:pPr indent="-228600" lvl="0" marL="228600" rtl="1" algn="r">
              <a:lnSpc>
                <a:spcPct val="120000"/>
              </a:lnSpc>
              <a:spcBef>
                <a:spcPts val="1000"/>
              </a:spcBef>
              <a:spcAft>
                <a:spcPts val="0"/>
              </a:spcAft>
              <a:buSzPts val="2000"/>
              <a:buChar char="•"/>
            </a:pPr>
            <a:r>
              <a:rPr lang="en-US"/>
              <a:t>SSL, תקשורת בין רופא למטופל </a:t>
            </a:r>
            <a:endParaRPr/>
          </a:p>
          <a:p>
            <a:pPr indent="-228600" lvl="0" marL="228600" rtl="1" algn="r">
              <a:lnSpc>
                <a:spcPct val="120000"/>
              </a:lnSpc>
              <a:spcBef>
                <a:spcPts val="1000"/>
              </a:spcBef>
              <a:spcAft>
                <a:spcPts val="0"/>
              </a:spcAft>
              <a:buSzPts val="2000"/>
              <a:buChar char="•"/>
            </a:pPr>
            <a:r>
              <a:rPr lang="en-US"/>
              <a:t>אני לא רובוט!</a:t>
            </a:r>
            <a:endParaRPr/>
          </a:p>
          <a:p>
            <a:pPr indent="0" lvl="0" marL="0" rtl="1" algn="r">
              <a:lnSpc>
                <a:spcPct val="120000"/>
              </a:lnSpc>
              <a:spcBef>
                <a:spcPts val="1000"/>
              </a:spcBef>
              <a:spcAft>
                <a:spcPts val="0"/>
              </a:spcAft>
              <a:buSzPts val="2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1451575" y="242398"/>
            <a:ext cx="9603300" cy="623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 ספריות בשימוש</a:t>
            </a:r>
            <a:endParaRPr/>
          </a:p>
        </p:txBody>
      </p:sp>
      <p:sp>
        <p:nvSpPr>
          <p:cNvPr id="254" name="Google Shape;254;p37"/>
          <p:cNvSpPr txBox="1"/>
          <p:nvPr>
            <p:ph idx="1" type="body"/>
          </p:nvPr>
        </p:nvSpPr>
        <p:spPr>
          <a:xfrm>
            <a:off x="1372875" y="483500"/>
            <a:ext cx="9603300" cy="45708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en-US" sz="1100" u="sng">
                <a:latin typeface="Arial"/>
                <a:ea typeface="Arial"/>
                <a:cs typeface="Arial"/>
                <a:sym typeface="Arial"/>
              </a:rPr>
              <a:t> </a:t>
            </a:r>
            <a:endParaRPr sz="1400">
              <a:latin typeface="Arial"/>
              <a:ea typeface="Arial"/>
              <a:cs typeface="Arial"/>
              <a:sym typeface="Arial"/>
            </a:endParaRPr>
          </a:p>
          <a:p>
            <a:pPr indent="0" lvl="0" marL="0" rtl="1" algn="r">
              <a:lnSpc>
                <a:spcPct val="115000"/>
              </a:lnSpc>
              <a:spcBef>
                <a:spcPts val="0"/>
              </a:spcBef>
              <a:spcAft>
                <a:spcPts val="0"/>
              </a:spcAft>
              <a:buClr>
                <a:schemeClr val="dk1"/>
              </a:buClr>
              <a:buSzPts val="1100"/>
              <a:buFont typeface="Arial"/>
              <a:buNone/>
            </a:pPr>
            <a:r>
              <a:rPr b="1" lang="en-US" sz="1100" u="sng">
                <a:latin typeface="Arial"/>
                <a:ea typeface="Arial"/>
                <a:cs typeface="Arial"/>
                <a:sym typeface="Arial"/>
              </a:rPr>
              <a:t> </a:t>
            </a:r>
            <a:endParaRPr b="1" sz="1100" u="sng">
              <a:latin typeface="Arial"/>
              <a:ea typeface="Arial"/>
              <a:cs typeface="Arial"/>
              <a:sym typeface="Arial"/>
            </a:endParaRPr>
          </a:p>
          <a:p>
            <a:pPr indent="-342900" lvl="0" marL="457200" rtl="0" algn="l">
              <a:spcBef>
                <a:spcPts val="1000"/>
              </a:spcBef>
              <a:spcAft>
                <a:spcPts val="0"/>
              </a:spcAft>
              <a:buSzPts val="1800"/>
              <a:buChar char="•"/>
            </a:pPr>
            <a:r>
              <a:rPr lang="en-US"/>
              <a:t>entity framework</a:t>
            </a:r>
            <a:endParaRPr/>
          </a:p>
          <a:p>
            <a:pPr indent="-342900" lvl="0" marL="457200" rtl="0" algn="l">
              <a:spcBef>
                <a:spcPts val="0"/>
              </a:spcBef>
              <a:spcAft>
                <a:spcPts val="0"/>
              </a:spcAft>
              <a:buSzPts val="1800"/>
              <a:buChar char="•"/>
            </a:pPr>
            <a:r>
              <a:rPr lang="en-US"/>
              <a:t>fakeHTTP/fakeHTTPContext</a:t>
            </a:r>
            <a:endParaRPr/>
          </a:p>
          <a:p>
            <a:pPr indent="-342900" lvl="0" marL="457200" rtl="0" algn="l">
              <a:spcBef>
                <a:spcPts val="0"/>
              </a:spcBef>
              <a:spcAft>
                <a:spcPts val="0"/>
              </a:spcAft>
              <a:buSzPts val="1800"/>
              <a:buChar char="•"/>
            </a:pPr>
            <a:r>
              <a:rPr lang="en-US"/>
              <a:t>csharp</a:t>
            </a:r>
            <a:endParaRPr/>
          </a:p>
          <a:p>
            <a:pPr indent="-342900" lvl="0" marL="457200" rtl="0" algn="l">
              <a:spcBef>
                <a:spcPts val="0"/>
              </a:spcBef>
              <a:spcAft>
                <a:spcPts val="0"/>
              </a:spcAft>
              <a:buSzPts val="1800"/>
              <a:buChar char="•"/>
            </a:pPr>
            <a:r>
              <a:rPr lang="en-US"/>
              <a:t>mockEF/moq</a:t>
            </a:r>
            <a:endParaRPr/>
          </a:p>
          <a:p>
            <a:pPr indent="-342900" lvl="0" marL="457200" rtl="0" algn="l">
              <a:spcBef>
                <a:spcPts val="0"/>
              </a:spcBef>
              <a:spcAft>
                <a:spcPts val="0"/>
              </a:spcAft>
              <a:buSzPts val="1800"/>
              <a:buChar char="•"/>
            </a:pPr>
            <a:r>
              <a:rPr lang="en-US"/>
              <a:t>mySQL</a:t>
            </a:r>
            <a:endParaRPr/>
          </a:p>
          <a:p>
            <a:pPr indent="-342900" lvl="0" marL="457200" rtl="0" algn="l">
              <a:spcBef>
                <a:spcPts val="0"/>
              </a:spcBef>
              <a:spcAft>
                <a:spcPts val="0"/>
              </a:spcAft>
              <a:buSzPts val="1800"/>
              <a:buChar char="•"/>
            </a:pPr>
            <a:r>
              <a:rPr lang="en-US"/>
              <a:t>JSON</a:t>
            </a:r>
            <a:endParaRPr/>
          </a:p>
          <a:p>
            <a:pPr indent="-342900" lvl="0" marL="457200" rtl="0" algn="l">
              <a:spcBef>
                <a:spcPts val="0"/>
              </a:spcBef>
              <a:spcAft>
                <a:spcPts val="0"/>
              </a:spcAft>
              <a:buSzPts val="1800"/>
              <a:buChar char="•"/>
            </a:pPr>
            <a:r>
              <a:rPr lang="en-US"/>
              <a:t>MVC</a:t>
            </a:r>
            <a:endParaRPr/>
          </a:p>
          <a:p>
            <a:pPr indent="-342900" lvl="0" marL="457200" rtl="0" algn="l">
              <a:spcBef>
                <a:spcPts val="0"/>
              </a:spcBef>
              <a:spcAft>
                <a:spcPts val="0"/>
              </a:spcAft>
              <a:buSzPts val="1800"/>
              <a:buChar char="•"/>
            </a:pPr>
            <a:r>
              <a:rPr lang="en-US"/>
              <a:t>razor</a:t>
            </a:r>
            <a:endParaRPr/>
          </a:p>
          <a:p>
            <a:pPr indent="-342900" lvl="0" marL="457200" rtl="0" algn="l">
              <a:spcBef>
                <a:spcPts val="0"/>
              </a:spcBef>
              <a:spcAft>
                <a:spcPts val="0"/>
              </a:spcAft>
              <a:buSzPts val="1800"/>
              <a:buChar char="•"/>
            </a:pPr>
            <a:r>
              <a:rPr lang="en-US"/>
              <a:t>xml.linq</a:t>
            </a:r>
            <a:endParaRPr/>
          </a:p>
          <a:p>
            <a:pPr indent="-342900" lvl="0" marL="457200" rtl="0" algn="l">
              <a:spcBef>
                <a:spcPts val="0"/>
              </a:spcBef>
              <a:spcAft>
                <a:spcPts val="0"/>
              </a:spcAft>
              <a:buSzPts val="1800"/>
              <a:buChar char="•"/>
            </a:pPr>
            <a:r>
              <a:rPr lang="en-US"/>
              <a:t>routing</a:t>
            </a:r>
            <a:endParaRPr/>
          </a:p>
          <a:p>
            <a:pPr indent="-342900" lvl="0" marL="457200" rtl="0" algn="l">
              <a:spcBef>
                <a:spcPts val="1000"/>
              </a:spcBef>
              <a:spcAft>
                <a:spcPts val="0"/>
              </a:spcAft>
              <a:buSzPts val="1800"/>
              <a:buChar char="•"/>
            </a:pPr>
            <a:r>
              <a:rPr lang="en-US"/>
              <a:t>System.Security.Cryprography</a:t>
            </a:r>
            <a:endParaRPr/>
          </a:p>
          <a:p>
            <a:pPr indent="-342900" lvl="0" marL="457200" rtl="0" algn="l">
              <a:spcBef>
                <a:spcPts val="1000"/>
              </a:spcBef>
              <a:spcAft>
                <a:spcPts val="0"/>
              </a:spcAft>
              <a:buSzPts val="1800"/>
              <a:buChar char="•"/>
            </a:pPr>
            <a:r>
              <a:rPr lang="en-US"/>
              <a:t>RNGCryptoServiceProvider</a:t>
            </a:r>
            <a:endParaRPr/>
          </a:p>
          <a:p>
            <a:pPr indent="-342900" lvl="0" marL="457200" rtl="0" algn="l">
              <a:spcBef>
                <a:spcPts val="1000"/>
              </a:spcBef>
              <a:spcAft>
                <a:spcPts val="0"/>
              </a:spcAft>
              <a:buSzPts val="1800"/>
              <a:buChar char="•"/>
            </a:pPr>
            <a:r>
              <a:rPr lang="en-US"/>
              <a:t>Rfc2898DeriveBytes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451575" y="804523"/>
            <a:ext cx="9603300" cy="6858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תיאור בדיקות</a:t>
            </a:r>
            <a:endParaRPr/>
          </a:p>
        </p:txBody>
      </p:sp>
      <p:sp>
        <p:nvSpPr>
          <p:cNvPr id="260" name="Google Shape;260;p38"/>
          <p:cNvSpPr txBox="1"/>
          <p:nvPr>
            <p:ph idx="1" type="body"/>
          </p:nvPr>
        </p:nvSpPr>
        <p:spPr>
          <a:xfrm>
            <a:off x="1451575" y="1780074"/>
            <a:ext cx="9827100" cy="39759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en-US" u="sng"/>
              <a:t>ADMIN-</a:t>
            </a:r>
            <a:endParaRPr b="1" u="sng"/>
          </a:p>
          <a:p>
            <a:pPr indent="0" lvl="0" marL="0" rtl="1" algn="r">
              <a:lnSpc>
                <a:spcPct val="115000"/>
              </a:lnSpc>
              <a:spcBef>
                <a:spcPts val="0"/>
              </a:spcBef>
              <a:spcAft>
                <a:spcPts val="0"/>
              </a:spcAft>
              <a:buClr>
                <a:schemeClr val="dk1"/>
              </a:buClr>
              <a:buSzPts val="1100"/>
              <a:buFont typeface="Arial"/>
              <a:buNone/>
            </a:pPr>
            <a:r>
              <a:rPr lang="en-US"/>
              <a:t>showAllUser- נבדוק את תקינות הדף וחיבור עם המסד ← שמקבלים את כל משתמשים.</a:t>
            </a:r>
            <a:endParaRPr/>
          </a:p>
          <a:p>
            <a:pPr indent="0" lvl="0" marL="0" rtl="1" algn="r">
              <a:lnSpc>
                <a:spcPct val="115000"/>
              </a:lnSpc>
              <a:spcBef>
                <a:spcPts val="0"/>
              </a:spcBef>
              <a:spcAft>
                <a:spcPts val="0"/>
              </a:spcAft>
              <a:buClr>
                <a:schemeClr val="dk1"/>
              </a:buClr>
              <a:buSzPts val="1100"/>
              <a:buFont typeface="Arial"/>
              <a:buNone/>
            </a:pPr>
            <a:r>
              <a:rPr lang="en-US"/>
              <a:t>deleteDcotor- נבדוק את תקינות הדף וחיבור עם המסד</a:t>
            </a:r>
            <a:r>
              <a:rPr lang="en-US"/>
              <a:t> ← </a:t>
            </a:r>
            <a:r>
              <a:rPr lang="en-US"/>
              <a:t>שמוחקים את הרופא המבוקש.</a:t>
            </a:r>
            <a:endParaRPr/>
          </a:p>
          <a:p>
            <a:pPr indent="0" lvl="0" marL="0" rtl="1" algn="r">
              <a:lnSpc>
                <a:spcPct val="115000"/>
              </a:lnSpc>
              <a:spcBef>
                <a:spcPts val="0"/>
              </a:spcBef>
              <a:spcAft>
                <a:spcPts val="0"/>
              </a:spcAft>
              <a:buClr>
                <a:schemeClr val="dk1"/>
              </a:buClr>
              <a:buSzPts val="1100"/>
              <a:buFont typeface="Arial"/>
              <a:buNone/>
            </a:pPr>
            <a:r>
              <a:rPr lang="en-US"/>
              <a:t>showDoctor- נבדוק את תקינות הדף וחיבור עם המסד</a:t>
            </a:r>
            <a:r>
              <a:rPr lang="en-US"/>
              <a:t> ← </a:t>
            </a:r>
            <a:r>
              <a:rPr lang="en-US"/>
              <a:t>שמקבלים רק רופאים.</a:t>
            </a:r>
            <a:endParaRPr/>
          </a:p>
          <a:p>
            <a:pPr indent="0" lvl="0" marL="0" rtl="1" algn="r">
              <a:lnSpc>
                <a:spcPct val="115000"/>
              </a:lnSpc>
              <a:spcBef>
                <a:spcPts val="0"/>
              </a:spcBef>
              <a:spcAft>
                <a:spcPts val="0"/>
              </a:spcAft>
              <a:buClr>
                <a:schemeClr val="dk1"/>
              </a:buClr>
              <a:buSzPts val="1100"/>
              <a:buFont typeface="Arial"/>
              <a:buNone/>
            </a:pPr>
            <a:r>
              <a:rPr lang="en-US"/>
              <a:t>addDoctor- נבדוק את תקינות הדף וחיבור עם המסד</a:t>
            </a:r>
            <a:r>
              <a:rPr lang="en-US"/>
              <a:t> ← </a:t>
            </a:r>
            <a:r>
              <a:rPr lang="en-US"/>
              <a:t>שהתווסף רופא למסד.</a:t>
            </a:r>
            <a:endParaRPr/>
          </a:p>
          <a:p>
            <a:pPr indent="0" lvl="0" marL="0" rtl="1" algn="r">
              <a:lnSpc>
                <a:spcPct val="115000"/>
              </a:lnSpc>
              <a:spcBef>
                <a:spcPts val="0"/>
              </a:spcBef>
              <a:spcAft>
                <a:spcPts val="0"/>
              </a:spcAft>
              <a:buClr>
                <a:schemeClr val="dk1"/>
              </a:buClr>
              <a:buSzPts val="1100"/>
              <a:buFont typeface="Arial"/>
              <a:buNone/>
            </a:pPr>
            <a:r>
              <a:rPr lang="en-US"/>
              <a:t>showQUueue- נבדוק את תקינות הדף וחיבור עם המסד</a:t>
            </a:r>
            <a:r>
              <a:rPr lang="en-US"/>
              <a:t> ← </a:t>
            </a:r>
            <a:r>
              <a:rPr lang="en-US"/>
              <a:t>שמקבלים רק תורים.</a:t>
            </a:r>
            <a:endParaRPr/>
          </a:p>
          <a:p>
            <a:pPr indent="0" lvl="0" marL="0" rtl="1" algn="r">
              <a:lnSpc>
                <a:spcPct val="115000"/>
              </a:lnSpc>
              <a:spcBef>
                <a:spcPts val="0"/>
              </a:spcBef>
              <a:spcAft>
                <a:spcPts val="0"/>
              </a:spcAft>
              <a:buClr>
                <a:schemeClr val="dk1"/>
              </a:buClr>
              <a:buSzPts val="1100"/>
              <a:buFont typeface="Arial"/>
              <a:buNone/>
            </a:pPr>
            <a:r>
              <a:rPr lang="en-US"/>
              <a:t>deleteUser-נבדוק את תקינות הדף וחיבור עם המסד</a:t>
            </a:r>
            <a:r>
              <a:rPr lang="en-US"/>
              <a:t> ← </a:t>
            </a:r>
            <a:r>
              <a:rPr lang="en-US"/>
              <a:t>שמוחקים את המשתמש המבוקש.</a:t>
            </a:r>
            <a:endParaRPr/>
          </a:p>
          <a:p>
            <a:pPr indent="0" lvl="0" marL="0" rtl="1" algn="r">
              <a:lnSpc>
                <a:spcPct val="115000"/>
              </a:lnSpc>
              <a:spcBef>
                <a:spcPts val="0"/>
              </a:spcBef>
              <a:spcAft>
                <a:spcPts val="0"/>
              </a:spcAft>
              <a:buClr>
                <a:schemeClr val="dk1"/>
              </a:buClr>
              <a:buSzPts val="1100"/>
              <a:buFont typeface="Arial"/>
              <a:buNone/>
            </a:pPr>
            <a:r>
              <a:rPr lang="en-US"/>
              <a:t>showUser- נבדוק את תקינות הדף וחיבור עם המסד</a:t>
            </a:r>
            <a:r>
              <a:rPr lang="en-US"/>
              <a:t> ← </a:t>
            </a:r>
            <a:r>
              <a:rPr lang="en-US"/>
              <a:t>שמקבלים רק חולים.</a:t>
            </a:r>
            <a:endParaRPr/>
          </a:p>
          <a:p>
            <a:pPr indent="0" lvl="0" marL="0" rtl="1" algn="r">
              <a:lnSpc>
                <a:spcPct val="115000"/>
              </a:lnSpc>
              <a:spcBef>
                <a:spcPts val="0"/>
              </a:spcBef>
              <a:spcAft>
                <a:spcPts val="0"/>
              </a:spcAft>
              <a:buClr>
                <a:schemeClr val="dk1"/>
              </a:buClr>
              <a:buSzPts val="1100"/>
              <a:buFont typeface="Arial"/>
              <a:buNone/>
            </a:pPr>
            <a:r>
              <a:rPr lang="en-US"/>
              <a:t>addUser- נבדוק את תקינות הדף וחיבור עם המסד</a:t>
            </a:r>
            <a:r>
              <a:rPr lang="en-US"/>
              <a:t> ← </a:t>
            </a:r>
            <a:r>
              <a:rPr lang="en-US"/>
              <a:t>שהתווסף חולה למסד.</a:t>
            </a:r>
            <a:endParaRPr/>
          </a:p>
          <a:p>
            <a:pPr indent="0" lvl="0" marL="0" rtl="1" algn="r">
              <a:lnSpc>
                <a:spcPct val="115000"/>
              </a:lnSpc>
              <a:spcBef>
                <a:spcPts val="0"/>
              </a:spcBef>
              <a:spcAft>
                <a:spcPts val="0"/>
              </a:spcAft>
              <a:buClr>
                <a:schemeClr val="dk1"/>
              </a:buClr>
              <a:buSzPts val="1100"/>
              <a:buFont typeface="Arial"/>
              <a:buNone/>
            </a:pPr>
            <a:r>
              <a:rPr lang="en-US"/>
              <a:t>myInfo- נבדוק את תקינות הדף וחיבור עם המסד</a:t>
            </a:r>
            <a:r>
              <a:rPr lang="en-US"/>
              <a:t> ← </a:t>
            </a:r>
            <a:r>
              <a:rPr lang="en-US"/>
              <a:t>שנקבל את פרטי המשתמש.</a:t>
            </a:r>
            <a:endParaRPr/>
          </a:p>
          <a:p>
            <a:pPr indent="0" lvl="0" marL="0" rtl="1" algn="r">
              <a:lnSpc>
                <a:spcPct val="115000"/>
              </a:lnSpc>
              <a:spcBef>
                <a:spcPts val="0"/>
              </a:spcBef>
              <a:spcAft>
                <a:spcPts val="0"/>
              </a:spcAft>
              <a:buClr>
                <a:schemeClr val="dk1"/>
              </a:buClr>
              <a:buSzPts val="1100"/>
              <a:buFont typeface="Arial"/>
              <a:buNone/>
            </a:pPr>
            <a:r>
              <a:rPr lang="en-US"/>
              <a:t>VerifyAdmin- נבדוק את תקינות הדף והמשתמש</a:t>
            </a:r>
            <a:r>
              <a:rPr lang="en-US"/>
              <a:t> ← </a:t>
            </a:r>
            <a:r>
              <a:rPr lang="en-US"/>
              <a:t>שמי שמחובר כרגע הוא אדמין.</a:t>
            </a:r>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תיאור בדיקות </a:t>
            </a:r>
            <a:endParaRPr/>
          </a:p>
        </p:txBody>
      </p:sp>
      <p:sp>
        <p:nvSpPr>
          <p:cNvPr id="266" name="Google Shape;266;p39"/>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en-US" u="sng"/>
              <a:t>DOCTOR-</a:t>
            </a:r>
            <a:endParaRPr b="1" u="sng"/>
          </a:p>
          <a:p>
            <a:pPr indent="0" lvl="0" marL="0" rtl="1" algn="r">
              <a:lnSpc>
                <a:spcPct val="115000"/>
              </a:lnSpc>
              <a:spcBef>
                <a:spcPts val="0"/>
              </a:spcBef>
              <a:spcAft>
                <a:spcPts val="0"/>
              </a:spcAft>
              <a:buClr>
                <a:schemeClr val="dk1"/>
              </a:buClr>
              <a:buSzPts val="1100"/>
              <a:buFont typeface="Arial"/>
              <a:buNone/>
            </a:pPr>
            <a:r>
              <a:rPr lang="en-US"/>
              <a:t>showAppointments - נבדוק את תקינות הדף וחיבור עם המסד</a:t>
            </a:r>
            <a:r>
              <a:rPr lang="en-US"/>
              <a:t> ← </a:t>
            </a:r>
            <a:r>
              <a:rPr lang="en-US"/>
              <a:t>שמקבלים את כל התורים.</a:t>
            </a:r>
            <a:endParaRPr/>
          </a:p>
          <a:p>
            <a:pPr indent="0" lvl="0" marL="0" rtl="1" algn="r">
              <a:lnSpc>
                <a:spcPct val="115000"/>
              </a:lnSpc>
              <a:spcBef>
                <a:spcPts val="0"/>
              </a:spcBef>
              <a:spcAft>
                <a:spcPts val="0"/>
              </a:spcAft>
              <a:buClr>
                <a:schemeClr val="dk1"/>
              </a:buClr>
              <a:buSzPts val="1100"/>
              <a:buFont typeface="Arial"/>
              <a:buNone/>
            </a:pPr>
            <a:r>
              <a:rPr lang="en-US"/>
              <a:t>queuedelete -נבדוק את תקינות הדף וחיבור עם המסד</a:t>
            </a:r>
            <a:r>
              <a:rPr lang="en-US"/>
              <a:t> ← </a:t>
            </a:r>
            <a:r>
              <a:rPr lang="en-US"/>
              <a:t>שמוחקים את התור המבוקש.</a:t>
            </a:r>
            <a:endParaRPr/>
          </a:p>
          <a:p>
            <a:pPr indent="0" lvl="0" marL="0" rtl="1" algn="r">
              <a:lnSpc>
                <a:spcPct val="115000"/>
              </a:lnSpc>
              <a:spcBef>
                <a:spcPts val="0"/>
              </a:spcBef>
              <a:spcAft>
                <a:spcPts val="0"/>
              </a:spcAft>
              <a:buClr>
                <a:schemeClr val="dk1"/>
              </a:buClr>
              <a:buSzPts val="1100"/>
              <a:buFont typeface="Arial"/>
              <a:buNone/>
            </a:pPr>
            <a:r>
              <a:rPr lang="en-US"/>
              <a:t>queueAdd- נבדוק את תקינות הדף וחיבור עם המסד</a:t>
            </a:r>
            <a:r>
              <a:rPr lang="en-US"/>
              <a:t> ← </a:t>
            </a:r>
            <a:r>
              <a:rPr lang="en-US"/>
              <a:t>שהתווסף תור למסד.</a:t>
            </a:r>
            <a:endParaRPr/>
          </a:p>
          <a:p>
            <a:pPr indent="0" lvl="0" marL="0" rtl="1" algn="r">
              <a:lnSpc>
                <a:spcPct val="115000"/>
              </a:lnSpc>
              <a:spcBef>
                <a:spcPts val="0"/>
              </a:spcBef>
              <a:spcAft>
                <a:spcPts val="0"/>
              </a:spcAft>
              <a:buClr>
                <a:schemeClr val="dk1"/>
              </a:buClr>
              <a:buSzPts val="1100"/>
              <a:buFont typeface="Arial"/>
              <a:buNone/>
            </a:pPr>
            <a:r>
              <a:rPr lang="en-US"/>
              <a:t>patientInfo- נבדוק את תקינות הדף וחיבור עם המסד</a:t>
            </a:r>
            <a:r>
              <a:rPr lang="en-US"/>
              <a:t> ← </a:t>
            </a:r>
            <a:r>
              <a:rPr lang="en-US"/>
              <a:t>שנקבל את פרטי המשתמש.</a:t>
            </a:r>
            <a:endParaRPr/>
          </a:p>
          <a:p>
            <a:pPr indent="0" lvl="0" marL="0" rtl="1" algn="r">
              <a:lnSpc>
                <a:spcPct val="115000"/>
              </a:lnSpc>
              <a:spcBef>
                <a:spcPts val="0"/>
              </a:spcBef>
              <a:spcAft>
                <a:spcPts val="0"/>
              </a:spcAft>
              <a:buClr>
                <a:schemeClr val="dk1"/>
              </a:buClr>
              <a:buSzPts val="1100"/>
              <a:buFont typeface="Arial"/>
              <a:buNone/>
            </a:pPr>
            <a:r>
              <a:rPr lang="en-US"/>
              <a:t>Edit- נבדוק את תקינות הדף וחיבור עם המסד</a:t>
            </a:r>
            <a:r>
              <a:rPr lang="en-US"/>
              <a:t> ← </a:t>
            </a:r>
            <a:r>
              <a:rPr lang="en-US"/>
              <a:t>שהשתנו הפרטים הרלוונטים.</a:t>
            </a:r>
            <a:endParaRPr/>
          </a:p>
          <a:p>
            <a:pPr indent="0" lvl="0" marL="0" rtl="1" algn="r">
              <a:lnSpc>
                <a:spcPct val="115000"/>
              </a:lnSpc>
              <a:spcBef>
                <a:spcPts val="0"/>
              </a:spcBef>
              <a:spcAft>
                <a:spcPts val="0"/>
              </a:spcAft>
              <a:buClr>
                <a:schemeClr val="dk1"/>
              </a:buClr>
              <a:buSzPts val="1100"/>
              <a:buFont typeface="Arial"/>
              <a:buNone/>
            </a:pPr>
            <a:r>
              <a:rPr lang="en-US"/>
              <a:t>Submit- נבדוק את תקינות הדף וחיבור עם המסד</a:t>
            </a:r>
            <a:r>
              <a:rPr lang="en-US"/>
              <a:t> ← </a:t>
            </a:r>
            <a:r>
              <a:rPr lang="en-US"/>
              <a:t>שהתווספו הפרטים הרלוונטים.</a:t>
            </a:r>
            <a:endParaRPr/>
          </a:p>
          <a:p>
            <a:pPr indent="0" lvl="0" marL="0" rtl="1" algn="r">
              <a:lnSpc>
                <a:spcPct val="115000"/>
              </a:lnSpc>
              <a:spcBef>
                <a:spcPts val="0"/>
              </a:spcBef>
              <a:spcAft>
                <a:spcPts val="0"/>
              </a:spcAft>
              <a:buClr>
                <a:schemeClr val="dk1"/>
              </a:buClr>
              <a:buSzPts val="1100"/>
              <a:buFont typeface="Arial"/>
              <a:buNone/>
            </a:pPr>
            <a:r>
              <a:rPr lang="en-US"/>
              <a:t>VerifyDoctor -נבדוק את תקינות הדף והמשתמש</a:t>
            </a:r>
            <a:r>
              <a:rPr lang="en-US"/>
              <a:t> ← </a:t>
            </a:r>
            <a:r>
              <a:rPr lang="en-US"/>
              <a:t>שמי שמחובר כרגע הוא רופא.</a:t>
            </a:r>
            <a:endParaRPr/>
          </a:p>
          <a:p>
            <a:pPr indent="0" lvl="0" marL="0" rtl="1" algn="r">
              <a:lnSpc>
                <a:spcPct val="115000"/>
              </a:lnSpc>
              <a:spcBef>
                <a:spcPts val="0"/>
              </a:spcBef>
              <a:spcAft>
                <a:spcPts val="0"/>
              </a:spcAft>
              <a:buClr>
                <a:schemeClr val="dk1"/>
              </a:buClr>
              <a:buSzPts val="1100"/>
              <a:buFont typeface="Arial"/>
              <a:buNone/>
            </a:pPr>
            <a:r>
              <a:rPr lang="en-US"/>
              <a:t>VerifyPatient- נבדוק את תקינות הדף והמשתמש</a:t>
            </a:r>
            <a:r>
              <a:rPr lang="en-US"/>
              <a:t> ← </a:t>
            </a:r>
            <a:r>
              <a:rPr lang="en-US"/>
              <a:t> שמי שמחובר כרגע הוא חולה.</a:t>
            </a:r>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תיאור בדיקות</a:t>
            </a:r>
            <a:endParaRPr/>
          </a:p>
        </p:txBody>
      </p:sp>
      <p:sp>
        <p:nvSpPr>
          <p:cNvPr id="272" name="Google Shape;272;p40"/>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en-US" u="sng"/>
              <a:t>HOME-</a:t>
            </a:r>
            <a:endParaRPr b="1" u="sng"/>
          </a:p>
          <a:p>
            <a:pPr indent="0" lvl="0" marL="0" rtl="1" algn="r">
              <a:lnSpc>
                <a:spcPct val="115000"/>
              </a:lnSpc>
              <a:spcBef>
                <a:spcPts val="0"/>
              </a:spcBef>
              <a:spcAft>
                <a:spcPts val="0"/>
              </a:spcAft>
              <a:buClr>
                <a:schemeClr val="dk1"/>
              </a:buClr>
              <a:buSzPts val="1100"/>
              <a:buFont typeface="Arial"/>
              <a:buNone/>
            </a:pPr>
            <a:r>
              <a:rPr lang="en-US"/>
              <a:t>Logout- נבדוק את תקינות הדף והמשתמש</a:t>
            </a:r>
            <a:r>
              <a:rPr lang="en-US"/>
              <a:t> ← </a:t>
            </a:r>
            <a:r>
              <a:rPr lang="en-US"/>
              <a:t>שהמשתמש התנתק מהמערכת.</a:t>
            </a:r>
            <a:endParaRPr/>
          </a:p>
          <a:p>
            <a:pPr indent="0" lvl="0" marL="0" rtl="1" algn="r">
              <a:lnSpc>
                <a:spcPct val="115000"/>
              </a:lnSpc>
              <a:spcBef>
                <a:spcPts val="0"/>
              </a:spcBef>
              <a:spcAft>
                <a:spcPts val="0"/>
              </a:spcAft>
              <a:buClr>
                <a:schemeClr val="dk1"/>
              </a:buClr>
              <a:buSzPts val="1100"/>
              <a:buFont typeface="Arial"/>
              <a:buNone/>
            </a:pPr>
            <a:r>
              <a:rPr lang="en-US"/>
              <a:t>Submit- נבדוק את תקינות הדף והמשתמש</a:t>
            </a:r>
            <a:endParaRPr/>
          </a:p>
          <a:p>
            <a:pPr indent="0" lvl="0" marL="0" rtl="1" algn="r">
              <a:lnSpc>
                <a:spcPct val="115000"/>
              </a:lnSpc>
              <a:spcBef>
                <a:spcPts val="0"/>
              </a:spcBef>
              <a:spcAft>
                <a:spcPts val="0"/>
              </a:spcAft>
              <a:buClr>
                <a:schemeClr val="dk1"/>
              </a:buClr>
              <a:buSzPts val="1100"/>
              <a:buFont typeface="Arial"/>
              <a:buNone/>
            </a:pPr>
            <a:r>
              <a:rPr lang="en-US"/>
              <a:t>Login - נבדוק את תקינות הדף וחיבור עם המסד</a:t>
            </a:r>
            <a:r>
              <a:rPr lang="en-US"/>
              <a:t> ← </a:t>
            </a:r>
            <a:r>
              <a:rPr lang="en-US"/>
              <a:t>שנקבל את פרטי המשתמש מהמסד ושהוא התחבר.</a:t>
            </a:r>
            <a:endParaRPr/>
          </a:p>
          <a:p>
            <a:pPr indent="0" lvl="0" marL="0" rtl="1" algn="r">
              <a:lnSpc>
                <a:spcPct val="115000"/>
              </a:lnSpc>
              <a:spcBef>
                <a:spcPts val="0"/>
              </a:spcBef>
              <a:spcAft>
                <a:spcPts val="0"/>
              </a:spcAft>
              <a:buClr>
                <a:schemeClr val="dk1"/>
              </a:buClr>
              <a:buSzPts val="1100"/>
              <a:buFont typeface="Arial"/>
              <a:buNone/>
            </a:pPr>
            <a:r>
              <a:rPr lang="en-US"/>
              <a:t>Showhomepage- נבדוק את תקינות הדף</a:t>
            </a:r>
            <a:endParaRPr/>
          </a:p>
          <a:p>
            <a:pPr indent="0" lvl="0" marL="0" rtl="1" algn="r">
              <a:lnSpc>
                <a:spcPct val="115000"/>
              </a:lnSpc>
              <a:spcBef>
                <a:spcPts val="0"/>
              </a:spcBef>
              <a:spcAft>
                <a:spcPts val="0"/>
              </a:spcAft>
              <a:buClr>
                <a:schemeClr val="dk1"/>
              </a:buClr>
              <a:buSzPts val="1100"/>
              <a:buFont typeface="Arial"/>
              <a:buNone/>
            </a:pPr>
            <a:r>
              <a:rPr lang="en-US"/>
              <a:t>About- נבדוק את תקינות הדף</a:t>
            </a:r>
            <a:endParaRPr/>
          </a:p>
          <a:p>
            <a:pPr indent="0" lvl="0" marL="0" rtl="1" algn="r">
              <a:lnSpc>
                <a:spcPct val="115000"/>
              </a:lnSpc>
              <a:spcBef>
                <a:spcPts val="0"/>
              </a:spcBef>
              <a:spcAft>
                <a:spcPts val="0"/>
              </a:spcAft>
              <a:buClr>
                <a:schemeClr val="dk1"/>
              </a:buClr>
              <a:buSzPts val="1100"/>
              <a:buFont typeface="Arial"/>
              <a:buNone/>
            </a:pPr>
            <a:r>
              <a:rPr lang="en-US"/>
              <a:t>Contact- נבדוק את תקינות הדף</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תיאור בדיקות</a:t>
            </a:r>
            <a:endParaRPr/>
          </a:p>
        </p:txBody>
      </p:sp>
      <p:sp>
        <p:nvSpPr>
          <p:cNvPr id="278" name="Google Shape;278;p41"/>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en-US" u="sng"/>
              <a:t>USER-</a:t>
            </a:r>
            <a:endParaRPr b="1" u="sng"/>
          </a:p>
          <a:p>
            <a:pPr indent="0" lvl="0" marL="0" rtl="1" algn="r">
              <a:lnSpc>
                <a:spcPct val="115000"/>
              </a:lnSpc>
              <a:spcBef>
                <a:spcPts val="0"/>
              </a:spcBef>
              <a:spcAft>
                <a:spcPts val="0"/>
              </a:spcAft>
              <a:buClr>
                <a:schemeClr val="dk1"/>
              </a:buClr>
              <a:buSzPts val="1100"/>
              <a:buFont typeface="Arial"/>
              <a:buNone/>
            </a:pPr>
            <a:r>
              <a:rPr lang="en-US"/>
              <a:t>Submit- נבדוק את תקינות הדף והמשתמש</a:t>
            </a:r>
            <a:endParaRPr/>
          </a:p>
          <a:p>
            <a:pPr indent="0" lvl="0" marL="0" rtl="1" algn="r">
              <a:lnSpc>
                <a:spcPct val="115000"/>
              </a:lnSpc>
              <a:spcBef>
                <a:spcPts val="0"/>
              </a:spcBef>
              <a:spcAft>
                <a:spcPts val="0"/>
              </a:spcAft>
              <a:buClr>
                <a:schemeClr val="dk1"/>
              </a:buClr>
              <a:buSzPts val="1100"/>
              <a:buFont typeface="Arial"/>
              <a:buNone/>
            </a:pPr>
            <a:r>
              <a:rPr lang="en-US"/>
              <a:t>findAppointments- </a:t>
            </a:r>
            <a:r>
              <a:rPr lang="en-US"/>
              <a:t>נבדוק את תקינות הדף וחיבור עם המסד</a:t>
            </a:r>
            <a:r>
              <a:rPr lang="en-US"/>
              <a:t> ← </a:t>
            </a:r>
            <a:r>
              <a:rPr lang="en-US"/>
              <a:t>שמקבלים את כל התורים.</a:t>
            </a:r>
            <a:endParaRPr/>
          </a:p>
          <a:p>
            <a:pPr indent="0" lvl="0" marL="0" rtl="1" algn="r">
              <a:lnSpc>
                <a:spcPct val="115000"/>
              </a:lnSpc>
              <a:spcBef>
                <a:spcPts val="0"/>
              </a:spcBef>
              <a:spcAft>
                <a:spcPts val="0"/>
              </a:spcAft>
              <a:buClr>
                <a:schemeClr val="dk1"/>
              </a:buClr>
              <a:buSzPts val="1100"/>
              <a:buFont typeface="Arial"/>
              <a:buNone/>
            </a:pPr>
            <a:r>
              <a:rPr lang="en-US"/>
              <a:t>getQueue-- נבדוק את תקינות הדף וחיבור עם המסד</a:t>
            </a:r>
            <a:r>
              <a:rPr lang="en-US"/>
              <a:t> ← </a:t>
            </a:r>
            <a:r>
              <a:rPr lang="en-US"/>
              <a:t>שמקבלים את כל התורים.</a:t>
            </a:r>
            <a:endParaRPr/>
          </a:p>
          <a:p>
            <a:pPr indent="0" lvl="0" marL="0" rtl="1" algn="r">
              <a:lnSpc>
                <a:spcPct val="115000"/>
              </a:lnSpc>
              <a:spcBef>
                <a:spcPts val="0"/>
              </a:spcBef>
              <a:spcAft>
                <a:spcPts val="0"/>
              </a:spcAft>
              <a:buClr>
                <a:schemeClr val="dk1"/>
              </a:buClr>
              <a:buSzPts val="1100"/>
              <a:buFont typeface="Arial"/>
              <a:buNone/>
            </a:pPr>
            <a:r>
              <a:rPr lang="en-US"/>
              <a:t>queueSelect- נבדוק את תקינות הדף וחיבור עם המסד</a:t>
            </a:r>
            <a:r>
              <a:rPr lang="en-US"/>
              <a:t> ← </a:t>
            </a:r>
            <a:r>
              <a:rPr lang="en-US"/>
              <a:t>שהתור שנבחר הוא הרלוונטי.</a:t>
            </a:r>
            <a:endParaRPr/>
          </a:p>
          <a:p>
            <a:pPr indent="0" lvl="0" marL="0" rtl="1" algn="r">
              <a:lnSpc>
                <a:spcPct val="115000"/>
              </a:lnSpc>
              <a:spcBef>
                <a:spcPts val="0"/>
              </a:spcBef>
              <a:spcAft>
                <a:spcPts val="0"/>
              </a:spcAft>
              <a:buClr>
                <a:schemeClr val="dk1"/>
              </a:buClr>
              <a:buSzPts val="1100"/>
              <a:buFont typeface="Arial"/>
              <a:buNone/>
            </a:pPr>
            <a:r>
              <a:rPr lang="en-US"/>
              <a:t>myInfo- נבדוק את תקינות הדף וחיבור עם המסד</a:t>
            </a:r>
            <a:r>
              <a:rPr lang="en-US"/>
              <a:t> ← </a:t>
            </a:r>
            <a:r>
              <a:rPr lang="en-US"/>
              <a:t>שנקבל את פרטי המשתמש.</a:t>
            </a:r>
            <a:endParaRPr/>
          </a:p>
          <a:p>
            <a:pPr indent="0" lvl="0" marL="0" rtl="1" algn="r">
              <a:lnSpc>
                <a:spcPct val="115000"/>
              </a:lnSpc>
              <a:spcBef>
                <a:spcPts val="0"/>
              </a:spcBef>
              <a:spcAft>
                <a:spcPts val="0"/>
              </a:spcAft>
              <a:buClr>
                <a:schemeClr val="dk1"/>
              </a:buClr>
              <a:buSzPts val="1100"/>
              <a:buFont typeface="Arial"/>
              <a:buNone/>
            </a:pPr>
            <a:r>
              <a:rPr lang="en-US"/>
              <a:t>VerifyUser- נבדוק את תקינות הדף והמשתמש</a:t>
            </a:r>
            <a:r>
              <a:rPr lang="en-US"/>
              <a:t> ← </a:t>
            </a:r>
            <a:r>
              <a:rPr lang="en-US"/>
              <a:t>שמי שמחובר כרגע הוא חולה.</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Font typeface="Gill Sans"/>
              <a:buNone/>
            </a:pPr>
            <a:r>
              <a:rPr lang="en-US"/>
              <a:t>סביבת פיתוח </a:t>
            </a:r>
            <a:endParaRPr/>
          </a:p>
        </p:txBody>
      </p:sp>
      <p:sp>
        <p:nvSpPr>
          <p:cNvPr id="113" name="Google Shape;113;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1" algn="r">
              <a:lnSpc>
                <a:spcPct val="120000"/>
              </a:lnSpc>
              <a:spcBef>
                <a:spcPts val="0"/>
              </a:spcBef>
              <a:spcAft>
                <a:spcPts val="0"/>
              </a:spcAft>
              <a:buSzPts val="2000"/>
              <a:buChar char="•"/>
            </a:pPr>
            <a:r>
              <a:rPr lang="en-US"/>
              <a:t>סביבת פיתוח-Visual studio </a:t>
            </a:r>
            <a:endParaRPr/>
          </a:p>
          <a:p>
            <a:pPr indent="-228600" lvl="0" marL="228600" rtl="1" algn="r">
              <a:lnSpc>
                <a:spcPct val="120000"/>
              </a:lnSpc>
              <a:spcBef>
                <a:spcPts val="1000"/>
              </a:spcBef>
              <a:spcAft>
                <a:spcPts val="0"/>
              </a:spcAft>
              <a:buSzPts val="2000"/>
              <a:buChar char="•"/>
            </a:pPr>
            <a:r>
              <a:rPr lang="en-US"/>
              <a:t>שפת תכנות- C# MVC5</a:t>
            </a:r>
            <a:endParaRPr/>
          </a:p>
          <a:p>
            <a:pPr indent="-101600" lvl="0" marL="228600" rtl="1" algn="r">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WHICE METHODOLOGY?</a:t>
            </a:r>
            <a:endParaRPr/>
          </a:p>
        </p:txBody>
      </p:sp>
      <p:sp>
        <p:nvSpPr>
          <p:cNvPr id="284" name="Google Shape;284;p4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We choose to use Agile Methodology as a particular approach to our project management.</a:t>
            </a:r>
            <a:endParaRPr/>
          </a:p>
        </p:txBody>
      </p:sp>
      <p:pic>
        <p:nvPicPr>
          <p:cNvPr id="285" name="Google Shape;285;p42"/>
          <p:cNvPicPr preferRelativeResize="0"/>
          <p:nvPr/>
        </p:nvPicPr>
        <p:blipFill rotWithShape="1">
          <a:blip r:embed="rId3">
            <a:alphaModFix/>
          </a:blip>
          <a:srcRect b="0" l="0" r="0" t="0"/>
          <a:stretch/>
        </p:blipFill>
        <p:spPr>
          <a:xfrm>
            <a:off x="4847957" y="2612976"/>
            <a:ext cx="3409923" cy="34405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n-US"/>
              <a:t>מודל רופא</a:t>
            </a:r>
            <a:endParaRPr/>
          </a:p>
          <a:p>
            <a:pPr indent="0" lvl="0" marL="0" rtl="0" algn="r">
              <a:spcBef>
                <a:spcPts val="0"/>
              </a:spcBef>
              <a:spcAft>
                <a:spcPts val="0"/>
              </a:spcAft>
              <a:buNone/>
            </a:pPr>
            <a:r>
              <a:rPr lang="en-US" sz="2400"/>
              <a:t>מבצע: אלישע</a:t>
            </a:r>
            <a:endParaRPr sz="2400"/>
          </a:p>
        </p:txBody>
      </p:sp>
      <p:sp>
        <p:nvSpPr>
          <p:cNvPr id="291" name="Google Shape;291;p43"/>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lang="en-US" sz="1800"/>
              <a:t>המודל בונה את מבנה החלקים המרכיבים את הרופא, השדות והמתודות / פונקציונאליות אשר אות</a:t>
            </a:r>
            <a:r>
              <a:rPr lang="en-US" sz="1800"/>
              <a:t>ם </a:t>
            </a:r>
            <a:r>
              <a:rPr lang="en-US" sz="1800"/>
              <a:t>יוכל לממ</a:t>
            </a:r>
            <a:r>
              <a:rPr lang="en-US" sz="1800"/>
              <a:t>ש</a:t>
            </a:r>
            <a:endParaRPr sz="1800"/>
          </a:p>
          <a:p>
            <a:pPr indent="0" lvl="0" marL="0" rtl="0" algn="r">
              <a:spcBef>
                <a:spcPts val="1000"/>
              </a:spcBef>
              <a:spcAft>
                <a:spcPts val="0"/>
              </a:spcAft>
              <a:buNone/>
            </a:pPr>
            <a:r>
              <a:rPr lang="en-US" sz="1800"/>
              <a:t>-ממשקים</a:t>
            </a:r>
            <a:endParaRPr sz="1800"/>
          </a:p>
          <a:p>
            <a:pPr indent="0" lvl="0" marL="0" rtl="0" algn="r">
              <a:spcBef>
                <a:spcPts val="1000"/>
              </a:spcBef>
              <a:spcAft>
                <a:spcPts val="0"/>
              </a:spcAft>
              <a:buNone/>
            </a:pPr>
            <a:r>
              <a:rPr lang="en-US" sz="1800"/>
              <a:t>מודל האדמין- מודל שמאפשר הוספה או הסרה של רופאים</a:t>
            </a:r>
            <a:endParaRPr sz="1800"/>
          </a:p>
          <a:p>
            <a:pPr indent="0" lvl="0" marL="0" rtl="0" algn="r">
              <a:spcBef>
                <a:spcPts val="1000"/>
              </a:spcBef>
              <a:spcAft>
                <a:spcPts val="0"/>
              </a:spcAft>
              <a:buNone/>
            </a:pPr>
            <a:r>
              <a:rPr lang="en-US" sz="1800"/>
              <a:t>מודל תור- מודל שמאפשר לרופא הוספה או הסרה של תורים פנויים</a:t>
            </a:r>
            <a:endParaRPr sz="1800"/>
          </a:p>
          <a:p>
            <a:pPr indent="0" lvl="0" marL="0" rtl="0" algn="r">
              <a:spcBef>
                <a:spcPts val="1000"/>
              </a:spcBef>
              <a:spcAft>
                <a:spcPts val="0"/>
              </a:spcAft>
              <a:buNone/>
            </a:pPr>
            <a:r>
              <a:rPr lang="en-US" sz="1800"/>
              <a:t> חיבור למסד הנתונים על מנת לשמור את פרטי הרופא </a:t>
            </a:r>
            <a:r>
              <a:rPr lang="en-US" sz="1800"/>
              <a:t>- </a:t>
            </a:r>
            <a:r>
              <a:rPr lang="en-US" sz="1800"/>
              <a:t>data base </a:t>
            </a:r>
            <a:endParaRPr sz="1800"/>
          </a:p>
        </p:txBody>
      </p:sp>
      <p:pic>
        <p:nvPicPr>
          <p:cNvPr id="292" name="Google Shape;292;p43"/>
          <p:cNvPicPr preferRelativeResize="0"/>
          <p:nvPr/>
        </p:nvPicPr>
        <p:blipFill rotWithShape="1">
          <a:blip r:embed="rId3">
            <a:alphaModFix/>
          </a:blip>
          <a:srcRect b="37878" l="33446" r="13421" t="44764"/>
          <a:stretch/>
        </p:blipFill>
        <p:spPr>
          <a:xfrm>
            <a:off x="2667238" y="4726225"/>
            <a:ext cx="6477924" cy="11898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n-US"/>
              <a:t>מודל משתמש / פציינט</a:t>
            </a:r>
            <a:endParaRPr/>
          </a:p>
          <a:p>
            <a:pPr indent="0" lvl="0" marL="0" rtl="0" algn="r">
              <a:spcBef>
                <a:spcPts val="0"/>
              </a:spcBef>
              <a:spcAft>
                <a:spcPts val="0"/>
              </a:spcAft>
              <a:buNone/>
            </a:pPr>
            <a:r>
              <a:rPr lang="en-US" sz="2400"/>
              <a:t>מבצע: אלישע</a:t>
            </a:r>
            <a:endParaRPr sz="2400"/>
          </a:p>
        </p:txBody>
      </p:sp>
      <p:sp>
        <p:nvSpPr>
          <p:cNvPr id="298" name="Google Shape;298;p44"/>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המודל בונה את מבנה החלקים המרכיבים את המשתמש, השדות והמתודות / פונקציונאליות אשר אותם יוכל לממש</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מודל תור- מודל שמאפשר למשתמש הרשמה לתורים הפנויים</a:t>
            </a:r>
            <a:endParaRPr sz="1800"/>
          </a:p>
          <a:p>
            <a:pPr indent="0" lvl="0" marL="0" rtl="0" algn="r">
              <a:spcBef>
                <a:spcPts val="1000"/>
              </a:spcBef>
              <a:spcAft>
                <a:spcPts val="0"/>
              </a:spcAft>
              <a:buClr>
                <a:schemeClr val="dk1"/>
              </a:buClr>
              <a:buSzPts val="1100"/>
              <a:buFont typeface="Arial"/>
              <a:buNone/>
            </a:pPr>
            <a:r>
              <a:rPr lang="en-US" sz="1800"/>
              <a:t> חיבור למסד הנתונים על מנת לשמור את פרטי המשתמש והרשמה לתורים- data base </a:t>
            </a:r>
            <a:endParaRPr sz="1800"/>
          </a:p>
          <a:p>
            <a:pPr indent="0" lvl="0" marL="0" rtl="0" algn="r">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הוספת תור</a:t>
            </a:r>
            <a:endParaRPr/>
          </a:p>
          <a:p>
            <a:pPr indent="0" lvl="0" marL="0" rtl="0" algn="r">
              <a:spcBef>
                <a:spcPts val="0"/>
              </a:spcBef>
              <a:spcAft>
                <a:spcPts val="0"/>
              </a:spcAft>
              <a:buClr>
                <a:schemeClr val="dk1"/>
              </a:buClr>
              <a:buSzPts val="1100"/>
              <a:buFont typeface="Arial"/>
              <a:buNone/>
            </a:pPr>
            <a:r>
              <a:rPr lang="en-US" sz="2400"/>
              <a:t>מבצע: אלישע</a:t>
            </a:r>
            <a:endParaRPr/>
          </a:p>
        </p:txBody>
      </p:sp>
      <p:sp>
        <p:nvSpPr>
          <p:cNvPr id="304" name="Google Shape;304;p45"/>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פונקציונאליות אשר נותנת לרופא להוסיף / להסיר תורים ומעדכנת על כך את מסד הנתונים</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מודל תור- עדכון פרטי תור חדש</a:t>
            </a:r>
            <a:endParaRPr sz="1800"/>
          </a:p>
          <a:p>
            <a:pPr indent="0" lvl="0" marL="0" rtl="0" algn="r">
              <a:spcBef>
                <a:spcPts val="1000"/>
              </a:spcBef>
              <a:spcAft>
                <a:spcPts val="0"/>
              </a:spcAft>
              <a:buClr>
                <a:schemeClr val="dk1"/>
              </a:buClr>
              <a:buSzPts val="1100"/>
              <a:buFont typeface="Arial"/>
              <a:buNone/>
            </a:pPr>
            <a:r>
              <a:rPr lang="en-US" sz="1800"/>
              <a:t> הוספת התור החדש למסד הנתונים- data base </a:t>
            </a:r>
            <a:endParaRPr sz="1800"/>
          </a:p>
          <a:p>
            <a:pPr indent="0" lvl="0" marL="0" rtl="0" algn="r">
              <a:spcBef>
                <a:spcPts val="1000"/>
              </a:spcBef>
              <a:spcAft>
                <a:spcPts val="0"/>
              </a:spcAft>
              <a:buClr>
                <a:schemeClr val="dk1"/>
              </a:buClr>
              <a:buSzPts val="1100"/>
              <a:buFont typeface="Arial"/>
              <a:buNone/>
            </a:pPr>
            <a:r>
              <a:t/>
            </a:r>
            <a:endParaRPr/>
          </a:p>
          <a:p>
            <a:pPr indent="0" lvl="0" marL="0" rtl="0" algn="r">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מודל אדמין</a:t>
            </a:r>
            <a:endParaRPr/>
          </a:p>
          <a:p>
            <a:pPr indent="0" lvl="0" marL="0" rtl="0" algn="r">
              <a:spcBef>
                <a:spcPts val="0"/>
              </a:spcBef>
              <a:spcAft>
                <a:spcPts val="0"/>
              </a:spcAft>
              <a:buClr>
                <a:schemeClr val="dk1"/>
              </a:buClr>
              <a:buSzPts val="1100"/>
              <a:buFont typeface="Arial"/>
              <a:buNone/>
            </a:pPr>
            <a:r>
              <a:rPr lang="en-US" sz="2400"/>
              <a:t>מבצע: יוגב</a:t>
            </a:r>
            <a:endParaRPr sz="2400"/>
          </a:p>
          <a:p>
            <a:pPr indent="0" lvl="0" marL="0" rtl="0" algn="l">
              <a:spcBef>
                <a:spcPts val="0"/>
              </a:spcBef>
              <a:spcAft>
                <a:spcPts val="0"/>
              </a:spcAft>
              <a:buNone/>
            </a:pPr>
            <a:r>
              <a:t/>
            </a:r>
            <a:endParaRPr/>
          </a:p>
        </p:txBody>
      </p:sp>
      <p:sp>
        <p:nvSpPr>
          <p:cNvPr id="310" name="Google Shape;310;p46"/>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המודל בונה את מבנה החלקים המרכיבים את האדמין, השדות והמתודות / פונקציונאליות אשר אותם יוכל לממש</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מודל הרופא- האדמין יוכל להוסיף ולהסיר רופאים</a:t>
            </a:r>
            <a:endParaRPr sz="1800"/>
          </a:p>
          <a:p>
            <a:pPr indent="0" lvl="0" marL="0" rtl="0" algn="r">
              <a:spcBef>
                <a:spcPts val="1000"/>
              </a:spcBef>
              <a:spcAft>
                <a:spcPts val="0"/>
              </a:spcAft>
              <a:buClr>
                <a:schemeClr val="dk1"/>
              </a:buClr>
              <a:buSzPts val="1100"/>
              <a:buFont typeface="Arial"/>
              <a:buNone/>
            </a:pPr>
            <a:r>
              <a:rPr lang="en-US" sz="1800"/>
              <a:t> חיבור למסד הנתונים על מנת לשמור את פרטי הרופאים, צפייה בפרטי משתמשים - data base </a:t>
            </a:r>
            <a:endParaRPr sz="1800"/>
          </a:p>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הוספת / הסרת רופא</a:t>
            </a:r>
            <a:endParaRPr/>
          </a:p>
          <a:p>
            <a:pPr indent="0" lvl="0" marL="0" rtl="0" algn="r">
              <a:spcBef>
                <a:spcPts val="0"/>
              </a:spcBef>
              <a:spcAft>
                <a:spcPts val="0"/>
              </a:spcAft>
              <a:buClr>
                <a:schemeClr val="dk1"/>
              </a:buClr>
              <a:buSzPts val="1100"/>
              <a:buFont typeface="Arial"/>
              <a:buNone/>
            </a:pPr>
            <a:r>
              <a:rPr lang="en-US" sz="2400"/>
              <a:t>מבצע: יוגב</a:t>
            </a:r>
            <a:endParaRPr sz="2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16" name="Google Shape;316;p47"/>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פונקציונאליות אשר נותנת לאדמין להוסיף / להסיר רופאים ומעדכנת על כך את מסד הנתונים</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מודל אדמין - עדכון פרטי רופא חדש</a:t>
            </a:r>
            <a:endParaRPr sz="1800"/>
          </a:p>
          <a:p>
            <a:pPr indent="0" lvl="0" marL="0" rtl="0" algn="r">
              <a:spcBef>
                <a:spcPts val="1000"/>
              </a:spcBef>
              <a:spcAft>
                <a:spcPts val="0"/>
              </a:spcAft>
              <a:buClr>
                <a:schemeClr val="dk1"/>
              </a:buClr>
              <a:buSzPts val="1100"/>
              <a:buFont typeface="Arial"/>
              <a:buNone/>
            </a:pPr>
            <a:r>
              <a:rPr lang="en-US" sz="1800"/>
              <a:t> הוספת הרופא החדש למסד הנתונים- data base </a:t>
            </a:r>
            <a:endParaRPr sz="1800"/>
          </a:p>
          <a:p>
            <a:pPr indent="0" lvl="0" marL="0" rtl="0" algn="r">
              <a:spcBef>
                <a:spcPts val="1000"/>
              </a:spcBef>
              <a:spcAft>
                <a:spcPts val="0"/>
              </a:spcAft>
              <a:buClr>
                <a:schemeClr val="dk1"/>
              </a:buClr>
              <a:buSzPts val="1100"/>
              <a:buFont typeface="Arial"/>
              <a:buNone/>
            </a:pPr>
            <a:r>
              <a:t/>
            </a:r>
            <a:endParaRPr/>
          </a:p>
          <a:p>
            <a:pPr indent="0" lvl="0" marL="0" rtl="0" algn="r">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Log in</a:t>
            </a:r>
            <a:endParaRPr/>
          </a:p>
          <a:p>
            <a:pPr indent="0" lvl="0" marL="0" rtl="0" algn="r">
              <a:spcBef>
                <a:spcPts val="0"/>
              </a:spcBef>
              <a:spcAft>
                <a:spcPts val="0"/>
              </a:spcAft>
              <a:buClr>
                <a:schemeClr val="dk1"/>
              </a:buClr>
              <a:buSzPts val="1100"/>
              <a:buFont typeface="Arial"/>
              <a:buNone/>
            </a:pPr>
            <a:r>
              <a:rPr lang="en-US" sz="2400"/>
              <a:t>מבצעת: מיטל</a:t>
            </a:r>
            <a:endParaRPr sz="2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22" name="Google Shape;322;p48"/>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lang="en-US" sz="1800"/>
              <a:t> מימוש הפרדת המשתמשים לפי סוג בזמן חיבור לאתר על פי מסד הנתונים</a:t>
            </a:r>
            <a:endParaRPr sz="1800"/>
          </a:p>
          <a:p>
            <a:pPr indent="0" lvl="0" marL="457200" rtl="0" algn="r">
              <a:spcBef>
                <a:spcPts val="1000"/>
              </a:spcBef>
              <a:spcAft>
                <a:spcPts val="0"/>
              </a:spcAft>
              <a:buNone/>
            </a:pPr>
            <a:r>
              <a:rPr lang="en-US" sz="1800"/>
              <a:t>- </a:t>
            </a:r>
            <a:r>
              <a:rPr lang="en-US" sz="1800"/>
              <a:t>ממשקים</a:t>
            </a:r>
            <a:endParaRPr sz="1800"/>
          </a:p>
          <a:p>
            <a:pPr indent="0" lvl="0" marL="457200" rtl="0" algn="r">
              <a:spcBef>
                <a:spcPts val="1000"/>
              </a:spcBef>
              <a:spcAft>
                <a:spcPts val="0"/>
              </a:spcAft>
              <a:buNone/>
            </a:pPr>
            <a:r>
              <a:rPr lang="en-US" sz="1800"/>
              <a:t>מסד נתונים- אימות פרטי התחברות אל מול מסד הנתונים</a:t>
            </a:r>
            <a:endParaRPr sz="1800"/>
          </a:p>
          <a:p>
            <a:pPr indent="0" lvl="0" marL="457200" rtl="0" algn="r">
              <a:spcBef>
                <a:spcPts val="1000"/>
              </a:spcBef>
              <a:spcAft>
                <a:spcPts val="0"/>
              </a:spcAft>
              <a:buNone/>
            </a:pPr>
            <a:r>
              <a:rPr lang="en-US" sz="1800"/>
              <a:t>משתמש/מנהל- התחברות למשתמש שפרטיו הוכנסו בעת ההתחברות</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Sign </a:t>
            </a:r>
            <a:r>
              <a:rPr lang="en-US"/>
              <a:t>in</a:t>
            </a:r>
            <a:endParaRPr/>
          </a:p>
          <a:p>
            <a:pPr indent="0" lvl="0" marL="0" rtl="0" algn="r">
              <a:spcBef>
                <a:spcPts val="0"/>
              </a:spcBef>
              <a:spcAft>
                <a:spcPts val="0"/>
              </a:spcAft>
              <a:buClr>
                <a:schemeClr val="dk1"/>
              </a:buClr>
              <a:buSzPts val="1100"/>
              <a:buFont typeface="Arial"/>
              <a:buNone/>
            </a:pPr>
            <a:r>
              <a:rPr lang="en-US" sz="2400"/>
              <a:t>מבצעת: מיטל</a:t>
            </a:r>
            <a:endParaRPr sz="2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28" name="Google Shape;328;p49"/>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 מימוש הפרדת המשתמשים לפי סוג בזמן הרשמה לאתר, בדיקת תקינות הפרטים ושמירתם במסד הנתונים</a:t>
            </a:r>
            <a:endParaRPr sz="1800"/>
          </a:p>
          <a:p>
            <a:pPr indent="0" lvl="0" marL="457200" rtl="0" algn="r">
              <a:spcBef>
                <a:spcPts val="1000"/>
              </a:spcBef>
              <a:spcAft>
                <a:spcPts val="0"/>
              </a:spcAft>
              <a:buClr>
                <a:schemeClr val="dk1"/>
              </a:buClr>
              <a:buSzPts val="1100"/>
              <a:buFont typeface="Arial"/>
              <a:buNone/>
            </a:pPr>
            <a:r>
              <a:rPr lang="en-US" sz="1800"/>
              <a:t>- ממשקים</a:t>
            </a:r>
            <a:endParaRPr sz="1800"/>
          </a:p>
          <a:p>
            <a:pPr indent="0" lvl="0" marL="457200" rtl="0" algn="r">
              <a:spcBef>
                <a:spcPts val="1000"/>
              </a:spcBef>
              <a:spcAft>
                <a:spcPts val="0"/>
              </a:spcAft>
              <a:buClr>
                <a:schemeClr val="dk1"/>
              </a:buClr>
              <a:buSzPts val="1100"/>
              <a:buFont typeface="Arial"/>
              <a:buNone/>
            </a:pPr>
            <a:r>
              <a:rPr lang="en-US" sz="1800"/>
              <a:t>מסד נתונים- שמירת פרטי המשתמש במסד הנתונים</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n-US"/>
              <a:t>דף כניסה</a:t>
            </a:r>
            <a:endParaRPr/>
          </a:p>
          <a:p>
            <a:pPr indent="0" lvl="0" marL="0" rtl="0" algn="r">
              <a:spcBef>
                <a:spcPts val="0"/>
              </a:spcBef>
              <a:spcAft>
                <a:spcPts val="0"/>
              </a:spcAft>
              <a:buClr>
                <a:schemeClr val="dk1"/>
              </a:buClr>
              <a:buSzPts val="1100"/>
              <a:buFont typeface="Arial"/>
              <a:buNone/>
            </a:pPr>
            <a:r>
              <a:rPr lang="en-US" sz="2400"/>
              <a:t>מבצעת: מיטל</a:t>
            </a:r>
            <a:endParaRPr sz="2400"/>
          </a:p>
          <a:p>
            <a:pPr indent="0" lvl="0" marL="0" rtl="0" algn="ctr">
              <a:spcBef>
                <a:spcPts val="0"/>
              </a:spcBef>
              <a:spcAft>
                <a:spcPts val="0"/>
              </a:spcAft>
              <a:buNone/>
            </a:pPr>
            <a:r>
              <a:t/>
            </a:r>
            <a:endParaRPr/>
          </a:p>
        </p:txBody>
      </p:sp>
      <p:sp>
        <p:nvSpPr>
          <p:cNvPr id="334" name="Google Shape;334;p50"/>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lang="en-US" sz="1800"/>
              <a:t> בניית והצגת דף הכניסה לאתר המסביר על האתר ועל אופי השימוש בו</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מודל תור</a:t>
            </a:r>
            <a:endParaRPr/>
          </a:p>
          <a:p>
            <a:pPr indent="0" lvl="0" marL="0" rtl="0" algn="r">
              <a:spcBef>
                <a:spcPts val="0"/>
              </a:spcBef>
              <a:spcAft>
                <a:spcPts val="0"/>
              </a:spcAft>
              <a:buClr>
                <a:schemeClr val="dk1"/>
              </a:buClr>
              <a:buSzPts val="1100"/>
              <a:buFont typeface="Arial"/>
              <a:buNone/>
            </a:pPr>
            <a:r>
              <a:rPr lang="en-US" sz="2400"/>
              <a:t>מבצע: גיל</a:t>
            </a:r>
            <a:endParaRPr sz="2400"/>
          </a:p>
          <a:p>
            <a:pPr indent="0" lvl="0" marL="0" rtl="0" algn="l">
              <a:spcBef>
                <a:spcPts val="0"/>
              </a:spcBef>
              <a:spcAft>
                <a:spcPts val="0"/>
              </a:spcAft>
              <a:buNone/>
            </a:pPr>
            <a:r>
              <a:t/>
            </a:r>
            <a:endParaRPr/>
          </a:p>
        </p:txBody>
      </p:sp>
      <p:sp>
        <p:nvSpPr>
          <p:cNvPr id="340" name="Google Shape;340;p51"/>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המודל בונה את מבנה החלקים המרכיבים את התור, השדות והמתודות / פונקציונאליות אשר אותם יוכל לממש</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מודל הרופא- פונקציונאליות שתאפשר לרופא להוסיף או להסיר תורים</a:t>
            </a:r>
            <a:endParaRPr sz="1800"/>
          </a:p>
          <a:p>
            <a:pPr indent="0" lvl="0" marL="0" rtl="0" algn="r">
              <a:spcBef>
                <a:spcPts val="1000"/>
              </a:spcBef>
              <a:spcAft>
                <a:spcPts val="0"/>
              </a:spcAft>
              <a:buClr>
                <a:schemeClr val="dk1"/>
              </a:buClr>
              <a:buSzPts val="1100"/>
              <a:buFont typeface="Arial"/>
              <a:buNone/>
            </a:pPr>
            <a:r>
              <a:rPr lang="en-US" sz="1800"/>
              <a:t>מודל משתמש- פונקיונאליות שתאפשר למשתמש להירשם לתורים פנויים</a:t>
            </a:r>
            <a:endParaRPr sz="1800"/>
          </a:p>
          <a:p>
            <a:pPr indent="0" lvl="0" marL="0" rtl="0" algn="r">
              <a:spcBef>
                <a:spcPts val="1000"/>
              </a:spcBef>
              <a:spcAft>
                <a:spcPts val="0"/>
              </a:spcAft>
              <a:buClr>
                <a:schemeClr val="dk1"/>
              </a:buClr>
              <a:buSzPts val="1100"/>
              <a:buFont typeface="Arial"/>
              <a:buNone/>
            </a:pPr>
            <a:r>
              <a:rPr lang="en-US" sz="1800"/>
              <a:t> חיבור למסד הנתונים על מנת לשמור את פרטי התורים- data base </a:t>
            </a:r>
            <a:endParaRPr sz="1800"/>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בסיס נתונים</a:t>
            </a:r>
            <a:endParaRPr/>
          </a:p>
        </p:txBody>
      </p:sp>
      <p:sp>
        <p:nvSpPr>
          <p:cNvPr id="119" name="Google Shape;119;p16"/>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en-US"/>
              <a:t>בחרנו לעבוד עם sql server 2012  בתור בסיס הנתונים איתו נעבוד,</a:t>
            </a:r>
            <a:endParaRPr/>
          </a:p>
          <a:p>
            <a:pPr indent="0" lvl="0" marL="0" rtl="1" algn="r">
              <a:spcBef>
                <a:spcPts val="1000"/>
              </a:spcBef>
              <a:spcAft>
                <a:spcPts val="0"/>
              </a:spcAft>
              <a:buNone/>
            </a:pPr>
            <a:r>
              <a:rPr lang="en-US"/>
              <a:t>לכל אחד יש database מקומי שלו.</a:t>
            </a:r>
            <a:endParaRPr/>
          </a:p>
          <a:p>
            <a:pPr indent="0" lvl="0" marL="0" rtl="1" algn="r">
              <a:spcBef>
                <a:spcPts val="1000"/>
              </a:spcBef>
              <a:spcAft>
                <a:spcPts val="0"/>
              </a:spcAft>
              <a:buNone/>
            </a:pPr>
            <a:r>
              <a:t/>
            </a:r>
            <a:endParaRPr/>
          </a:p>
          <a:p>
            <a:pPr indent="0" lvl="0" marL="0" rtl="1" algn="r">
              <a:spcBef>
                <a:spcPts val="1000"/>
              </a:spcBef>
              <a:spcAft>
                <a:spcPts val="0"/>
              </a:spcAft>
              <a:buNone/>
            </a:pPr>
            <a:r>
              <a:rPr lang="en-US"/>
              <a:t>מבצעים:ליעד,יוגב.</a:t>
            </a:r>
            <a:endParaRPr/>
          </a:p>
          <a:p>
            <a:pPr indent="0" lvl="0" marL="0" rtl="1" algn="r">
              <a:spcBef>
                <a:spcPts val="1000"/>
              </a:spcBef>
              <a:spcAft>
                <a:spcPts val="0"/>
              </a:spcAft>
              <a:buNone/>
            </a:pPr>
            <a:r>
              <a:t/>
            </a:r>
            <a:endParaRPr/>
          </a:p>
          <a:p>
            <a:pPr indent="0" lvl="0" marL="0" rtl="1" algn="r">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עדכון תנאי משתמש</a:t>
            </a:r>
            <a:endParaRPr/>
          </a:p>
          <a:p>
            <a:pPr indent="0" lvl="0" marL="0" rtl="1" algn="r">
              <a:spcBef>
                <a:spcPts val="0"/>
              </a:spcBef>
              <a:spcAft>
                <a:spcPts val="0"/>
              </a:spcAft>
              <a:buNone/>
            </a:pPr>
            <a:r>
              <a:rPr lang="en-US"/>
              <a:t>מבצעים: גיל וליעד</a:t>
            </a:r>
            <a:endParaRPr/>
          </a:p>
        </p:txBody>
      </p:sp>
      <p:sp>
        <p:nvSpPr>
          <p:cNvPr id="346" name="Google Shape;346;p52"/>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Clr>
                <a:schemeClr val="dk1"/>
              </a:buClr>
              <a:buSzPts val="1100"/>
              <a:buFont typeface="Arial"/>
              <a:buNone/>
            </a:pPr>
            <a:r>
              <a:rPr lang="en-US" sz="1800"/>
              <a:t>האדמין יכול לעדכן את תנאי השימוש באתר, התנאים מתעדכנים ב DATA BASE ומוצגים לכלל המשתמשים באתר בלחיצה על לשונית ABOUT</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מודל האדמין - פונקציונאליות שתאפשר לאדמין לעדכן את תנאי המשתמש</a:t>
            </a:r>
            <a:endParaRPr sz="1800"/>
          </a:p>
          <a:p>
            <a:pPr indent="0" lvl="0" marL="0" rtl="0" algn="r">
              <a:spcBef>
                <a:spcPts val="1000"/>
              </a:spcBef>
              <a:spcAft>
                <a:spcPts val="0"/>
              </a:spcAft>
              <a:buClr>
                <a:schemeClr val="dk1"/>
              </a:buClr>
              <a:buSzPts val="1100"/>
              <a:buFont typeface="Arial"/>
              <a:buNone/>
            </a:pPr>
            <a:r>
              <a:rPr lang="en-US" sz="1800"/>
              <a:t> חיבור למסד הנתונים על מנת לשמור את תנאי השימוש באתר- data base </a:t>
            </a:r>
            <a:endParaRPr sz="18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100"/>
              <a:buFont typeface="Arial"/>
              <a:buNone/>
            </a:pPr>
            <a:r>
              <a:rPr lang="en-US"/>
              <a:t>תצוגת דף הבית</a:t>
            </a:r>
            <a:endParaRPr/>
          </a:p>
          <a:p>
            <a:pPr indent="0" lvl="0" marL="0" rtl="0" algn="r">
              <a:spcBef>
                <a:spcPts val="0"/>
              </a:spcBef>
              <a:spcAft>
                <a:spcPts val="0"/>
              </a:spcAft>
              <a:buClr>
                <a:schemeClr val="dk1"/>
              </a:buClr>
              <a:buSzPts val="1100"/>
              <a:buFont typeface="Arial"/>
              <a:buNone/>
            </a:pPr>
            <a:r>
              <a:rPr lang="en-US" sz="2400"/>
              <a:t>מבצע: גיל</a:t>
            </a:r>
            <a:endParaRPr sz="24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52" name="Google Shape;352;p53"/>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בניית עיצוב והצגת דף הבית עם כניסת המשתמש לאתר שבו תוצג הפונקציונאליות למשתמש</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 חיבור למסד הנתונים על מנת להציג את פרטי המשתמש שהתחבר- data base </a:t>
            </a:r>
            <a:endParaRPr sz="18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4"/>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59" name="Google Shape;359;p54"/>
          <p:cNvPicPr preferRelativeResize="0"/>
          <p:nvPr/>
        </p:nvPicPr>
        <p:blipFill>
          <a:blip r:embed="rId3">
            <a:alphaModFix/>
          </a:blip>
          <a:stretch>
            <a:fillRect/>
          </a:stretch>
        </p:blipFill>
        <p:spPr>
          <a:xfrm>
            <a:off x="0" y="54775"/>
            <a:ext cx="12099652" cy="6678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55"/>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66" name="Google Shape;366;p55"/>
          <p:cNvPicPr preferRelativeResize="0"/>
          <p:nvPr/>
        </p:nvPicPr>
        <p:blipFill>
          <a:blip r:embed="rId3">
            <a:alphaModFix/>
          </a:blip>
          <a:stretch>
            <a:fillRect/>
          </a:stretch>
        </p:blipFill>
        <p:spPr>
          <a:xfrm>
            <a:off x="0" y="0"/>
            <a:ext cx="12192000"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Clr>
                <a:schemeClr val="dk1"/>
              </a:buClr>
              <a:buSzPts val="1100"/>
              <a:buFont typeface="Arial"/>
              <a:buNone/>
            </a:pPr>
            <a:r>
              <a:rPr lang="en-US"/>
              <a:t>בסיס נתונים</a:t>
            </a:r>
            <a:endParaRPr/>
          </a:p>
          <a:p>
            <a:pPr indent="0" lvl="0" marL="0" rtl="0" algn="l">
              <a:spcBef>
                <a:spcPts val="0"/>
              </a:spcBef>
              <a:spcAft>
                <a:spcPts val="0"/>
              </a:spcAft>
              <a:buNone/>
            </a:pPr>
            <a:r>
              <a:t/>
            </a:r>
            <a:endParaRPr/>
          </a:p>
        </p:txBody>
      </p:sp>
      <p:sp>
        <p:nvSpPr>
          <p:cNvPr id="125" name="Google Shape;125;p17"/>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Clr>
                <a:schemeClr val="dk1"/>
              </a:buClr>
              <a:buSzPts val="1100"/>
              <a:buFont typeface="Arial"/>
              <a:buNone/>
            </a:pPr>
            <a:r>
              <a:rPr lang="en-US" sz="1800"/>
              <a:t>בנייה של מסד הנתונים איתו נעבוד ונתאמן, ובנוסף חיבור של מסד הנתונים לפרוייקט וסנכרון של הפרוייקט עם המסד</a:t>
            </a:r>
            <a:endParaRPr sz="1800"/>
          </a:p>
          <a:p>
            <a:pPr indent="0" lvl="0" marL="0" rtl="0" algn="r">
              <a:spcBef>
                <a:spcPts val="1000"/>
              </a:spcBef>
              <a:spcAft>
                <a:spcPts val="0"/>
              </a:spcAft>
              <a:buClr>
                <a:schemeClr val="dk1"/>
              </a:buClr>
              <a:buSzPts val="1100"/>
              <a:buFont typeface="Arial"/>
              <a:buNone/>
            </a:pPr>
            <a:r>
              <a:rPr lang="en-US" sz="1800"/>
              <a:t>-ממשקים</a:t>
            </a:r>
            <a:endParaRPr sz="1800"/>
          </a:p>
          <a:p>
            <a:pPr indent="0" lvl="0" marL="0" rtl="0" algn="r">
              <a:spcBef>
                <a:spcPts val="1000"/>
              </a:spcBef>
              <a:spcAft>
                <a:spcPts val="0"/>
              </a:spcAft>
              <a:buClr>
                <a:schemeClr val="dk1"/>
              </a:buClr>
              <a:buSzPts val="1100"/>
              <a:buFont typeface="Arial"/>
              <a:buNone/>
            </a:pPr>
            <a:r>
              <a:rPr lang="en-US" sz="1800"/>
              <a:t>משתמש- שמירת כל פרטי המשתמשים</a:t>
            </a:r>
            <a:endParaRPr sz="1800"/>
          </a:p>
          <a:p>
            <a:pPr indent="0" lvl="0" marL="0" rtl="0" algn="r">
              <a:spcBef>
                <a:spcPts val="1000"/>
              </a:spcBef>
              <a:spcAft>
                <a:spcPts val="0"/>
              </a:spcAft>
              <a:buClr>
                <a:schemeClr val="dk1"/>
              </a:buClr>
              <a:buSzPts val="1100"/>
              <a:buFont typeface="Arial"/>
              <a:buNone/>
            </a:pPr>
            <a:r>
              <a:rPr lang="en-US" sz="1800"/>
              <a:t>רופא- שמירת כל פרטי הרופאים</a:t>
            </a:r>
            <a:endParaRPr sz="1800"/>
          </a:p>
          <a:p>
            <a:pPr indent="0" lvl="0" marL="0" rtl="0" algn="r">
              <a:spcBef>
                <a:spcPts val="1000"/>
              </a:spcBef>
              <a:spcAft>
                <a:spcPts val="0"/>
              </a:spcAft>
              <a:buClr>
                <a:schemeClr val="dk1"/>
              </a:buClr>
              <a:buSzPts val="1100"/>
              <a:buFont typeface="Arial"/>
              <a:buNone/>
            </a:pPr>
            <a:r>
              <a:rPr lang="en-US" sz="1800"/>
              <a:t>מנהל- צפייה בנתוני המשתמשים</a:t>
            </a:r>
            <a:endParaRPr sz="1800"/>
          </a:p>
          <a:p>
            <a:pPr indent="0" lvl="0" marL="0" rtl="0" algn="r">
              <a:spcBef>
                <a:spcPts val="1000"/>
              </a:spcBef>
              <a:spcAft>
                <a:spcPts val="0"/>
              </a:spcAft>
              <a:buClr>
                <a:schemeClr val="dk1"/>
              </a:buClr>
              <a:buSzPts val="1100"/>
              <a:buFont typeface="Arial"/>
              <a:buNone/>
            </a:pPr>
            <a:r>
              <a:rPr lang="en-US" sz="1800"/>
              <a:t>תנאי שימוש- שמירת תנאי השימוש שהאדמין העלה</a:t>
            </a:r>
            <a:endParaRPr sz="1800"/>
          </a:p>
          <a:p>
            <a:pPr indent="0" lvl="0" marL="0" rtl="0" algn="r">
              <a:spcBef>
                <a:spcPts val="1000"/>
              </a:spcBef>
              <a:spcAft>
                <a:spcPts val="0"/>
              </a:spcAft>
              <a:buClr>
                <a:schemeClr val="dk1"/>
              </a:buClr>
              <a:buSzPts val="1100"/>
              <a:buFont typeface="Arial"/>
              <a:buNone/>
            </a:pPr>
            <a:r>
              <a:rPr lang="en-US" sz="1800"/>
              <a:t>תור- שמירת פרטי תורי</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Clr>
                <a:schemeClr val="dk1"/>
              </a:buClr>
              <a:buSzPts val="1100"/>
              <a:buFont typeface="Arial"/>
              <a:buNone/>
            </a:pPr>
            <a:r>
              <a:rPr lang="en-US"/>
              <a:t>בסיס נתונים</a:t>
            </a:r>
            <a:endParaRPr/>
          </a:p>
          <a:p>
            <a:pPr indent="0" lvl="0" marL="0" rtl="0" algn="l">
              <a:spcBef>
                <a:spcPts val="0"/>
              </a:spcBef>
              <a:spcAft>
                <a:spcPts val="0"/>
              </a:spcAft>
              <a:buNone/>
            </a:pPr>
            <a:r>
              <a:t/>
            </a:r>
            <a:endParaRPr/>
          </a:p>
        </p:txBody>
      </p:sp>
      <p:sp>
        <p:nvSpPr>
          <p:cNvPr id="131" name="Google Shape;131;p18"/>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en-US"/>
              <a:t>נעזר ב:</a:t>
            </a:r>
            <a:endParaRPr/>
          </a:p>
          <a:p>
            <a:pPr indent="0" lvl="0" marL="0" rtl="0" algn="l">
              <a:spcBef>
                <a:spcPts val="1000"/>
              </a:spcBef>
              <a:spcAft>
                <a:spcPts val="0"/>
              </a:spcAft>
              <a:buNone/>
            </a:pPr>
            <a:r>
              <a:rPr lang="en-US"/>
              <a:t>Entity Framework , an open source object-relational mapping framework.</a:t>
            </a:r>
            <a:endParaRPr/>
          </a:p>
          <a:p>
            <a:pPr indent="0" lvl="0" marL="0" rtl="0" algn="l">
              <a:spcBef>
                <a:spcPts val="1000"/>
              </a:spcBef>
              <a:spcAft>
                <a:spcPts val="0"/>
              </a:spcAft>
              <a:buNone/>
            </a:pPr>
            <a:r>
              <a:rPr lang="en-US"/>
              <a:t>mySql\SqlServer</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b="1" sz="1100">
              <a:solidFill>
                <a:srgbClr val="6A6A6A"/>
              </a:solidFill>
              <a:highlight>
                <a:srgbClr val="FFFFFF"/>
              </a:highlight>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Clr>
                <a:schemeClr val="dk1"/>
              </a:buClr>
              <a:buSzPts val="1100"/>
              <a:buFont typeface="Arial"/>
              <a:buNone/>
            </a:pPr>
            <a:r>
              <a:rPr lang="en-US"/>
              <a:t>בסיס נתונים - טבלאות</a:t>
            </a:r>
            <a:endParaRPr/>
          </a:p>
          <a:p>
            <a:pPr indent="0" lvl="0" marL="0" rtl="0" algn="l">
              <a:spcBef>
                <a:spcPts val="0"/>
              </a:spcBef>
              <a:spcAft>
                <a:spcPts val="0"/>
              </a:spcAft>
              <a:buNone/>
            </a:pPr>
            <a:r>
              <a:t/>
            </a:r>
            <a:endParaRPr/>
          </a:p>
        </p:txBody>
      </p:sp>
      <p:sp>
        <p:nvSpPr>
          <p:cNvPr id="137" name="Google Shape;137;p19"/>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38" name="Google Shape;138;p19"/>
          <p:cNvPicPr preferRelativeResize="0"/>
          <p:nvPr/>
        </p:nvPicPr>
        <p:blipFill>
          <a:blip r:embed="rId3">
            <a:alphaModFix/>
          </a:blip>
          <a:stretch>
            <a:fillRect/>
          </a:stretch>
        </p:blipFill>
        <p:spPr>
          <a:xfrm>
            <a:off x="1451575" y="1924325"/>
            <a:ext cx="9603299" cy="384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en-US"/>
              <a:t>הצפנת בסיס נתונים </a:t>
            </a:r>
            <a:endParaRPr/>
          </a:p>
        </p:txBody>
      </p:sp>
      <p:sp>
        <p:nvSpPr>
          <p:cNvPr id="144" name="Google Shape;144;p20"/>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lang="en-US"/>
              <a:t>נרצה להצפין את הסיסמאות בבסיס הנתונים על מנת למנוע גניבת סיסמאות ופריצה לחשבונות של משתמשי האתר.</a:t>
            </a:r>
            <a:endParaRPr/>
          </a:p>
          <a:p>
            <a:pPr indent="0" lvl="0" marL="0" rtl="1" algn="r">
              <a:spcBef>
                <a:spcPts val="1000"/>
              </a:spcBef>
              <a:spcAft>
                <a:spcPts val="0"/>
              </a:spcAft>
              <a:buNone/>
            </a:pPr>
            <a:r>
              <a:rPr lang="en-US"/>
              <a:t>מבצע: ליעד .</a:t>
            </a:r>
            <a:endParaRPr/>
          </a:p>
          <a:p>
            <a:pPr indent="0" lvl="0" marL="0" rtl="1" algn="r">
              <a:spcBef>
                <a:spcPts val="1000"/>
              </a:spcBef>
              <a:spcAft>
                <a:spcPts val="0"/>
              </a:spcAft>
              <a:buNone/>
            </a:pPr>
            <a:r>
              <a:rPr lang="en-US"/>
              <a:t>שימוש בספריה:</a:t>
            </a:r>
            <a:endParaRPr/>
          </a:p>
          <a:p>
            <a:pPr indent="0" lvl="0" marL="0" rtl="0" algn="l">
              <a:spcBef>
                <a:spcPts val="1000"/>
              </a:spcBef>
              <a:spcAft>
                <a:spcPts val="0"/>
              </a:spcAft>
              <a:buNone/>
            </a:pPr>
            <a:r>
              <a:rPr lang="en-US"/>
              <a:t>System.Security.Cryprography</a:t>
            </a:r>
            <a:endParaRPr/>
          </a:p>
          <a:p>
            <a:pPr indent="0" lvl="0" marL="0" rtl="1" algn="r">
              <a:spcBef>
                <a:spcPts val="1000"/>
              </a:spcBef>
              <a:spcAft>
                <a:spcPts val="0"/>
              </a:spcAft>
              <a:buNone/>
            </a:pPr>
            <a:r>
              <a:rPr lang="en-US"/>
              <a:t>שימוש במחלקות: </a:t>
            </a:r>
            <a:endParaRPr/>
          </a:p>
          <a:p>
            <a:pPr indent="0" lvl="0" marL="0" rtl="0" algn="l">
              <a:spcBef>
                <a:spcPts val="1000"/>
              </a:spcBef>
              <a:spcAft>
                <a:spcPts val="0"/>
              </a:spcAft>
              <a:buNone/>
            </a:pPr>
            <a:r>
              <a:rPr lang="en-US"/>
              <a:t>RNGCryptoServiceProvider</a:t>
            </a:r>
            <a:endParaRPr/>
          </a:p>
          <a:p>
            <a:pPr indent="0" lvl="0" marL="0" rtl="0" algn="l">
              <a:spcBef>
                <a:spcPts val="1000"/>
              </a:spcBef>
              <a:spcAft>
                <a:spcPts val="0"/>
              </a:spcAft>
              <a:buNone/>
            </a:pPr>
            <a:r>
              <a:rPr lang="en-US"/>
              <a:t>Rfc2898DeriveBytes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Clr>
                <a:schemeClr val="dk1"/>
              </a:buClr>
              <a:buSzPts val="1100"/>
              <a:buFont typeface="Arial"/>
              <a:buNone/>
            </a:pPr>
            <a:r>
              <a:rPr lang="en-US"/>
              <a:t>הצפנת בסיס נתונים</a:t>
            </a:r>
            <a:endParaRPr/>
          </a:p>
          <a:p>
            <a:pPr indent="0" lvl="0" marL="0" rtl="0" algn="l">
              <a:spcBef>
                <a:spcPts val="0"/>
              </a:spcBef>
              <a:spcAft>
                <a:spcPts val="0"/>
              </a:spcAft>
              <a:buNone/>
            </a:pPr>
            <a:r>
              <a:t/>
            </a:r>
            <a:endParaRPr/>
          </a:p>
        </p:txBody>
      </p:sp>
      <p:sp>
        <p:nvSpPr>
          <p:cNvPr id="150" name="Google Shape;150;p21"/>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0" lvl="0" marL="0" rtl="1" algn="r">
              <a:spcBef>
                <a:spcPts val="1000"/>
              </a:spcBef>
              <a:spcAft>
                <a:spcPts val="0"/>
              </a:spcAft>
              <a:buNone/>
            </a:pPr>
            <a:r>
              <a:rPr b="1" lang="en-US"/>
              <a:t>RNGCryptoServiceProvider</a:t>
            </a:r>
            <a:endParaRPr b="1"/>
          </a:p>
          <a:p>
            <a:pPr indent="0" lvl="0" marL="0" rtl="1" algn="r">
              <a:spcBef>
                <a:spcPts val="1000"/>
              </a:spcBef>
              <a:spcAft>
                <a:spcPts val="0"/>
              </a:spcAft>
              <a:buNone/>
            </a:pPr>
            <a:r>
              <a:rPr lang="en-US"/>
              <a:t>נשתמש במחלקה זו על מנת ליצור את ה salt אותו נוסיף לסיסמא המוצפנת.</a:t>
            </a:r>
            <a:endParaRPr/>
          </a:p>
          <a:p>
            <a:pPr indent="0" lvl="0" marL="0" rtl="1" algn="r">
              <a:spcBef>
                <a:spcPts val="1000"/>
              </a:spcBef>
              <a:spcAft>
                <a:spcPts val="0"/>
              </a:spcAft>
              <a:buNone/>
            </a:pPr>
            <a:r>
              <a:rPr lang="en-US"/>
              <a:t>מטרת ה salt היה להקשות על פיענוח הסיסמֿה.</a:t>
            </a:r>
            <a:endParaRPr/>
          </a:p>
          <a:p>
            <a:pPr indent="0" lvl="0" marL="0" rtl="1" algn="r">
              <a:spcBef>
                <a:spcPts val="1000"/>
              </a:spcBef>
              <a:spcAft>
                <a:spcPts val="0"/>
              </a:spcAft>
              <a:buNone/>
            </a:pPr>
            <a:r>
              <a:rPr b="1" lang="en-US"/>
              <a:t>Rfc2898DeriveBytes</a:t>
            </a:r>
            <a:endParaRPr b="1"/>
          </a:p>
          <a:p>
            <a:pPr indent="0" lvl="0" marL="0" rtl="1" algn="r">
              <a:spcBef>
                <a:spcPts val="1000"/>
              </a:spcBef>
              <a:spcAft>
                <a:spcPts val="0"/>
              </a:spcAft>
              <a:buNone/>
            </a:pPr>
            <a:r>
              <a:rPr lang="en-US"/>
              <a:t>מחלקה זו עוזרת לנו ליצור את ה hash הסופי.</a:t>
            </a:r>
            <a:endParaRPr/>
          </a:p>
          <a:p>
            <a:pPr indent="0" lvl="0" marL="0" rtl="1" algn="r">
              <a:spcBef>
                <a:spcPts val="1000"/>
              </a:spcBef>
              <a:spcAft>
                <a:spcPts val="0"/>
              </a:spcAft>
              <a:buNone/>
            </a:pPr>
            <a:r>
              <a:t/>
            </a:r>
            <a:endParaRPr/>
          </a:p>
          <a:p>
            <a:pPr indent="0" lvl="0" marL="0" rtl="1" algn="r">
              <a:spcBef>
                <a:spcPts val="1000"/>
              </a:spcBef>
              <a:spcAft>
                <a:spcPts val="0"/>
              </a:spcAft>
              <a:buNone/>
            </a:pPr>
            <a:r>
              <a:rPr lang="en-US"/>
              <a:t>*מכיוון שהסיסמאות מוצפנות , נבנה פונקציית פיענוח.</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