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68" r:id="rId2"/>
    <p:sldId id="272" r:id="rId3"/>
    <p:sldId id="271" r:id="rId4"/>
    <p:sldId id="285" r:id="rId5"/>
    <p:sldId id="292" r:id="rId6"/>
    <p:sldId id="298" r:id="rId7"/>
    <p:sldId id="273" r:id="rId8"/>
    <p:sldId id="296" r:id="rId9"/>
    <p:sldId id="297" r:id="rId10"/>
    <p:sldId id="295" r:id="rId11"/>
    <p:sldId id="313" r:id="rId12"/>
    <p:sldId id="286" r:id="rId13"/>
    <p:sldId id="294" r:id="rId14"/>
    <p:sldId id="293" r:id="rId15"/>
    <p:sldId id="287" r:id="rId16"/>
    <p:sldId id="309" r:id="rId17"/>
    <p:sldId id="300" r:id="rId18"/>
    <p:sldId id="29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10" r:id="rId28"/>
    <p:sldId id="314" r:id="rId29"/>
    <p:sldId id="274" r:id="rId30"/>
    <p:sldId id="315" r:id="rId31"/>
    <p:sldId id="275" r:id="rId32"/>
    <p:sldId id="316" r:id="rId33"/>
    <p:sldId id="276" r:id="rId34"/>
    <p:sldId id="317" r:id="rId35"/>
    <p:sldId id="312" r:id="rId36"/>
    <p:sldId id="318" r:id="rId37"/>
    <p:sldId id="277" r:id="rId38"/>
    <p:sldId id="289" r:id="rId39"/>
    <p:sldId id="311" r:id="rId40"/>
    <p:sldId id="319" r:id="rId41"/>
    <p:sldId id="278" r:id="rId42"/>
    <p:sldId id="320" r:id="rId43"/>
    <p:sldId id="321" r:id="rId44"/>
    <p:sldId id="279" r:id="rId45"/>
    <p:sldId id="322" r:id="rId46"/>
    <p:sldId id="280" r:id="rId47"/>
    <p:sldId id="323" r:id="rId48"/>
    <p:sldId id="281" r:id="rId49"/>
    <p:sldId id="324" r:id="rId50"/>
    <p:sldId id="282" r:id="rId51"/>
    <p:sldId id="325" r:id="rId52"/>
    <p:sldId id="288" r:id="rId53"/>
    <p:sldId id="330" r:id="rId54"/>
    <p:sldId id="326" r:id="rId55"/>
    <p:sldId id="283" r:id="rId56"/>
    <p:sldId id="329" r:id="rId57"/>
    <p:sldId id="327" r:id="rId58"/>
    <p:sldId id="328" r:id="rId59"/>
    <p:sldId id="290" r:id="rId60"/>
  </p:sldIdLst>
  <p:sldSz cx="12192000" cy="6858000"/>
  <p:notesSz cx="6888163" cy="100203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8A2"/>
    <a:srgbClr val="343E56"/>
    <a:srgbClr val="203864"/>
    <a:srgbClr val="4B5A7D"/>
    <a:srgbClr val="BCCCEA"/>
    <a:srgbClr val="738AC0"/>
    <a:srgbClr val="829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3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37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CD5605-F0D0-9BBA-A3A9-C8B5493768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282" cy="5015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D4AC8-847B-A088-281B-C0753E82EA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343" y="0"/>
            <a:ext cx="2985282" cy="5015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9E419-E482-4E86-A170-575520A5BF23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33B8C-C021-D928-95AE-1D91F0D474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777"/>
            <a:ext cx="2985282" cy="501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28524-F152-AF5C-AF60-329612D026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343" y="9518777"/>
            <a:ext cx="2985282" cy="501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0560E-079F-4941-9FA0-6026D4D777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7202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282" cy="5015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343" y="0"/>
            <a:ext cx="2985282" cy="5015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2D78B-DFBB-4F5A-93B5-ED6C2F705C63}" type="datetimeFigureOut">
              <a:rPr lang="nl-NL" smtClean="0"/>
              <a:t>3-11-2022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201" y="4822079"/>
            <a:ext cx="5511762" cy="39461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777"/>
            <a:ext cx="2985282" cy="501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343" y="9518777"/>
            <a:ext cx="2985282" cy="501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4F7BE-6FEC-43F9-A0A1-E08BFFCEA0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5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/opt/</a:t>
            </a:r>
            <a:r>
              <a:rPr lang="en-NL" dirty="0" err="1"/>
              <a:t>malwaretraffic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4F7BE-6FEC-43F9-A0A1-E08BFFCEA01E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504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200" b="1" dirty="0">
                <a:latin typeface="Rockwell Light" panose="02060403020205020204" pitchFamily="18" charset="0"/>
              </a:rPr>
              <a:t>Anomaly:</a:t>
            </a:r>
          </a:p>
          <a:p>
            <a:r>
              <a:rPr lang="en-NL" sz="1200" b="1" dirty="0">
                <a:latin typeface="Rockwell Light" panose="02060403020205020204" pitchFamily="18" charset="0"/>
              </a:rPr>
              <a:t>find corresponding flow -&gt; e.g. </a:t>
            </a:r>
            <a:r>
              <a:rPr lang="nl-NL" sz="1200" b="1" dirty="0" err="1">
                <a:latin typeface="Rockwell Light" panose="02060403020205020204" pitchFamily="18" charset="0"/>
              </a:rPr>
              <a:t>flow_id</a:t>
            </a:r>
            <a:r>
              <a:rPr lang="nl-NL" sz="1200" b="1" dirty="0">
                <a:latin typeface="Rockwell Light" panose="02060403020205020204" pitchFamily="18" charset="0"/>
              </a:rPr>
              <a:t>=781118831517788</a:t>
            </a:r>
            <a:br>
              <a:rPr lang="en-NL" sz="1200" b="1" dirty="0">
                <a:latin typeface="Rockwell Light" panose="02060403020205020204" pitchFamily="18" charset="0"/>
              </a:rPr>
            </a:br>
            <a:br>
              <a:rPr lang="en-NL" sz="1200" b="1" dirty="0">
                <a:latin typeface="Rockwell Light" panose="02060403020205020204" pitchFamily="18" charset="0"/>
              </a:rPr>
            </a:br>
            <a:r>
              <a:rPr lang="en-NL" sz="1200" b="1" dirty="0">
                <a:latin typeface="Rockwell Light" panose="02060403020205020204" pitchFamily="18" charset="0"/>
              </a:rPr>
              <a:t>Flows:</a:t>
            </a:r>
            <a:br>
              <a:rPr lang="en-NL" sz="1200" b="1" dirty="0">
                <a:latin typeface="Rockwell Light" panose="02060403020205020204" pitchFamily="18" charset="0"/>
              </a:rPr>
            </a:br>
            <a:r>
              <a:rPr lang="nl-NL" sz="1200" b="1" dirty="0" err="1">
                <a:latin typeface="Rockwell Light" panose="02060403020205020204" pitchFamily="18" charset="0"/>
              </a:rPr>
              <a:t>flow_id</a:t>
            </a:r>
            <a:r>
              <a:rPr lang="nl-NL" sz="1200" b="1" dirty="0">
                <a:latin typeface="Rockwell Light" panose="02060403020205020204" pitchFamily="18" charset="0"/>
              </a:rPr>
              <a:t>: 335662054952330</a:t>
            </a:r>
            <a:endParaRPr lang="en-NL" sz="1200" b="1" dirty="0">
              <a:latin typeface="Rockwell Light" panose="02060403020205020204" pitchFamily="18" charset="0"/>
            </a:endParaRPr>
          </a:p>
          <a:p>
            <a:endParaRPr lang="en-NL" sz="1200" b="1" dirty="0">
              <a:latin typeface="Rockwell Light" panose="02060403020205020204" pitchFamily="18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4F7BE-6FEC-43F9-A0A1-E08BFFCEA01E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392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8556-5A8E-A1FD-C7D4-9F70B3A23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Rockwell Light" panose="020604030202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10949-4ACB-99B1-34E8-BEC237085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Rockwell Light" panose="020604030202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F372-46B3-2F88-1EE2-323030AE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8C60D77E-5427-4CB2-9C45-D96534C0735A}" type="datetimeFigureOut">
              <a:rPr lang="en-NL" smtClean="0"/>
              <a:pPr/>
              <a:t>03/11/2022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D7C3-6771-F0B0-4007-6C599831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2D8E-0956-2A1C-1FC2-E904FFB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6A410BCD-2D92-4154-B88E-EF9B1D17EA81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171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01BE-D076-D9AA-F5EC-527E92EF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856" y="365125"/>
            <a:ext cx="9800943" cy="112821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Rockwell Light" panose="020604030202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ED97-5EF1-E500-0D8A-B0BB4673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  <a:lvl2pPr>
              <a:defRPr>
                <a:latin typeface="Rockwell Light" panose="02060403020205020204" pitchFamily="18" charset="0"/>
              </a:defRPr>
            </a:lvl2pPr>
            <a:lvl3pPr>
              <a:defRPr>
                <a:latin typeface="Rockwell Light" panose="02060403020205020204" pitchFamily="18" charset="0"/>
              </a:defRPr>
            </a:lvl3pPr>
            <a:lvl4pPr>
              <a:defRPr>
                <a:latin typeface="Rockwell Light" panose="02060403020205020204" pitchFamily="18" charset="0"/>
              </a:defRPr>
            </a:lvl4pPr>
            <a:lvl5pPr>
              <a:defRPr>
                <a:latin typeface="Rockwell Light" panose="0206040302020502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0174-51CF-9A3C-CC37-C2DC5F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8C60D77E-5427-4CB2-9C45-D96534C0735A}" type="datetimeFigureOut">
              <a:rPr lang="en-NL" smtClean="0"/>
              <a:pPr/>
              <a:t>03/11/2022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4429-2A78-62B0-E8F0-82EFCCC9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7909-913D-0CF2-7B91-3B9905B7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6A410BCD-2D92-4154-B88E-EF9B1D17EA81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5894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6815-3410-417E-7234-2F46EE62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Rockwell Light" panose="020604030202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1D4-5A39-D128-E5A0-00BF90AFC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ockwell Light" panose="0206040302020502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19EB3-D5AF-5A45-4B58-1A1C7D9F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8C60D77E-5427-4CB2-9C45-D96534C0735A}" type="datetimeFigureOut">
              <a:rPr lang="en-NL" smtClean="0"/>
              <a:pPr/>
              <a:t>03/11/2022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1A72-5489-6732-93AB-254048B6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0559-EBDB-D249-0CBB-EE8FE69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6A410BCD-2D92-4154-B88E-EF9B1D17EA81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0220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E1EE-262B-135F-547E-7128C0A2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374" y="365125"/>
            <a:ext cx="9741426" cy="1111983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3FA3-08C2-8D8E-88AD-3632EF8F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  <a:lvl2pPr>
              <a:defRPr>
                <a:latin typeface="Rockwell Light" panose="02060403020205020204" pitchFamily="18" charset="0"/>
              </a:defRPr>
            </a:lvl2pPr>
            <a:lvl3pPr>
              <a:defRPr>
                <a:latin typeface="Rockwell Light" panose="02060403020205020204" pitchFamily="18" charset="0"/>
              </a:defRPr>
            </a:lvl3pPr>
            <a:lvl4pPr>
              <a:defRPr>
                <a:latin typeface="Rockwell Light" panose="02060403020205020204" pitchFamily="18" charset="0"/>
              </a:defRPr>
            </a:lvl4pPr>
            <a:lvl5pPr>
              <a:defRPr>
                <a:latin typeface="Rockwell Light" panose="0206040302020502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71E8A-6AB9-4F61-CED7-E1C227629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  <a:lvl2pPr>
              <a:defRPr>
                <a:latin typeface="Rockwell Light" panose="02060403020205020204" pitchFamily="18" charset="0"/>
              </a:defRPr>
            </a:lvl2pPr>
            <a:lvl3pPr>
              <a:defRPr>
                <a:latin typeface="Rockwell Light" panose="02060403020205020204" pitchFamily="18" charset="0"/>
              </a:defRPr>
            </a:lvl3pPr>
            <a:lvl4pPr>
              <a:defRPr>
                <a:latin typeface="Rockwell Light" panose="02060403020205020204" pitchFamily="18" charset="0"/>
              </a:defRPr>
            </a:lvl4pPr>
            <a:lvl5pPr>
              <a:defRPr>
                <a:latin typeface="Rockwell Light" panose="0206040302020502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0E4E5-1F53-FC1B-82EF-08149747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8C60D77E-5427-4CB2-9C45-D96534C0735A}" type="datetimeFigureOut">
              <a:rPr lang="en-NL" smtClean="0"/>
              <a:pPr/>
              <a:t>03/11/2022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FC10C-7DA7-BBE2-835C-777EFDB6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6275-B410-9FBA-33B7-3CE0F153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6A410BCD-2D92-4154-B88E-EF9B1D17EA81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19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7DD3-8965-FF00-6169-4B71B9E1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962" y="365125"/>
            <a:ext cx="9748425" cy="1095751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634DC-CBC2-E62B-841B-356FEA95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Rockwell Light" panose="0206040302020502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1A859-68A6-B369-2E2C-B18A2004A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Rockwell Light" panose="02060403020205020204" pitchFamily="18" charset="0"/>
              </a:defRPr>
            </a:lvl1pPr>
            <a:lvl2pPr>
              <a:defRPr baseline="0">
                <a:latin typeface="Rockwell Light" panose="02060403020205020204" pitchFamily="18" charset="0"/>
              </a:defRPr>
            </a:lvl2pPr>
            <a:lvl3pPr>
              <a:defRPr baseline="0">
                <a:latin typeface="Rockwell Light" panose="02060403020205020204" pitchFamily="18" charset="0"/>
              </a:defRPr>
            </a:lvl3pPr>
            <a:lvl4pPr>
              <a:defRPr baseline="0">
                <a:latin typeface="Rockwell Light" panose="02060403020205020204" pitchFamily="18" charset="0"/>
              </a:defRPr>
            </a:lvl4pPr>
            <a:lvl5pPr>
              <a:defRPr baseline="0">
                <a:latin typeface="Rockwell Light" panose="0206040302020502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D7C94-5ABD-56A2-0698-761B90BF8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Rockwell Light" panose="0206040302020502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60300-7118-8A24-D9EA-C649D4450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Rockwell Light" panose="02060403020205020204" pitchFamily="18" charset="0"/>
              </a:defRPr>
            </a:lvl1pPr>
            <a:lvl2pPr>
              <a:defRPr baseline="0">
                <a:latin typeface="Rockwell Light" panose="02060403020205020204" pitchFamily="18" charset="0"/>
              </a:defRPr>
            </a:lvl2pPr>
            <a:lvl3pPr>
              <a:defRPr baseline="0">
                <a:latin typeface="Rockwell Light" panose="02060403020205020204" pitchFamily="18" charset="0"/>
              </a:defRPr>
            </a:lvl3pPr>
            <a:lvl4pPr>
              <a:defRPr baseline="0">
                <a:latin typeface="Rockwell Light" panose="02060403020205020204" pitchFamily="18" charset="0"/>
              </a:defRPr>
            </a:lvl4pPr>
            <a:lvl5pPr>
              <a:defRPr baseline="0">
                <a:latin typeface="Rockwell Light" panose="0206040302020502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6E61D-2A55-FC8C-7525-D5B75A2F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ckwell Light" panose="02060403020205020204" pitchFamily="18" charset="0"/>
              </a:defRPr>
            </a:lvl1pPr>
          </a:lstStyle>
          <a:p>
            <a:fld id="{8C60D77E-5427-4CB2-9C45-D96534C0735A}" type="datetimeFigureOut">
              <a:rPr lang="en-NL" smtClean="0"/>
              <a:pPr/>
              <a:t>03/11/2022</a:t>
            </a:fld>
            <a:endParaRPr lang="en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687B0-1A36-0BB0-0A64-B44BF440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endParaRPr lang="en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43EDE-475E-12A1-B0CD-0F9D4E0D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6A410BCD-2D92-4154-B88E-EF9B1D17EA81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365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5D0A-C9F4-5CED-653D-A2E27137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88" y="365125"/>
            <a:ext cx="9784711" cy="1117393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CE82F-75A5-7B6D-FFA3-31713E59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8C60D77E-5427-4CB2-9C45-D96534C0735A}" type="datetimeFigureOut">
              <a:rPr lang="en-NL" smtClean="0"/>
              <a:pPr/>
              <a:t>03/11/2022</a:t>
            </a:fld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87424-4B98-3589-E0F7-B9CC4F9E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B6799-B308-BD7A-E8FE-C859E018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6A410BCD-2D92-4154-B88E-EF9B1D17EA81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586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5652E-3BF6-FBE4-590E-692AF912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8C60D77E-5427-4CB2-9C45-D96534C0735A}" type="datetimeFigureOut">
              <a:rPr lang="en-NL" smtClean="0"/>
              <a:pPr/>
              <a:t>03/11/2022</a:t>
            </a:fld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71CDE-180A-8923-241A-F8F060BA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469D8-E73B-D866-2167-5D496759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ckwell Light" panose="02060403020205020204" pitchFamily="18" charset="0"/>
              </a:defRPr>
            </a:lvl1pPr>
          </a:lstStyle>
          <a:p>
            <a:fld id="{6A410BCD-2D92-4154-B88E-EF9B1D17EA81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53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2E8C-F9A3-87CF-5EA6-8185C64EF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D77E-5427-4CB2-9C45-D96534C0735A}" type="datetimeFigureOut">
              <a:rPr lang="en-NL" smtClean="0"/>
              <a:t>03/11/2022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83A2-DB44-7768-9787-B886CBC9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4BDF-304D-4AF6-B8C0-2E2F4F314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0BCD-2D92-4154-B88E-EF9B1D17EA81}" type="slidenum">
              <a:rPr lang="en-NL" smtClean="0"/>
              <a:t>‹#›</a:t>
            </a:fld>
            <a:endParaRPr lang="en-N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58AF44-2434-6ED2-91CB-3AB0D90273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-191" b="16789"/>
          <a:stretch/>
        </p:blipFill>
        <p:spPr>
          <a:xfrm>
            <a:off x="52397" y="136525"/>
            <a:ext cx="1457540" cy="1351106"/>
          </a:xfrm>
          <a:prstGeom prst="rect">
            <a:avLst/>
          </a:prstGeom>
        </p:spPr>
      </p:pic>
      <p:sp>
        <p:nvSpPr>
          <p:cNvPr id="13" name="Hexagon 12">
            <a:extLst>
              <a:ext uri="{FF2B5EF4-FFF2-40B4-BE49-F238E27FC236}">
                <a16:creationId xmlns:a16="http://schemas.microsoft.com/office/drawing/2014/main" id="{E40114FC-E9D8-15CC-0AB4-1078F72D450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2478000" y="-3048383"/>
            <a:ext cx="7236000" cy="6264000"/>
          </a:xfrm>
          <a:prstGeom prst="hexagon">
            <a:avLst/>
          </a:prstGeom>
          <a:solidFill>
            <a:schemeClr val="accent1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EDA617D-450B-C896-8E15-65FD0C50FAB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697049" y="2731360"/>
            <a:ext cx="7236000" cy="6264000"/>
          </a:xfrm>
          <a:prstGeom prst="hexagon">
            <a:avLst/>
          </a:prstGeom>
          <a:solidFill>
            <a:srgbClr val="BCCCEA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EC3C3153-928A-46AD-59E5-B4567CC0C20D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741047" y="2731360"/>
            <a:ext cx="7236000" cy="6264000"/>
          </a:xfrm>
          <a:prstGeom prst="hexagon">
            <a:avLst/>
          </a:prstGeom>
          <a:solidFill>
            <a:schemeClr val="accent1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219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axmind.com/geoip/geolite2-free-geolocation-data?lang=en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plunkbase.splunk.com/app/2760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plunkbase.splunk.com/app/276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plunkbase.splunk.com/app/1629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lware-traffic-analysi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bousseaden/PCAP-ATTACK" TargetMode="External"/><Relationship Id="rId5" Type="http://schemas.openxmlformats.org/officeDocument/2006/relationships/hyperlink" Target="http://dataset.tlm.unavarra.es/ransomware/" TargetMode="External"/><Relationship Id="rId4" Type="http://schemas.openxmlformats.org/officeDocument/2006/relationships/hyperlink" Target="https://www.netresec.com/?page=PcapFiles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oralogix.com/blog/writing-effective-suricata-rules-for-the-sta/" TargetMode="External"/><Relationship Id="rId2" Type="http://schemas.openxmlformats.org/officeDocument/2006/relationships/hyperlink" Target="https://alparslanakyildiz.medium.com/creating-custom-suricata-signitures-260fc049b56a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yperscan.io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uricon.net/wp-content/uploads/2021/04/SuriCon17-Woodberg.pdf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bu.me/article/performance-characterization-of-suricata-thread-models/" TargetMode="External"/><Relationship Id="rId2" Type="http://schemas.openxmlformats.org/officeDocument/2006/relationships/hyperlink" Target="https://suricata.readthedocs.io/en/suricata-6.0.0/performance/runmode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OISF/suricata/blob/master/src/runmodes.c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4DE408B-D53A-A05D-4656-1FA4285E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3806"/>
            <a:ext cx="9144000" cy="1655762"/>
          </a:xfrm>
        </p:spPr>
        <p:txBody>
          <a:bodyPr/>
          <a:lstStyle/>
          <a:p>
            <a:r>
              <a:rPr lang="nl-NL" dirty="0"/>
              <a:t>A</a:t>
            </a:r>
            <a:r>
              <a:rPr lang="en-NL" dirty="0"/>
              <a:t>n open source IDS/IPS</a:t>
            </a:r>
            <a:endParaRPr lang="nl-NL" dirty="0"/>
          </a:p>
        </p:txBody>
      </p:sp>
      <p:pic>
        <p:nvPicPr>
          <p:cNvPr id="4098" name="Picture 2" descr="Our Story - Suricata">
            <a:extLst>
              <a:ext uri="{FF2B5EF4-FFF2-40B4-BE49-F238E27FC236}">
                <a16:creationId xmlns:a16="http://schemas.microsoft.com/office/drawing/2014/main" id="{0D78BB65-0C22-BC7B-208D-6B4A5E76B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25" y="968432"/>
            <a:ext cx="3519351" cy="35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Functioneel</a:t>
            </a:r>
            <a:r>
              <a:rPr lang="en-NL" dirty="0"/>
              <a:t> </a:t>
            </a:r>
            <a:r>
              <a:rPr lang="en-NL" dirty="0" err="1"/>
              <a:t>overzicht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F8159-4388-2134-0926-3A36DFE6065E}"/>
              </a:ext>
            </a:extLst>
          </p:cNvPr>
          <p:cNvSpPr txBox="1"/>
          <p:nvPr/>
        </p:nvSpPr>
        <p:spPr>
          <a:xfrm>
            <a:off x="1569600" y="1569600"/>
            <a:ext cx="844877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 Light" panose="02040303020102020203" pitchFamily="18" charset="0"/>
              </a:rPr>
              <a:t>Suricata vs Snort:</a:t>
            </a:r>
            <a:br>
              <a:rPr lang="en-NL" b="1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Automatic protocol detection -&gt; Rules </a:t>
            </a:r>
            <a:r>
              <a:rPr lang="en-NL" sz="1400" dirty="0" err="1">
                <a:latin typeface="Rockwell Light" panose="02040303020102020203" pitchFamily="18" charset="0"/>
              </a:rPr>
              <a:t>matchen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onafhankelijk</a:t>
            </a:r>
            <a:r>
              <a:rPr lang="en-NL" sz="1400" dirty="0">
                <a:latin typeface="Rockwell Light" panose="02040303020102020203" pitchFamily="18" charset="0"/>
              </a:rPr>
              <a:t> van TCP/UDP </a:t>
            </a:r>
            <a:r>
              <a:rPr lang="en-NL" sz="1400" dirty="0" err="1">
                <a:latin typeface="Rockwell Light" panose="02040303020102020203" pitchFamily="18" charset="0"/>
              </a:rPr>
              <a:t>poorten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alert http maar </a:t>
            </a:r>
            <a:r>
              <a:rPr lang="en-NL" sz="1400" dirty="0" err="1">
                <a:latin typeface="Rockwell Light" panose="02040303020102020203" pitchFamily="18" charset="0"/>
              </a:rPr>
              <a:t>niet</a:t>
            </a:r>
            <a:r>
              <a:rPr lang="en-NL" sz="1400" dirty="0">
                <a:latin typeface="Rockwell Light" panose="02040303020102020203" pitchFamily="18" charset="0"/>
              </a:rPr>
              <a:t> $HTTP_PORTS!!! </a:t>
            </a:r>
            <a:r>
              <a:rPr lang="nl-NL" sz="1400" dirty="0">
                <a:latin typeface="Rockwell Light" panose="02040303020102020203" pitchFamily="18" charset="0"/>
              </a:rPr>
              <a:t>L</a:t>
            </a:r>
            <a:r>
              <a:rPr lang="en-NL" sz="1400" dirty="0">
                <a:latin typeface="Rockwell Light" panose="02040303020102020203" pitchFamily="18" charset="0"/>
              </a:rPr>
              <a:t>et op die rules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400" dirty="0">
                <a:latin typeface="Rockwell Light" panose="02040303020102020203" pitchFamily="18" charset="0"/>
              </a:rPr>
              <a:t>alert </a:t>
            </a:r>
            <a:r>
              <a:rPr lang="nl-NL" sz="1400" dirty="0" err="1">
                <a:latin typeface="Rockwell Light" panose="02040303020102020203" pitchFamily="18" charset="0"/>
              </a:rPr>
              <a:t>tcp</a:t>
            </a:r>
            <a:r>
              <a:rPr lang="nl-NL" sz="1400" dirty="0">
                <a:latin typeface="Rockwell Light" panose="02040303020102020203" pitchFamily="18" charset="0"/>
              </a:rPr>
              <a:t> $HOME_NET </a:t>
            </a:r>
            <a:r>
              <a:rPr lang="nl-NL" sz="1400" dirty="0" err="1">
                <a:latin typeface="Rockwell Light" panose="02040303020102020203" pitchFamily="18" charset="0"/>
              </a:rPr>
              <a:t>any</a:t>
            </a:r>
            <a:r>
              <a:rPr lang="nl-NL" sz="1400" dirty="0">
                <a:latin typeface="Rockwell Light" panose="02040303020102020203" pitchFamily="18" charset="0"/>
              </a:rPr>
              <a:t> -&gt; $EXTERNAL_NET $HTTP_PORTS ...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400" dirty="0">
                <a:latin typeface="Rockwell Light" panose="02040303020102020203" pitchFamily="18" charset="0"/>
              </a:rPr>
              <a:t>W</a:t>
            </a:r>
            <a:r>
              <a:rPr lang="en-NL" sz="1400" dirty="0" err="1">
                <a:latin typeface="Rockwell Light" panose="02040303020102020203" pitchFamily="18" charset="0"/>
              </a:rPr>
              <a:t>ordt</a:t>
            </a:r>
            <a:r>
              <a:rPr lang="en-NL" sz="1400" dirty="0">
                <a:latin typeface="Rockwell Light" panose="02040303020102020203" pitchFamily="18" charset="0"/>
              </a:rPr>
              <a:t> dan: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400" dirty="0">
                <a:latin typeface="Rockwell Light" panose="02040303020102020203" pitchFamily="18" charset="0"/>
              </a:rPr>
              <a:t>alert http $HOME_NET -&gt; $EXTERNAL_NET </a:t>
            </a:r>
            <a:r>
              <a:rPr lang="nl-NL" sz="1400" dirty="0" err="1">
                <a:latin typeface="Rockwell Light" panose="02040303020102020203" pitchFamily="18" charset="0"/>
              </a:rPr>
              <a:t>any</a:t>
            </a:r>
            <a:r>
              <a:rPr lang="nl-NL" sz="1400" dirty="0">
                <a:latin typeface="Rockwell Light" panose="02040303020102020203" pitchFamily="18" charset="0"/>
              </a:rPr>
              <a:t> ...</a:t>
            </a:r>
            <a:endParaRPr lang="en-NL" sz="1400" dirty="0">
              <a:latin typeface="Rockwell Light" panose="02040303020102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67BDA-2304-E7FE-97C5-473ECC984F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6797" y="2063204"/>
            <a:ext cx="3178712" cy="2443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44DD6-AB9F-8D48-B3FE-49A75EE4AA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5509" y="2101304"/>
            <a:ext cx="3254914" cy="2367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C69FA-5F52-8D74-63FF-6DBEC324F743}"/>
              </a:ext>
            </a:extLst>
          </p:cNvPr>
          <p:cNvSpPr txBox="1"/>
          <p:nvPr/>
        </p:nvSpPr>
        <p:spPr>
          <a:xfrm>
            <a:off x="1569600" y="6395389"/>
            <a:ext cx="8030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Figures</a:t>
            </a:r>
            <a:r>
              <a:rPr lang="en-NL" sz="1200" dirty="0"/>
              <a:t> source: </a:t>
            </a:r>
            <a:r>
              <a:rPr lang="nl-NL" sz="1200" dirty="0"/>
              <a:t>https://www.researchgate.net/publication/309229246_A_Survey_on_Network_Security_Monitoring_Systems</a:t>
            </a:r>
          </a:p>
        </p:txBody>
      </p:sp>
    </p:spTree>
    <p:extLst>
      <p:ext uri="{BB962C8B-B14F-4D97-AF65-F5344CB8AC3E}">
        <p14:creationId xmlns:p14="http://schemas.microsoft.com/office/powerpoint/2010/main" val="181367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 err="1"/>
              <a:t>Installeren</a:t>
            </a:r>
            <a:r>
              <a:rPr lang="en-NL" dirty="0"/>
              <a:t> / </a:t>
            </a:r>
            <a:r>
              <a:rPr lang="en-NL" dirty="0" err="1"/>
              <a:t>configureren</a:t>
            </a:r>
            <a:r>
              <a:rPr lang="en-NL" dirty="0"/>
              <a:t> van Suricata</a:t>
            </a:r>
          </a:p>
          <a:p>
            <a:endParaRPr lang="en-NL" dirty="0"/>
          </a:p>
          <a:p>
            <a:r>
              <a:rPr lang="en-NL" dirty="0"/>
              <a:t>15 slides</a:t>
            </a:r>
            <a:endParaRPr lang="nl-NL" dirty="0"/>
          </a:p>
        </p:txBody>
      </p:sp>
      <p:pic>
        <p:nvPicPr>
          <p:cNvPr id="5122" name="Picture 2" descr="HD meerkat funny wallpapers | Peakpx">
            <a:extLst>
              <a:ext uri="{FF2B5EF4-FFF2-40B4-BE49-F238E27FC236}">
                <a16:creationId xmlns:a16="http://schemas.microsoft.com/office/drawing/2014/main" id="{17781B0A-CF12-CA1E-9563-64106E18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Installeren</a:t>
            </a:r>
            <a:r>
              <a:rPr lang="en-NL" dirty="0"/>
              <a:t>/</a:t>
            </a:r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97847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>
                <a:latin typeface="Rockwell Light" panose="02040303020102020203" pitchFamily="18" charset="0"/>
              </a:rPr>
              <a:t>Debian:</a:t>
            </a:r>
            <a:br>
              <a:rPr lang="en-NL" b="1" dirty="0">
                <a:latin typeface="Rockwell Light" panose="02040303020102020203" pitchFamily="18" charset="0"/>
              </a:rPr>
            </a:br>
            <a:r>
              <a:rPr lang="nl-NL" sz="1200" dirty="0" err="1">
                <a:latin typeface="Consolas" panose="020B0609020204030204" pitchFamily="49" charset="0"/>
              </a:rPr>
              <a:t>sudo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apt</a:t>
            </a:r>
            <a:r>
              <a:rPr lang="nl-NL" sz="1200" dirty="0">
                <a:latin typeface="Consolas" panose="020B0609020204030204" pitchFamily="49" charset="0"/>
              </a:rPr>
              <a:t>-get </a:t>
            </a:r>
            <a:r>
              <a:rPr lang="nl-NL" sz="1200" dirty="0" err="1">
                <a:latin typeface="Consolas" panose="020B0609020204030204" pitchFamily="49" charset="0"/>
              </a:rPr>
              <a:t>install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br>
              <a:rPr lang="en-NL" b="1" dirty="0">
                <a:latin typeface="Rockwell Light" panose="02040303020102020203" pitchFamily="18" charset="0"/>
              </a:rPr>
            </a:br>
            <a:br>
              <a:rPr lang="en-NL" b="1" dirty="0">
                <a:latin typeface="Rockwell Light" panose="02040303020102020203" pitchFamily="18" charset="0"/>
              </a:rPr>
            </a:br>
            <a:r>
              <a:rPr lang="en-NL" sz="1600" b="1" dirty="0">
                <a:latin typeface="Rockwell Light" panose="02040303020102020203" pitchFamily="18" charset="0"/>
              </a:rPr>
              <a:t>Run as non-root user:</a:t>
            </a:r>
            <a:br>
              <a:rPr lang="en-NL" sz="1600" b="1" dirty="0">
                <a:latin typeface="Rockwell Light" panose="02040303020102020203" pitchFamily="18" charset="0"/>
              </a:rPr>
            </a:br>
            <a:r>
              <a:rPr lang="en-NL" sz="1200" dirty="0" err="1">
                <a:latin typeface="Consolas" panose="020B0609020204030204" pitchFamily="49" charset="0"/>
              </a:rPr>
              <a:t>sudo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systemctl</a:t>
            </a:r>
            <a:r>
              <a:rPr lang="en-NL" sz="1200" dirty="0">
                <a:latin typeface="Consolas" panose="020B0609020204030204" pitchFamily="49" charset="0"/>
              </a:rPr>
              <a:t> stop </a:t>
            </a:r>
            <a:r>
              <a:rPr lang="en-NL" sz="1200" dirty="0" err="1">
                <a:latin typeface="Consolas" panose="020B0609020204030204" pitchFamily="49" charset="0"/>
              </a:rPr>
              <a:t>suricata</a:t>
            </a:r>
            <a:br>
              <a:rPr lang="en-NL" sz="1400" dirty="0">
                <a:latin typeface="Consolas" panose="020B0609020204030204" pitchFamily="49" charset="0"/>
              </a:rPr>
            </a:br>
            <a:br>
              <a:rPr lang="en-NL" b="1" dirty="0">
                <a:latin typeface="Rockwell Light" panose="02040303020102020203" pitchFamily="18" charset="0"/>
              </a:rPr>
            </a:br>
            <a:r>
              <a:rPr lang="en-NL" sz="1200" dirty="0" err="1">
                <a:latin typeface="Consolas" panose="020B0609020204030204" pitchFamily="49" charset="0"/>
              </a:rPr>
              <a:t>sudo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groupadd</a:t>
            </a:r>
            <a:r>
              <a:rPr lang="nl-NL" sz="1200" dirty="0">
                <a:latin typeface="Consolas" panose="020B0609020204030204" pitchFamily="49" charset="0"/>
              </a:rPr>
              <a:t> -g 200</a:t>
            </a:r>
            <a:r>
              <a:rPr lang="en-NL" sz="1200" dirty="0">
                <a:latin typeface="Consolas" panose="020B0609020204030204" pitchFamily="49" charset="0"/>
              </a:rPr>
              <a:t>2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suricata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en-NL" sz="1200" dirty="0" err="1">
                <a:latin typeface="Consolas" panose="020B0609020204030204" pitchFamily="49" charset="0"/>
              </a:rPr>
              <a:t>sudo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useradd</a:t>
            </a:r>
            <a:r>
              <a:rPr lang="nl-NL" sz="1200" dirty="0">
                <a:latin typeface="Consolas" panose="020B0609020204030204" pitchFamily="49" charset="0"/>
              </a:rPr>
              <a:t> -m -k /</a:t>
            </a:r>
            <a:r>
              <a:rPr lang="nl-NL" sz="1200" dirty="0" err="1">
                <a:latin typeface="Consolas" panose="020B0609020204030204" pitchFamily="49" charset="0"/>
              </a:rPr>
              <a:t>etc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skel</a:t>
            </a:r>
            <a:r>
              <a:rPr lang="nl-NL" sz="1200" dirty="0">
                <a:latin typeface="Consolas" panose="020B0609020204030204" pitchFamily="49" charset="0"/>
              </a:rPr>
              <a:t>/ -u 200</a:t>
            </a:r>
            <a:r>
              <a:rPr lang="en-NL" sz="1200" dirty="0">
                <a:latin typeface="Consolas" panose="020B0609020204030204" pitchFamily="49" charset="0"/>
              </a:rPr>
              <a:t>2</a:t>
            </a:r>
            <a:r>
              <a:rPr lang="nl-NL" sz="1200" dirty="0">
                <a:latin typeface="Consolas" panose="020B0609020204030204" pitchFamily="49" charset="0"/>
              </a:rPr>
              <a:t> -g 200</a:t>
            </a:r>
            <a:r>
              <a:rPr lang="en-NL" sz="1200" dirty="0">
                <a:latin typeface="Consolas" panose="020B0609020204030204" pitchFamily="49" charset="0"/>
              </a:rPr>
              <a:t>2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suricata</a:t>
            </a:r>
            <a:br>
              <a:rPr lang="en-NL" sz="1400" dirty="0">
                <a:latin typeface="Consolas" panose="020B0609020204030204" pitchFamily="49" charset="0"/>
              </a:rPr>
            </a:br>
            <a:br>
              <a:rPr lang="en-NL" b="1" dirty="0">
                <a:latin typeface="Rockwell Light" panose="02040303020102020203" pitchFamily="18" charset="0"/>
              </a:rPr>
            </a:br>
            <a:r>
              <a:rPr lang="en-NL" sz="1200" dirty="0" err="1">
                <a:latin typeface="Consolas" panose="020B0609020204030204" pitchFamily="49" charset="0"/>
              </a:rPr>
              <a:t>sudo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chown -R suricata: /etc/suricata/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200" dirty="0" err="1">
                <a:latin typeface="Consolas" panose="020B0609020204030204" pitchFamily="49" charset="0"/>
              </a:rPr>
              <a:t>sudo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chown -R suricata: /var/log/suricata/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200" dirty="0" err="1">
                <a:latin typeface="Consolas" panose="020B0609020204030204" pitchFamily="49" charset="0"/>
              </a:rPr>
              <a:t>sudo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chown -R suricata: /var/lib/suricata/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200" dirty="0" err="1">
                <a:latin typeface="Consolas" panose="020B0609020204030204" pitchFamily="49" charset="0"/>
              </a:rPr>
              <a:t>sudo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mkdir</a:t>
            </a:r>
            <a:r>
              <a:rPr lang="en-NL" sz="1200" dirty="0">
                <a:latin typeface="Consolas" panose="020B0609020204030204" pitchFamily="49" charset="0"/>
              </a:rPr>
              <a:t> /var/run/</a:t>
            </a:r>
            <a:r>
              <a:rPr lang="en-NL" sz="1200" dirty="0" err="1">
                <a:latin typeface="Consolas" panose="020B0609020204030204" pitchFamily="49" charset="0"/>
              </a:rPr>
              <a:t>suricata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200" dirty="0" err="1">
                <a:latin typeface="Consolas" panose="020B0609020204030204" pitchFamily="49" charset="0"/>
              </a:rPr>
              <a:t>sudo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chown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en-NL" sz="1200" dirty="0">
                <a:latin typeface="Consolas" panose="020B0609020204030204" pitchFamily="49" charset="0"/>
              </a:rPr>
              <a:t>–R 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: </a:t>
            </a:r>
            <a:r>
              <a:rPr lang="en-NL" sz="1200" dirty="0">
                <a:latin typeface="Consolas" panose="020B0609020204030204" pitchFamily="49" charset="0"/>
              </a:rPr>
              <a:t>/var/run/</a:t>
            </a:r>
            <a:r>
              <a:rPr lang="en-NL" sz="1200" dirty="0" err="1">
                <a:latin typeface="Consolas" panose="020B0609020204030204" pitchFamily="49" charset="0"/>
              </a:rPr>
              <a:t>suricata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(</a:t>
            </a:r>
            <a:r>
              <a:rPr lang="nl-NL" sz="1200" dirty="0" err="1">
                <a:latin typeface="Consolas" panose="020B0609020204030204" pitchFamily="49" charset="0"/>
              </a:rPr>
              <a:t>suricata-command.socket</a:t>
            </a:r>
            <a:r>
              <a:rPr lang="en-NL" sz="1200" dirty="0">
                <a:latin typeface="Consolas" panose="020B0609020204030204" pitchFamily="49" charset="0"/>
              </a:rPr>
              <a:t> will be created within that folder)</a:t>
            </a:r>
            <a:br>
              <a:rPr lang="en-NL" b="1" dirty="0">
                <a:latin typeface="Rockwell Light" panose="02040303020102020203" pitchFamily="18" charset="0"/>
              </a:rPr>
            </a:br>
            <a:br>
              <a:rPr lang="en-NL" b="1" dirty="0">
                <a:latin typeface="Rockwell Light" panose="02040303020102020203" pitchFamily="18" charset="0"/>
              </a:rPr>
            </a:br>
            <a:r>
              <a:rPr lang="en-NL" sz="1600" b="1" dirty="0">
                <a:latin typeface="Rockwell Light" panose="02040303020102020203" pitchFamily="18" charset="0"/>
              </a:rPr>
              <a:t>Cron: </a:t>
            </a:r>
            <a:r>
              <a:rPr lang="nl-NL" sz="1600" b="1" dirty="0">
                <a:latin typeface="Rockwell Light" panose="02040303020102020203" pitchFamily="18" charset="0"/>
              </a:rPr>
              <a:t>/</a:t>
            </a:r>
            <a:r>
              <a:rPr lang="nl-NL" sz="1600" b="1" dirty="0" err="1">
                <a:latin typeface="Rockwell Light" panose="02040303020102020203" pitchFamily="18" charset="0"/>
              </a:rPr>
              <a:t>etc</a:t>
            </a:r>
            <a:r>
              <a:rPr lang="nl-NL" sz="1600" b="1" dirty="0">
                <a:latin typeface="Rockwell Light" panose="02040303020102020203" pitchFamily="18" charset="0"/>
              </a:rPr>
              <a:t>/</a:t>
            </a:r>
            <a:r>
              <a:rPr lang="nl-NL" sz="1600" b="1" dirty="0" err="1">
                <a:latin typeface="Rockwell Light" panose="02040303020102020203" pitchFamily="18" charset="0"/>
              </a:rPr>
              <a:t>cron.d</a:t>
            </a:r>
            <a:r>
              <a:rPr lang="en-NL" sz="1600" b="1" dirty="0">
                <a:latin typeface="Rockwell Light" panose="02040303020102020203" pitchFamily="18" charset="0"/>
              </a:rPr>
              <a:t>/</a:t>
            </a:r>
            <a:r>
              <a:rPr lang="en-NL" sz="1600" b="1" dirty="0" err="1">
                <a:latin typeface="Rockwell Light" panose="02040303020102020203" pitchFamily="18" charset="0"/>
              </a:rPr>
              <a:t>suricata</a:t>
            </a:r>
            <a:r>
              <a:rPr lang="en-NL" sz="1600" b="1" dirty="0">
                <a:latin typeface="Rockwell Light" panose="02040303020102020203" pitchFamily="18" charset="0"/>
              </a:rPr>
              <a:t>-update</a:t>
            </a:r>
            <a:endParaRPr lang="nl-NL" sz="1600" b="1" dirty="0">
              <a:latin typeface="Rockwell Light" panose="02040303020102020203" pitchFamily="18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# minute </a:t>
            </a:r>
            <a:r>
              <a:rPr lang="nl-NL" sz="1200" dirty="0" err="1">
                <a:latin typeface="Consolas" panose="020B0609020204030204" pitchFamily="49" charset="0"/>
              </a:rPr>
              <a:t>hour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day</a:t>
            </a:r>
            <a:r>
              <a:rPr lang="nl-NL" sz="1200" dirty="0">
                <a:latin typeface="Consolas" panose="020B0609020204030204" pitchFamily="49" charset="0"/>
              </a:rPr>
              <a:t>-of-</a:t>
            </a:r>
            <a:r>
              <a:rPr lang="nl-NL" sz="1200" dirty="0" err="1">
                <a:latin typeface="Consolas" panose="020B0609020204030204" pitchFamily="49" charset="0"/>
              </a:rPr>
              <a:t>month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month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day</a:t>
            </a:r>
            <a:r>
              <a:rPr lang="nl-NL" sz="1200" dirty="0">
                <a:latin typeface="Consolas" panose="020B0609020204030204" pitchFamily="49" charset="0"/>
              </a:rPr>
              <a:t>-of-week (0,7=</a:t>
            </a:r>
            <a:r>
              <a:rPr lang="nl-NL" sz="1200" dirty="0" err="1">
                <a:latin typeface="Consolas" panose="020B0609020204030204" pitchFamily="49" charset="0"/>
              </a:rPr>
              <a:t>Sunday</a:t>
            </a:r>
            <a:r>
              <a:rPr lang="nl-NL" sz="1200" dirty="0">
                <a:latin typeface="Consolas" panose="020B0609020204030204" pitchFamily="49" charset="0"/>
              </a:rPr>
              <a:t>, 1=</a:t>
            </a:r>
            <a:r>
              <a:rPr lang="nl-NL" sz="1200" dirty="0" err="1">
                <a:latin typeface="Consolas" panose="020B0609020204030204" pitchFamily="49" charset="0"/>
              </a:rPr>
              <a:t>Monday</a:t>
            </a:r>
            <a:r>
              <a:rPr lang="nl-NL" sz="1200" dirty="0">
                <a:latin typeface="Consolas" panose="020B0609020204030204" pitchFamily="49" charset="0"/>
              </a:rPr>
              <a:t>)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0 0 * * 0,3 </a:t>
            </a:r>
            <a:r>
              <a:rPr lang="nl-NL" sz="1200" b="1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 test -x /</a:t>
            </a:r>
            <a:r>
              <a:rPr lang="nl-NL" sz="1200" dirty="0" err="1">
                <a:latin typeface="Consolas" panose="020B0609020204030204" pitchFamily="49" charset="0"/>
              </a:rPr>
              <a:t>usr</a:t>
            </a:r>
            <a:r>
              <a:rPr lang="nl-NL" sz="1200" dirty="0">
                <a:latin typeface="Consolas" panose="020B0609020204030204" pitchFamily="49" charset="0"/>
              </a:rPr>
              <a:t>/bin/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-update || /</a:t>
            </a:r>
            <a:r>
              <a:rPr lang="nl-NL" sz="1200" dirty="0" err="1">
                <a:latin typeface="Consolas" panose="020B0609020204030204" pitchFamily="49" charset="0"/>
              </a:rPr>
              <a:t>usr</a:t>
            </a:r>
            <a:r>
              <a:rPr lang="nl-NL" sz="1200" dirty="0">
                <a:latin typeface="Consolas" panose="020B0609020204030204" pitchFamily="49" charset="0"/>
              </a:rPr>
              <a:t>/bin/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-update update-sources &gt; /</a:t>
            </a:r>
            <a:r>
              <a:rPr lang="nl-NL" sz="1200" dirty="0" err="1">
                <a:latin typeface="Consolas" panose="020B0609020204030204" pitchFamily="49" charset="0"/>
              </a:rPr>
              <a:t>dev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null</a:t>
            </a:r>
            <a:r>
              <a:rPr lang="nl-NL" sz="1200" dirty="0">
                <a:latin typeface="Consolas" panose="020B0609020204030204" pitchFamily="49" charset="0"/>
              </a:rPr>
              <a:t> 2&gt;&amp;1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0 1 * * * </a:t>
            </a:r>
            <a:r>
              <a:rPr lang="nl-NL" sz="1200" b="1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 test -x /</a:t>
            </a:r>
            <a:r>
              <a:rPr lang="nl-NL" sz="1200" dirty="0" err="1">
                <a:latin typeface="Consolas" panose="020B0609020204030204" pitchFamily="49" charset="0"/>
              </a:rPr>
              <a:t>usr</a:t>
            </a:r>
            <a:r>
              <a:rPr lang="nl-NL" sz="1200" dirty="0">
                <a:latin typeface="Consolas" panose="020B0609020204030204" pitchFamily="49" charset="0"/>
              </a:rPr>
              <a:t>/bin/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-update || /</a:t>
            </a:r>
            <a:r>
              <a:rPr lang="nl-NL" sz="1200" dirty="0" err="1">
                <a:latin typeface="Consolas" panose="020B0609020204030204" pitchFamily="49" charset="0"/>
              </a:rPr>
              <a:t>usr</a:t>
            </a:r>
            <a:r>
              <a:rPr lang="nl-NL" sz="1200" dirty="0">
                <a:latin typeface="Consolas" panose="020B0609020204030204" pitchFamily="49" charset="0"/>
              </a:rPr>
              <a:t>/bin/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-update &gt; /</a:t>
            </a:r>
            <a:r>
              <a:rPr lang="nl-NL" sz="1200" dirty="0" err="1">
                <a:latin typeface="Consolas" panose="020B0609020204030204" pitchFamily="49" charset="0"/>
              </a:rPr>
              <a:t>dev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null</a:t>
            </a:r>
            <a:r>
              <a:rPr lang="nl-NL" sz="1200" dirty="0">
                <a:latin typeface="Consolas" panose="020B0609020204030204" pitchFamily="49" charset="0"/>
              </a:rPr>
              <a:t> 2&gt;&amp;1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# Reload rules only (USR2 signal)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5 1 * * * </a:t>
            </a:r>
            <a:r>
              <a:rPr lang="nl-NL" sz="1200" b="1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kill</a:t>
            </a:r>
            <a:r>
              <a:rPr lang="nl-NL" sz="1200" dirty="0">
                <a:latin typeface="Consolas" panose="020B0609020204030204" pitchFamily="49" charset="0"/>
              </a:rPr>
              <a:t> -usr2 $(</a:t>
            </a:r>
            <a:r>
              <a:rPr lang="nl-NL" sz="1200" dirty="0" err="1">
                <a:latin typeface="Consolas" panose="020B0609020204030204" pitchFamily="49" charset="0"/>
              </a:rPr>
              <a:t>pidof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498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Installeren</a:t>
            </a:r>
            <a:r>
              <a:rPr lang="en-NL" dirty="0"/>
              <a:t>/</a:t>
            </a:r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97847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600" b="1" dirty="0">
                <a:latin typeface="Rockwell Light" panose="02040303020102020203" pitchFamily="18" charset="0"/>
              </a:rPr>
            </a:br>
            <a:endParaRPr lang="en-US" sz="1600" b="1" dirty="0">
              <a:latin typeface="Rockwell Light" panose="02040303020102020203" pitchFamily="18" charset="0"/>
            </a:endParaRPr>
          </a:p>
          <a:p>
            <a:r>
              <a:rPr lang="en-US" sz="1600" dirty="0">
                <a:latin typeface="Rockwell Light" panose="02060403020205020204" pitchFamily="18" charset="0"/>
              </a:rPr>
              <a:t>Run Suricata </a:t>
            </a:r>
            <a:r>
              <a:rPr lang="en-NL" sz="1600" dirty="0">
                <a:latin typeface="Rockwell Light" panose="02060403020205020204" pitchFamily="18" charset="0"/>
              </a:rPr>
              <a:t>met </a:t>
            </a:r>
            <a:r>
              <a:rPr lang="en-US" sz="1600" dirty="0" err="1">
                <a:latin typeface="Rockwell Light" panose="02060403020205020204" pitchFamily="18" charset="0"/>
              </a:rPr>
              <a:t>specifi</a:t>
            </a:r>
            <a:r>
              <a:rPr lang="en-NL" sz="1600" dirty="0">
                <a:latin typeface="Rockwell Light" panose="02060403020205020204" pitchFamily="18" charset="0"/>
              </a:rPr>
              <a:t>eke</a:t>
            </a:r>
            <a:r>
              <a:rPr lang="en-US" sz="1600" dirty="0">
                <a:latin typeface="Rockwell Light" panose="02060403020205020204" pitchFamily="18" charset="0"/>
              </a:rPr>
              <a:t> user-id </a:t>
            </a:r>
            <a:r>
              <a:rPr lang="en-NL" sz="1600" dirty="0" err="1">
                <a:latin typeface="Rockwell Light" panose="02060403020205020204" pitchFamily="18" charset="0"/>
              </a:rPr>
              <a:t>en</a:t>
            </a:r>
            <a:r>
              <a:rPr lang="en-NL" sz="1600" dirty="0">
                <a:latin typeface="Rockwell Light" panose="02060403020205020204" pitchFamily="18" charset="0"/>
              </a:rPr>
              <a:t> </a:t>
            </a:r>
            <a:r>
              <a:rPr lang="en-US" sz="1600" dirty="0">
                <a:latin typeface="Rockwell Light" panose="02060403020205020204" pitchFamily="18" charset="0"/>
              </a:rPr>
              <a:t>group-id: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run-as: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user: </a:t>
            </a:r>
            <a:r>
              <a:rPr lang="en-US" sz="1200" dirty="0" err="1">
                <a:latin typeface="Consolas" panose="020B0609020204030204" pitchFamily="49" charset="0"/>
              </a:rPr>
              <a:t>suricata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group: </a:t>
            </a:r>
            <a:r>
              <a:rPr lang="en-US" sz="1200" dirty="0" err="1">
                <a:latin typeface="Consolas" panose="020B0609020204030204" pitchFamily="49" charset="0"/>
              </a:rPr>
              <a:t>suricata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NL" sz="1600" b="1" dirty="0">
              <a:latin typeface="Rockwell Light" panose="02040303020102020203" pitchFamily="18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unix</a:t>
            </a:r>
            <a:r>
              <a:rPr lang="en-US" sz="1200" dirty="0">
                <a:latin typeface="Consolas" panose="020B0609020204030204" pitchFamily="49" charset="0"/>
              </a:rPr>
              <a:t>-command: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enabled: yes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filename: /var/run/</a:t>
            </a:r>
            <a:r>
              <a:rPr lang="en-US" sz="1200" dirty="0" err="1">
                <a:latin typeface="Consolas" panose="020B0609020204030204" pitchFamily="49" charset="0"/>
              </a:rPr>
              <a:t>suricata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suricata-command.socket</a:t>
            </a:r>
            <a:endParaRPr lang="en-NL" sz="1200" dirty="0">
              <a:latin typeface="Consolas" panose="020B0609020204030204" pitchFamily="49" charset="0"/>
            </a:endParaRPr>
          </a:p>
          <a:p>
            <a:br>
              <a:rPr lang="en-NL" sz="1600" b="1" dirty="0">
                <a:latin typeface="Rockwell Light" panose="02040303020102020203" pitchFamily="18" charset="0"/>
              </a:rPr>
            </a:br>
            <a:r>
              <a:rPr lang="en-NL" sz="1600" dirty="0" err="1">
                <a:latin typeface="Rockwell Light" panose="02040303020102020203" pitchFamily="18" charset="0"/>
              </a:rPr>
              <a:t>Specificeer</a:t>
            </a:r>
            <a:r>
              <a:rPr lang="en-NL" sz="1600" dirty="0">
                <a:latin typeface="Rockwell Light" panose="02040303020102020203" pitchFamily="18" charset="0"/>
              </a:rPr>
              <a:t> je eigen HOME_NET, IP-subnet(s), </a:t>
            </a:r>
            <a:r>
              <a:rPr lang="en-NL" sz="1600" dirty="0" err="1">
                <a:latin typeface="Rockwell Light" panose="02040303020102020203" pitchFamily="18" charset="0"/>
              </a:rPr>
              <a:t>dit</a:t>
            </a:r>
            <a:r>
              <a:rPr lang="en-NL" sz="1600" dirty="0">
                <a:latin typeface="Rockwell Light" panose="02040303020102020203" pitchFamily="18" charset="0"/>
              </a:rPr>
              <a:t> is </a:t>
            </a:r>
            <a:r>
              <a:rPr lang="en-NL" sz="1600" dirty="0" err="1">
                <a:latin typeface="Rockwell Light" panose="02040303020102020203" pitchFamily="18" charset="0"/>
              </a:rPr>
              <a:t>noodzakelijk</a:t>
            </a:r>
            <a:r>
              <a:rPr lang="en-NL" sz="1600" dirty="0">
                <a:latin typeface="Rockwell Light" panose="02040303020102020203" pitchFamily="18" charset="0"/>
              </a:rPr>
              <a:t>:</a:t>
            </a:r>
            <a:br>
              <a:rPr lang="en-NL" sz="1600" b="1" dirty="0">
                <a:latin typeface="Rockwell Light" panose="02040303020102020203" pitchFamily="18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vars: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address-groups: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HOME_NET: "[192.168.0.0/16,10.0.0.0/8,172.16.0.0/12]"</a:t>
            </a:r>
          </a:p>
          <a:p>
            <a:br>
              <a:rPr lang="en-NL" sz="1600" b="1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40303020102020203" pitchFamily="18" charset="0"/>
              </a:rPr>
              <a:t>In </a:t>
            </a:r>
            <a:r>
              <a:rPr lang="en-NL" sz="1600" dirty="0" err="1">
                <a:latin typeface="Rockwell Light" panose="02040303020102020203" pitchFamily="18" charset="0"/>
              </a:rPr>
              <a:t>een</a:t>
            </a:r>
            <a:r>
              <a:rPr lang="en-NL" sz="1600" dirty="0">
                <a:latin typeface="Rockwell Light" panose="02040303020102020203" pitchFamily="18" charset="0"/>
              </a:rPr>
              <a:t> Enterprise </a:t>
            </a:r>
            <a:r>
              <a:rPr lang="en-NL" sz="1600" dirty="0" err="1">
                <a:latin typeface="Rockwell Light" panose="02040303020102020203" pitchFamily="18" charset="0"/>
              </a:rPr>
              <a:t>omgeving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geldt</a:t>
            </a:r>
            <a:r>
              <a:rPr lang="en-NL" sz="1600" dirty="0">
                <a:latin typeface="Rockwell Light" panose="02040303020102020203" pitchFamily="18" charset="0"/>
              </a:rPr>
              <a:t>: </a:t>
            </a:r>
            <a:br>
              <a:rPr lang="en-NL" sz="16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Hoe </a:t>
            </a:r>
            <a:r>
              <a:rPr lang="en-NL" sz="1400" dirty="0" err="1">
                <a:latin typeface="Rockwell Light" panose="02040303020102020203" pitchFamily="18" charset="0"/>
              </a:rPr>
              <a:t>meer</a:t>
            </a:r>
            <a:r>
              <a:rPr lang="en-NL" sz="1400" dirty="0">
                <a:latin typeface="Rockwell Light" panose="02040303020102020203" pitchFamily="18" charset="0"/>
              </a:rPr>
              <a:t> je </a:t>
            </a:r>
            <a:r>
              <a:rPr lang="en-NL" sz="1400" dirty="0" err="1">
                <a:latin typeface="Rockwell Light" panose="02040303020102020203" pitchFamily="18" charset="0"/>
              </a:rPr>
              <a:t>weet</a:t>
            </a:r>
            <a:r>
              <a:rPr lang="en-NL" sz="1400" dirty="0">
                <a:latin typeface="Rockwell Light" panose="02040303020102020203" pitchFamily="18" charset="0"/>
              </a:rPr>
              <a:t> over web servers, DNS server etc. 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Des </a:t>
            </a:r>
            <a:r>
              <a:rPr lang="en-NL" sz="1400" dirty="0" err="1">
                <a:latin typeface="Rockwell Light" panose="02040303020102020203" pitchFamily="18" charset="0"/>
              </a:rPr>
              <a:t>te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beter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werken</a:t>
            </a:r>
            <a:r>
              <a:rPr lang="en-NL" sz="1400" dirty="0">
                <a:latin typeface="Rockwell Light" panose="02040303020102020203" pitchFamily="18" charset="0"/>
              </a:rPr>
              <a:t> je signatures </a:t>
            </a:r>
            <a:r>
              <a:rPr lang="en-NL" sz="1400" dirty="0" err="1">
                <a:latin typeface="Rockwell Light" panose="02040303020102020203" pitchFamily="18" charset="0"/>
              </a:rPr>
              <a:t>en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dit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heeft</a:t>
            </a:r>
            <a:r>
              <a:rPr lang="en-NL" sz="1400" dirty="0">
                <a:latin typeface="Rockwell Light" panose="02040303020102020203" pitchFamily="18" charset="0"/>
              </a:rPr>
              <a:t> impact op je performance</a:t>
            </a:r>
          </a:p>
          <a:p>
            <a:endParaRPr lang="en-NL" sz="16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Ports </a:t>
            </a:r>
            <a:r>
              <a:rPr lang="en-NL" sz="1600" dirty="0" err="1">
                <a:latin typeface="Rockwell Light" panose="02040303020102020203" pitchFamily="18" charset="0"/>
              </a:rPr>
              <a:t>tbv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applicatie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herkenning</a:t>
            </a:r>
            <a:r>
              <a:rPr lang="en-NL" sz="1600" dirty="0">
                <a:latin typeface="Rockwell Light" panose="02040303020102020203" pitchFamily="18" charset="0"/>
              </a:rPr>
              <a:t>:</a:t>
            </a:r>
            <a:br>
              <a:rPr lang="en-NL" sz="16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Als je rules </a:t>
            </a:r>
            <a:r>
              <a:rPr lang="en-NL" sz="1400" dirty="0" err="1">
                <a:latin typeface="Rockwell Light" panose="02040303020102020203" pitchFamily="18" charset="0"/>
              </a:rPr>
              <a:t>herschrijft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naar</a:t>
            </a:r>
            <a:r>
              <a:rPr lang="en-NL" sz="1400" dirty="0">
                <a:latin typeface="Rockwell Light" panose="02040303020102020203" pitchFamily="18" charset="0"/>
              </a:rPr>
              <a:t> Suricata is </a:t>
            </a:r>
            <a:r>
              <a:rPr lang="en-NL" sz="1400" dirty="0" err="1">
                <a:latin typeface="Rockwell Light" panose="02040303020102020203" pitchFamily="18" charset="0"/>
              </a:rPr>
              <a:t>dit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niet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nodig</a:t>
            </a:r>
            <a:r>
              <a:rPr lang="en-NL" sz="1400" dirty="0">
                <a:latin typeface="Rockwell Light" panose="02040303020102020203" pitchFamily="18" charset="0"/>
              </a:rPr>
              <a:t>, </a:t>
            </a:r>
            <a:r>
              <a:rPr lang="en-NL" sz="1400" dirty="0" err="1">
                <a:latin typeface="Rockwell Light" panose="02040303020102020203" pitchFamily="18" charset="0"/>
              </a:rPr>
              <a:t>dat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kan</a:t>
            </a:r>
            <a:r>
              <a:rPr lang="en-NL" sz="1400" dirty="0">
                <a:latin typeface="Rockwell Light" panose="02040303020102020203" pitchFamily="18" charset="0"/>
              </a:rPr>
              <a:t> de decoder van Suricata </a:t>
            </a:r>
            <a:r>
              <a:rPr lang="en-NL" sz="1400" dirty="0" err="1">
                <a:latin typeface="Rockwell Light" panose="02040303020102020203" pitchFamily="18" charset="0"/>
              </a:rPr>
              <a:t>uitvoeren</a:t>
            </a:r>
            <a:r>
              <a:rPr lang="en-NL" sz="1400" dirty="0">
                <a:latin typeface="Rockwell Light" panose="02040303020102020203" pitchFamily="18" charset="0"/>
              </a:rPr>
              <a:t> op </a:t>
            </a:r>
            <a:r>
              <a:rPr lang="en-NL" sz="1400" dirty="0" err="1">
                <a:latin typeface="Rockwell Light" panose="02040303020102020203" pitchFamily="18" charset="0"/>
              </a:rPr>
              <a:t>iedere</a:t>
            </a:r>
            <a:r>
              <a:rPr lang="en-NL" sz="1400" dirty="0">
                <a:latin typeface="Rockwell Light" panose="02040303020102020203" pitchFamily="18" charset="0"/>
              </a:rPr>
              <a:t> port.</a:t>
            </a:r>
          </a:p>
        </p:txBody>
      </p:sp>
    </p:spTree>
    <p:extLst>
      <p:ext uri="{BB962C8B-B14F-4D97-AF65-F5344CB8AC3E}">
        <p14:creationId xmlns:p14="http://schemas.microsoft.com/office/powerpoint/2010/main" val="318120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40303020102020203" pitchFamily="18" charset="0"/>
              </a:rPr>
              <a:t>Run mode (</a:t>
            </a:r>
            <a:r>
              <a:rPr lang="en-NL" sz="1600" dirty="0" err="1">
                <a:latin typeface="Rockwell Light" panose="02040303020102020203" pitchFamily="18" charset="0"/>
              </a:rPr>
              <a:t>scheelt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echt</a:t>
            </a:r>
            <a:r>
              <a:rPr lang="en-NL" sz="1600" dirty="0">
                <a:latin typeface="Rockwell Light" panose="02040303020102020203" pitchFamily="18" charset="0"/>
              </a:rPr>
              <a:t> in load):</a:t>
            </a:r>
          </a:p>
          <a:p>
            <a:r>
              <a:rPr lang="nl-NL" sz="1200" dirty="0" err="1">
                <a:latin typeface="Consolas" panose="020B0609020204030204" pitchFamily="49" charset="0"/>
              </a:rPr>
              <a:t>runmode</a:t>
            </a:r>
            <a:r>
              <a:rPr lang="nl-NL" sz="1200" dirty="0">
                <a:latin typeface="Consolas" panose="020B0609020204030204" pitchFamily="49" charset="0"/>
              </a:rPr>
              <a:t>: </a:t>
            </a:r>
            <a:r>
              <a:rPr lang="en-NL" sz="1200" dirty="0" err="1">
                <a:latin typeface="Consolas" panose="020B0609020204030204" pitchFamily="49" charset="0"/>
              </a:rPr>
              <a:t>autofp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40303020102020203" pitchFamily="18" charset="0"/>
              </a:rPr>
              <a:t>AF-Packet mode: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Linux + IDS mode: </a:t>
            </a:r>
            <a:r>
              <a:rPr lang="en-US" sz="1400" dirty="0" err="1">
                <a:latin typeface="Rockwell Light" panose="02040303020102020203" pitchFamily="18" charset="0"/>
              </a:rPr>
              <a:t>af</a:t>
            </a:r>
            <a:r>
              <a:rPr lang="en-US" sz="1400" dirty="0">
                <a:latin typeface="Rockwell Light" panose="02040303020102020203" pitchFamily="18" charset="0"/>
              </a:rPr>
              <a:t>-packet v</a:t>
            </a:r>
            <a:r>
              <a:rPr lang="en-NL" sz="1400" dirty="0">
                <a:latin typeface="Rockwell Light" panose="02040303020102020203" pitchFamily="18" charset="0"/>
              </a:rPr>
              <a:t>3: ONLY in ‘workers’ mode!</a:t>
            </a:r>
            <a:br>
              <a:rPr lang="en-NL" sz="1400" b="1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US" sz="1200" dirty="0" err="1">
                <a:latin typeface="Consolas" panose="020B0609020204030204" pitchFamily="49" charset="0"/>
              </a:rPr>
              <a:t>af</a:t>
            </a:r>
            <a:r>
              <a:rPr lang="en-US" sz="1200" dirty="0">
                <a:latin typeface="Consolas" panose="020B0609020204030204" pitchFamily="49" charset="0"/>
              </a:rPr>
              <a:t>-packet: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- interface: eth0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.</a:t>
            </a:r>
            <a:r>
              <a:rPr lang="en-NL" sz="1200" dirty="0">
                <a:latin typeface="Consolas" panose="020B0609020204030204" pitchFamily="49" charset="0"/>
              </a:rPr>
              <a:t>...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use-</a:t>
            </a:r>
            <a:r>
              <a:rPr lang="en-US" sz="1200" dirty="0" err="1">
                <a:latin typeface="Consolas" panose="020B0609020204030204" pitchFamily="49" charset="0"/>
              </a:rPr>
              <a:t>mmap</a:t>
            </a:r>
            <a:r>
              <a:rPr lang="en-US" sz="1200" dirty="0">
                <a:latin typeface="Consolas" panose="020B0609020204030204" pitchFamily="49" charset="0"/>
              </a:rPr>
              <a:t>: yes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tpacket-v3: yes</a:t>
            </a:r>
            <a:r>
              <a:rPr lang="en-NL" sz="1200" dirty="0">
                <a:latin typeface="Consolas" panose="020B0609020204030204" pitchFamily="49" charset="0"/>
              </a:rPr>
              <a:t>|no (depending on </a:t>
            </a:r>
            <a:r>
              <a:rPr lang="en-NL" sz="1200" dirty="0" err="1">
                <a:latin typeface="Consolas" panose="020B0609020204030204" pitchFamily="49" charset="0"/>
              </a:rPr>
              <a:t>runmode</a:t>
            </a:r>
            <a:r>
              <a:rPr lang="en-NL" sz="1200" dirty="0">
                <a:latin typeface="Consolas" panose="020B0609020204030204" pitchFamily="49" charset="0"/>
              </a:rPr>
              <a:t>)</a:t>
            </a:r>
            <a:br>
              <a:rPr lang="en-NL" sz="1200" dirty="0">
                <a:latin typeface="Consolas" panose="020B0609020204030204" pitchFamily="49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b="1" dirty="0">
                <a:latin typeface="Rockwell Light" panose="02040303020102020203" pitchFamily="18" charset="0"/>
              </a:rPr>
              <a:t>PF_RING </a:t>
            </a:r>
            <a:r>
              <a:rPr lang="en-NL" sz="1400" dirty="0">
                <a:latin typeface="Rockwell Light" panose="02040303020102020203" pitchFamily="18" charset="0"/>
              </a:rPr>
              <a:t>mode (</a:t>
            </a:r>
            <a:r>
              <a:rPr lang="en-NL" sz="1400" dirty="0" err="1">
                <a:latin typeface="Rockwell Light" panose="02040303020102020203" pitchFamily="18" charset="0"/>
              </a:rPr>
              <a:t>heb</a:t>
            </a:r>
            <a:r>
              <a:rPr lang="en-NL" sz="1400" dirty="0">
                <a:latin typeface="Rockwell Light" panose="02040303020102020203" pitchFamily="18" charset="0"/>
              </a:rPr>
              <a:t> je </a:t>
            </a:r>
            <a:r>
              <a:rPr lang="en-NL" sz="1400" dirty="0" err="1">
                <a:latin typeface="Rockwell Light" panose="02040303020102020203" pitchFamily="18" charset="0"/>
              </a:rPr>
              <a:t>speciale</a:t>
            </a:r>
            <a:r>
              <a:rPr lang="en-NL" sz="1400" dirty="0">
                <a:latin typeface="Rockwell Light" panose="02040303020102020203" pitchFamily="18" charset="0"/>
              </a:rPr>
              <a:t> NIC + drivers </a:t>
            </a:r>
            <a:r>
              <a:rPr lang="en-NL" sz="1400" dirty="0" err="1">
                <a:latin typeface="Rockwell Light" panose="02040303020102020203" pitchFamily="18" charset="0"/>
              </a:rPr>
              <a:t>nodig</a:t>
            </a:r>
            <a:r>
              <a:rPr lang="en-NL" sz="1400" dirty="0">
                <a:latin typeface="Rockwell Light" panose="02040303020102020203" pitchFamily="18" charset="0"/>
              </a:rPr>
              <a:t>!):</a:t>
            </a:r>
            <a:br>
              <a:rPr lang="en-NL" sz="1600" dirty="0">
                <a:latin typeface="Rockwell Light" panose="02040303020102020203" pitchFamily="18" charset="0"/>
              </a:rPr>
            </a:br>
            <a:r>
              <a:rPr lang="nl-NL" sz="110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suricata</a:t>
            </a:r>
            <a:r>
              <a:rPr lang="nl-NL" sz="110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nl-NL" sz="110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vvv</a:t>
            </a:r>
            <a:r>
              <a:rPr lang="nl-NL" sz="110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nl-NL" sz="110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pfring</a:t>
            </a:r>
            <a:r>
              <a:rPr lang="nl-NL" sz="110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-k none -c /</a:t>
            </a:r>
            <a:r>
              <a:rPr lang="nl-NL" sz="110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nl-NL" sz="110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sz="110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suricata</a:t>
            </a:r>
            <a:r>
              <a:rPr lang="nl-NL" sz="110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sz="110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suricata.yaml</a:t>
            </a:r>
            <a:endParaRPr lang="en-NL" sz="140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>
              <a:latin typeface="Rockwell Light" panose="02040303020102020203" pitchFamily="18" charset="0"/>
            </a:endParaRPr>
          </a:p>
          <a:p>
            <a:r>
              <a:rPr lang="nl-NL" sz="1400" b="1" dirty="0">
                <a:latin typeface="Rockwell Light" panose="02040303020102020203" pitchFamily="18" charset="0"/>
              </a:rPr>
              <a:t>AF </a:t>
            </a:r>
            <a:r>
              <a:rPr lang="nl-NL" sz="1400" b="1" dirty="0" err="1">
                <a:latin typeface="Rockwell Light" panose="02040303020102020203" pitchFamily="18" charset="0"/>
              </a:rPr>
              <a:t>Packet</a:t>
            </a:r>
            <a:r>
              <a:rPr lang="nl-NL" sz="1400" b="1" dirty="0">
                <a:latin typeface="Rockwell Light" panose="02040303020102020203" pitchFamily="18" charset="0"/>
              </a:rPr>
              <a:t> </a:t>
            </a:r>
            <a:r>
              <a:rPr lang="nl-NL" sz="1400" dirty="0">
                <a:latin typeface="Rockwell Light" panose="02040303020102020203" pitchFamily="18" charset="0"/>
              </a:rPr>
              <a:t>(</a:t>
            </a:r>
            <a:r>
              <a:rPr lang="nl-NL" sz="1400" dirty="0" err="1">
                <a:latin typeface="Rockwell Light" panose="02040303020102020203" pitchFamily="18" charset="0"/>
              </a:rPr>
              <a:t>Address</a:t>
            </a:r>
            <a:r>
              <a:rPr lang="nl-NL" sz="1400" dirty="0">
                <a:latin typeface="Rockwell Light" panose="02040303020102020203" pitchFamily="18" charset="0"/>
              </a:rPr>
              <a:t> Families)</a:t>
            </a:r>
          </a:p>
          <a:p>
            <a:r>
              <a:rPr lang="nl-NL" sz="1400" b="1" dirty="0">
                <a:latin typeface="Rockwell Light" panose="02040303020102020203" pitchFamily="18" charset="0"/>
              </a:rPr>
              <a:t>PF </a:t>
            </a:r>
            <a:r>
              <a:rPr lang="nl-NL" sz="1400" b="1" dirty="0" err="1">
                <a:latin typeface="Rockwell Light" panose="02040303020102020203" pitchFamily="18" charset="0"/>
              </a:rPr>
              <a:t>Packet</a:t>
            </a:r>
            <a:r>
              <a:rPr lang="nl-NL" sz="1400" b="1" dirty="0">
                <a:latin typeface="Rockwell Light" panose="02040303020102020203" pitchFamily="18" charset="0"/>
              </a:rPr>
              <a:t> </a:t>
            </a:r>
            <a:r>
              <a:rPr lang="nl-NL" sz="1400" dirty="0">
                <a:latin typeface="Rockwell Light" panose="02040303020102020203" pitchFamily="18" charset="0"/>
              </a:rPr>
              <a:t>is </a:t>
            </a:r>
            <a:r>
              <a:rPr lang="nl-NL" sz="1400" dirty="0" err="1">
                <a:latin typeface="Rockwell Light" panose="02040303020102020203" pitchFamily="18" charset="0"/>
              </a:rPr>
              <a:t>renamed</a:t>
            </a:r>
            <a:r>
              <a:rPr lang="nl-NL" sz="1400" dirty="0">
                <a:latin typeface="Rockwell Light" panose="02040303020102020203" pitchFamily="18" charset="0"/>
              </a:rPr>
              <a:t> </a:t>
            </a:r>
            <a:r>
              <a:rPr lang="nl-NL" sz="1400" dirty="0" err="1">
                <a:latin typeface="Rockwell Light" panose="02040303020102020203" pitchFamily="18" charset="0"/>
              </a:rPr>
              <a:t>to</a:t>
            </a:r>
            <a:r>
              <a:rPr lang="nl-NL" sz="1400" dirty="0">
                <a:latin typeface="Rockwell Light" panose="02040303020102020203" pitchFamily="18" charset="0"/>
              </a:rPr>
              <a:t> AF </a:t>
            </a:r>
            <a:r>
              <a:rPr lang="nl-NL" sz="1400" dirty="0" err="1">
                <a:latin typeface="Rockwell Light" panose="02040303020102020203" pitchFamily="18" charset="0"/>
              </a:rPr>
              <a:t>Packet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400" b="1" dirty="0">
                <a:latin typeface="Rockwell Light" panose="02040303020102020203" pitchFamily="18" charset="0"/>
              </a:rPr>
              <a:t>PF Ring </a:t>
            </a:r>
            <a:r>
              <a:rPr lang="nl-NL" sz="1400" dirty="0">
                <a:latin typeface="Rockwell Light" panose="02040303020102020203" pitchFamily="18" charset="0"/>
              </a:rPr>
              <a:t>(Protocol Families)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US" sz="1400" dirty="0" err="1">
                <a:latin typeface="Rockwell Light" panose="02040303020102020203" pitchFamily="18" charset="0"/>
              </a:rPr>
              <a:t>mmap</a:t>
            </a:r>
            <a:r>
              <a:rPr lang="en-US" sz="1400" dirty="0">
                <a:latin typeface="Rockwell Light" panose="02040303020102020203" pitchFamily="18" charset="0"/>
              </a:rPr>
              <a:t>()-ed memory ring for accelerating packet capture</a:t>
            </a:r>
            <a:r>
              <a:rPr lang="en-NL" sz="1400" dirty="0">
                <a:latin typeface="Rockwell Light" panose="02040303020102020203" pitchFamily="18" charset="0"/>
              </a:rPr>
              <a:t> (specific, custom drivers)</a:t>
            </a:r>
            <a:endParaRPr lang="nl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0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Define threads for </a:t>
            </a:r>
            <a:r>
              <a:rPr lang="en-NL" sz="1400" dirty="0" err="1">
                <a:latin typeface="Rockwell Light" panose="02040303020102020203" pitchFamily="18" charset="0"/>
              </a:rPr>
              <a:t>autoFP</a:t>
            </a:r>
            <a:r>
              <a:rPr lang="en-NL" sz="1400" dirty="0">
                <a:latin typeface="Rockwell Light" panose="02040303020102020203" pitchFamily="18" charset="0"/>
              </a:rPr>
              <a:t>: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100" dirty="0">
                <a:latin typeface="Consolas" panose="020B0609020204030204" pitchFamily="49" charset="0"/>
              </a:rPr>
              <a:t>threading: </a:t>
            </a:r>
            <a:r>
              <a:rPr lang="en-NL" sz="1200" dirty="0">
                <a:latin typeface="Rockwell Light" panose="02060403020205020204" pitchFamily="18" charset="0"/>
              </a:rPr>
              <a:t>(</a:t>
            </a:r>
            <a:r>
              <a:rPr lang="en-NL" sz="1200" dirty="0" err="1">
                <a:latin typeface="Rockwell Light" panose="02060403020205020204" pitchFamily="18" charset="0"/>
              </a:rPr>
              <a:t>Voor</a:t>
            </a:r>
            <a:r>
              <a:rPr lang="en-NL" sz="1200" dirty="0">
                <a:latin typeface="Rockwell Light" panose="02060403020205020204" pitchFamily="18" charset="0"/>
              </a:rPr>
              <a:t> 4 CPU cores)</a:t>
            </a:r>
          </a:p>
          <a:p>
            <a:r>
              <a:rPr lang="en-NL" sz="1100" dirty="0">
                <a:latin typeface="Consolas" panose="020B0609020204030204" pitchFamily="49" charset="0"/>
              </a:rPr>
              <a:t>  set-</a:t>
            </a:r>
            <a:r>
              <a:rPr lang="en-NL" sz="1100" dirty="0" err="1">
                <a:latin typeface="Consolas" panose="020B0609020204030204" pitchFamily="49" charset="0"/>
              </a:rPr>
              <a:t>cpu</a:t>
            </a:r>
            <a:r>
              <a:rPr lang="en-NL" sz="1100" dirty="0">
                <a:latin typeface="Consolas" panose="020B0609020204030204" pitchFamily="49" charset="0"/>
              </a:rPr>
              <a:t>-affinity: yes</a:t>
            </a:r>
          </a:p>
          <a:p>
            <a:r>
              <a:rPr lang="en-NL" sz="1100" dirty="0">
                <a:latin typeface="Consolas" panose="020B0609020204030204" pitchFamily="49" charset="0"/>
              </a:rPr>
              <a:t>  </a:t>
            </a:r>
            <a:r>
              <a:rPr lang="nl-NL" sz="1100" dirty="0" err="1">
                <a:latin typeface="Consolas" panose="020B0609020204030204" pitchFamily="49" charset="0"/>
              </a:rPr>
              <a:t>cpu-affinity</a:t>
            </a:r>
            <a:r>
              <a:rPr lang="nl-NL" sz="1100" dirty="0">
                <a:latin typeface="Consolas" panose="020B0609020204030204" pitchFamily="49" charset="0"/>
              </a:rPr>
              <a:t>:</a:t>
            </a:r>
          </a:p>
          <a:p>
            <a:r>
              <a:rPr lang="nl-NL" sz="1100" dirty="0">
                <a:latin typeface="Consolas" panose="020B0609020204030204" pitchFamily="49" charset="0"/>
              </a:rPr>
              <a:t>    - management-</a:t>
            </a:r>
            <a:r>
              <a:rPr lang="nl-NL" sz="1100" dirty="0" err="1">
                <a:latin typeface="Consolas" panose="020B0609020204030204" pitchFamily="49" charset="0"/>
              </a:rPr>
              <a:t>cpu</a:t>
            </a:r>
            <a:r>
              <a:rPr lang="nl-NL" sz="1100" dirty="0">
                <a:latin typeface="Consolas" panose="020B0609020204030204" pitchFamily="49" charset="0"/>
              </a:rPr>
              <a:t>-set:</a:t>
            </a:r>
          </a:p>
          <a:p>
            <a:r>
              <a:rPr lang="nl-NL" sz="1100" dirty="0">
                <a:latin typeface="Consolas" panose="020B0609020204030204" pitchFamily="49" charset="0"/>
              </a:rPr>
              <a:t>        </a:t>
            </a:r>
            <a:r>
              <a:rPr lang="nl-NL" sz="1100" dirty="0" err="1">
                <a:latin typeface="Consolas" panose="020B0609020204030204" pitchFamily="49" charset="0"/>
              </a:rPr>
              <a:t>cpu</a:t>
            </a:r>
            <a:r>
              <a:rPr lang="nl-NL" sz="1100" dirty="0">
                <a:latin typeface="Consolas" panose="020B0609020204030204" pitchFamily="49" charset="0"/>
              </a:rPr>
              <a:t>: [ 0 ]  # </a:t>
            </a:r>
            <a:r>
              <a:rPr lang="nl-NL" sz="1100" dirty="0" err="1">
                <a:latin typeface="Consolas" panose="020B0609020204030204" pitchFamily="49" charset="0"/>
              </a:rPr>
              <a:t>include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only</a:t>
            </a:r>
            <a:r>
              <a:rPr lang="nl-NL" sz="1100" dirty="0">
                <a:latin typeface="Consolas" panose="020B0609020204030204" pitchFamily="49" charset="0"/>
              </a:rPr>
              <a:t> these </a:t>
            </a:r>
            <a:r>
              <a:rPr lang="nl-NL" sz="1100" dirty="0" err="1">
                <a:latin typeface="Consolas" panose="020B0609020204030204" pitchFamily="49" charset="0"/>
              </a:rPr>
              <a:t>CPUs</a:t>
            </a:r>
            <a:r>
              <a:rPr lang="nl-NL" sz="1100" dirty="0">
                <a:latin typeface="Consolas" panose="020B0609020204030204" pitchFamily="49" charset="0"/>
              </a:rPr>
              <a:t> in </a:t>
            </a:r>
            <a:r>
              <a:rPr lang="nl-NL" sz="1100" dirty="0" err="1">
                <a:latin typeface="Consolas" panose="020B0609020204030204" pitchFamily="49" charset="0"/>
              </a:rPr>
              <a:t>affinity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settings</a:t>
            </a:r>
            <a:endParaRPr lang="nl-NL" sz="1100" dirty="0">
              <a:latin typeface="Consolas" panose="020B0609020204030204" pitchFamily="49" charset="0"/>
            </a:endParaRPr>
          </a:p>
          <a:p>
            <a:r>
              <a:rPr lang="nl-NL" sz="1100" dirty="0">
                <a:latin typeface="Consolas" panose="020B0609020204030204" pitchFamily="49" charset="0"/>
              </a:rPr>
              <a:t>    - </a:t>
            </a:r>
            <a:r>
              <a:rPr lang="nl-NL" sz="1100" dirty="0" err="1">
                <a:latin typeface="Consolas" panose="020B0609020204030204" pitchFamily="49" charset="0"/>
              </a:rPr>
              <a:t>receive</a:t>
            </a:r>
            <a:r>
              <a:rPr lang="nl-NL" sz="1100" dirty="0">
                <a:latin typeface="Consolas" panose="020B0609020204030204" pitchFamily="49" charset="0"/>
              </a:rPr>
              <a:t>-</a:t>
            </a:r>
            <a:r>
              <a:rPr lang="nl-NL" sz="1100" dirty="0" err="1">
                <a:latin typeface="Consolas" panose="020B0609020204030204" pitchFamily="49" charset="0"/>
              </a:rPr>
              <a:t>cpu</a:t>
            </a:r>
            <a:r>
              <a:rPr lang="nl-NL" sz="1100" dirty="0">
                <a:latin typeface="Consolas" panose="020B0609020204030204" pitchFamily="49" charset="0"/>
              </a:rPr>
              <a:t>-set:</a:t>
            </a:r>
          </a:p>
          <a:p>
            <a:r>
              <a:rPr lang="en-NL" sz="1100" dirty="0">
                <a:latin typeface="Consolas" panose="020B0609020204030204" pitchFamily="49" charset="0"/>
              </a:rPr>
              <a:t>        </a:t>
            </a:r>
            <a:r>
              <a:rPr lang="nl-NL" sz="1100" dirty="0" err="1">
                <a:latin typeface="Consolas" panose="020B0609020204030204" pitchFamily="49" charset="0"/>
              </a:rPr>
              <a:t>cpu</a:t>
            </a:r>
            <a:r>
              <a:rPr lang="nl-NL" sz="1100" dirty="0">
                <a:latin typeface="Consolas" panose="020B0609020204030204" pitchFamily="49" charset="0"/>
              </a:rPr>
              <a:t>: [ "0-1" ]  # </a:t>
            </a:r>
            <a:r>
              <a:rPr lang="nl-NL" sz="1100" dirty="0" err="1">
                <a:latin typeface="Consolas" panose="020B0609020204030204" pitchFamily="49" charset="0"/>
              </a:rPr>
              <a:t>include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only</a:t>
            </a:r>
            <a:r>
              <a:rPr lang="nl-NL" sz="1100" dirty="0">
                <a:latin typeface="Consolas" panose="020B0609020204030204" pitchFamily="49" charset="0"/>
              </a:rPr>
              <a:t> these </a:t>
            </a:r>
            <a:r>
              <a:rPr lang="nl-NL" sz="1100" dirty="0" err="1">
                <a:latin typeface="Consolas" panose="020B0609020204030204" pitchFamily="49" charset="0"/>
              </a:rPr>
              <a:t>CPUs</a:t>
            </a:r>
            <a:r>
              <a:rPr lang="nl-NL" sz="1100" dirty="0">
                <a:latin typeface="Consolas" panose="020B0609020204030204" pitchFamily="49" charset="0"/>
              </a:rPr>
              <a:t> in </a:t>
            </a:r>
            <a:r>
              <a:rPr lang="nl-NL" sz="1100" dirty="0" err="1">
                <a:latin typeface="Consolas" panose="020B0609020204030204" pitchFamily="49" charset="0"/>
              </a:rPr>
              <a:t>affinity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settings</a:t>
            </a:r>
            <a:endParaRPr lang="nl-NL" sz="1100" dirty="0">
              <a:latin typeface="Consolas" panose="020B0609020204030204" pitchFamily="49" charset="0"/>
            </a:endParaRPr>
          </a:p>
          <a:p>
            <a:r>
              <a:rPr lang="nl-NL" sz="1100" dirty="0">
                <a:latin typeface="Consolas" panose="020B0609020204030204" pitchFamily="49" charset="0"/>
              </a:rPr>
              <a:t>    - </a:t>
            </a:r>
            <a:r>
              <a:rPr lang="nl-NL" sz="1100" dirty="0" err="1">
                <a:latin typeface="Consolas" panose="020B0609020204030204" pitchFamily="49" charset="0"/>
              </a:rPr>
              <a:t>worker</a:t>
            </a:r>
            <a:r>
              <a:rPr lang="nl-NL" sz="1100" dirty="0">
                <a:latin typeface="Consolas" panose="020B0609020204030204" pitchFamily="49" charset="0"/>
              </a:rPr>
              <a:t>-</a:t>
            </a:r>
            <a:r>
              <a:rPr lang="nl-NL" sz="1100" dirty="0" err="1">
                <a:latin typeface="Consolas" panose="020B0609020204030204" pitchFamily="49" charset="0"/>
              </a:rPr>
              <a:t>cpu</a:t>
            </a:r>
            <a:r>
              <a:rPr lang="nl-NL" sz="1100" dirty="0">
                <a:latin typeface="Consolas" panose="020B0609020204030204" pitchFamily="49" charset="0"/>
              </a:rPr>
              <a:t>-set:</a:t>
            </a:r>
          </a:p>
          <a:p>
            <a:r>
              <a:rPr lang="nl-NL" sz="1100" dirty="0">
                <a:latin typeface="Consolas" panose="020B0609020204030204" pitchFamily="49" charset="0"/>
              </a:rPr>
              <a:t>        </a:t>
            </a:r>
            <a:r>
              <a:rPr lang="nl-NL" sz="1100" dirty="0" err="1">
                <a:latin typeface="Consolas" panose="020B0609020204030204" pitchFamily="49" charset="0"/>
              </a:rPr>
              <a:t>cpu</a:t>
            </a:r>
            <a:r>
              <a:rPr lang="nl-NL" sz="1100" dirty="0">
                <a:latin typeface="Consolas" panose="020B0609020204030204" pitchFamily="49" charset="0"/>
              </a:rPr>
              <a:t>: [ "2-3" ]</a:t>
            </a:r>
          </a:p>
          <a:p>
            <a:r>
              <a:rPr lang="en-NL" sz="1100" dirty="0">
                <a:latin typeface="Consolas" panose="020B0609020204030204" pitchFamily="49" charset="0"/>
              </a:rPr>
              <a:t>        </a:t>
            </a:r>
            <a:r>
              <a:rPr lang="nl-NL" sz="1100" dirty="0">
                <a:latin typeface="Consolas" panose="020B0609020204030204" pitchFamily="49" charset="0"/>
              </a:rPr>
              <a:t>mode: "</a:t>
            </a:r>
            <a:r>
              <a:rPr lang="nl-NL" sz="1100" dirty="0" err="1">
                <a:latin typeface="Consolas" panose="020B0609020204030204" pitchFamily="49" charset="0"/>
              </a:rPr>
              <a:t>exclusive</a:t>
            </a:r>
            <a:r>
              <a:rPr lang="nl-NL" sz="1100" dirty="0">
                <a:latin typeface="Consolas" panose="020B0609020204030204" pitchFamily="49" charset="0"/>
              </a:rPr>
              <a:t>"</a:t>
            </a:r>
          </a:p>
          <a:p>
            <a:r>
              <a:rPr lang="nl-NL" sz="1100" dirty="0">
                <a:latin typeface="Consolas" panose="020B0609020204030204" pitchFamily="49" charset="0"/>
              </a:rPr>
              <a:t>        # </a:t>
            </a:r>
            <a:r>
              <a:rPr lang="nl-NL" sz="1100" dirty="0" err="1">
                <a:latin typeface="Consolas" panose="020B0609020204030204" pitchFamily="49" charset="0"/>
              </a:rPr>
              <a:t>Use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explicitly</a:t>
            </a:r>
            <a:r>
              <a:rPr lang="nl-NL" sz="1100" dirty="0">
                <a:latin typeface="Consolas" panose="020B0609020204030204" pitchFamily="49" charset="0"/>
              </a:rPr>
              <a:t> 3 </a:t>
            </a:r>
            <a:r>
              <a:rPr lang="nl-NL" sz="1100" dirty="0" err="1">
                <a:latin typeface="Consolas" panose="020B0609020204030204" pitchFamily="49" charset="0"/>
              </a:rPr>
              <a:t>threads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and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don't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compute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number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by</a:t>
            </a:r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using</a:t>
            </a:r>
            <a:endParaRPr lang="nl-NL" sz="1100" dirty="0">
              <a:latin typeface="Consolas" panose="020B0609020204030204" pitchFamily="49" charset="0"/>
            </a:endParaRPr>
          </a:p>
          <a:p>
            <a:r>
              <a:rPr lang="nl-NL" sz="1100" dirty="0">
                <a:latin typeface="Consolas" panose="020B0609020204030204" pitchFamily="49" charset="0"/>
              </a:rPr>
              <a:t>        # </a:t>
            </a:r>
            <a:r>
              <a:rPr lang="nl-NL" sz="1100" dirty="0" err="1">
                <a:latin typeface="Consolas" panose="020B0609020204030204" pitchFamily="49" charset="0"/>
              </a:rPr>
              <a:t>detect</a:t>
            </a:r>
            <a:r>
              <a:rPr lang="nl-NL" sz="1100" dirty="0">
                <a:latin typeface="Consolas" panose="020B0609020204030204" pitchFamily="49" charset="0"/>
              </a:rPr>
              <a:t>-thread-ratio </a:t>
            </a:r>
            <a:r>
              <a:rPr lang="nl-NL" sz="1100" dirty="0" err="1">
                <a:latin typeface="Consolas" panose="020B0609020204030204" pitchFamily="49" charset="0"/>
              </a:rPr>
              <a:t>variable</a:t>
            </a:r>
            <a:r>
              <a:rPr lang="nl-NL" sz="1100" dirty="0">
                <a:latin typeface="Consolas" panose="020B0609020204030204" pitchFamily="49" charset="0"/>
              </a:rPr>
              <a:t>:</a:t>
            </a:r>
          </a:p>
          <a:p>
            <a:r>
              <a:rPr lang="nl-NL" sz="1100" dirty="0">
                <a:latin typeface="Consolas" panose="020B0609020204030204" pitchFamily="49" charset="0"/>
              </a:rPr>
              <a:t>        #threads: </a:t>
            </a:r>
            <a:r>
              <a:rPr lang="en-NL" sz="1100" dirty="0">
                <a:latin typeface="Consolas" panose="020B0609020204030204" pitchFamily="49" charset="0"/>
              </a:rPr>
              <a:t>3</a:t>
            </a:r>
            <a:endParaRPr lang="nl-NL" sz="1100" dirty="0">
              <a:latin typeface="Consolas" panose="020B0609020204030204" pitchFamily="49" charset="0"/>
            </a:endParaRPr>
          </a:p>
          <a:p>
            <a:r>
              <a:rPr lang="nl-NL" sz="1100" dirty="0">
                <a:latin typeface="Consolas" panose="020B0609020204030204" pitchFamily="49" charset="0"/>
              </a:rPr>
              <a:t>        </a:t>
            </a:r>
            <a:r>
              <a:rPr lang="nl-NL" sz="1100" dirty="0" err="1">
                <a:latin typeface="Consolas" panose="020B0609020204030204" pitchFamily="49" charset="0"/>
              </a:rPr>
              <a:t>prio</a:t>
            </a:r>
            <a:r>
              <a:rPr lang="nl-NL" sz="1100" dirty="0">
                <a:latin typeface="Consolas" panose="020B0609020204030204" pitchFamily="49" charset="0"/>
              </a:rPr>
              <a:t>:</a:t>
            </a:r>
          </a:p>
          <a:p>
            <a:r>
              <a:rPr lang="nl-NL" sz="1100" dirty="0">
                <a:latin typeface="Consolas" panose="020B0609020204030204" pitchFamily="49" charset="0"/>
              </a:rPr>
              <a:t>          low: [ "0-1" ]</a:t>
            </a:r>
          </a:p>
          <a:p>
            <a:r>
              <a:rPr lang="nl-NL" sz="1100" dirty="0">
                <a:latin typeface="Consolas" panose="020B0609020204030204" pitchFamily="49" charset="0"/>
              </a:rPr>
              <a:t>          medium: [ "2-3" ]</a:t>
            </a:r>
          </a:p>
          <a:p>
            <a:r>
              <a:rPr lang="nl-NL" sz="1100" dirty="0">
                <a:latin typeface="Consolas" panose="020B0609020204030204" pitchFamily="49" charset="0"/>
              </a:rPr>
              <a:t>          high: [ ]</a:t>
            </a:r>
          </a:p>
          <a:p>
            <a:r>
              <a:rPr lang="nl-NL" sz="1100" dirty="0">
                <a:latin typeface="Consolas" panose="020B0609020204030204" pitchFamily="49" charset="0"/>
              </a:rPr>
              <a:t>          default: "medium“</a:t>
            </a:r>
            <a:endParaRPr lang="en-NL" sz="1100" dirty="0">
              <a:latin typeface="Consolas" panose="020B0609020204030204" pitchFamily="49" charset="0"/>
            </a:endParaRPr>
          </a:p>
          <a:p>
            <a:r>
              <a:rPr lang="en-NL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</a:rPr>
              <a:t>#- verdict-</a:t>
            </a:r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-set: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#  </a:t>
            </a:r>
            <a:r>
              <a:rPr lang="en-NL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: [ 0 ]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#    </a:t>
            </a:r>
            <a:r>
              <a:rPr lang="en-US" sz="1100" dirty="0" err="1">
                <a:latin typeface="Consolas" panose="020B0609020204030204" pitchFamily="49" charset="0"/>
              </a:rPr>
              <a:t>prio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#      default: "high“</a:t>
            </a:r>
            <a:endParaRPr lang="en-NL" sz="1100" dirty="0">
              <a:latin typeface="Consolas" panose="020B0609020204030204" pitchFamily="49" charset="0"/>
            </a:endParaRPr>
          </a:p>
          <a:p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en-NL" sz="1100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detect</a:t>
            </a:r>
            <a:r>
              <a:rPr lang="nl-NL" sz="1100" dirty="0">
                <a:latin typeface="Consolas" panose="020B0609020204030204" pitchFamily="49" charset="0"/>
              </a:rPr>
              <a:t>-thread-ratio: 1.0</a:t>
            </a:r>
            <a:endParaRPr lang="en-NL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On x86_64 use </a:t>
            </a:r>
            <a:r>
              <a:rPr lang="en-NL" sz="1400" dirty="0" err="1">
                <a:latin typeface="Rockwell Light" panose="02040303020102020203" pitchFamily="18" charset="0"/>
              </a:rPr>
              <a:t>Hyperscan</a:t>
            </a:r>
            <a:r>
              <a:rPr lang="en-NL" sz="1400" dirty="0">
                <a:latin typeface="Rockwell Light" panose="02040303020102020203" pitchFamily="18" charset="0"/>
              </a:rPr>
              <a:t>:</a:t>
            </a:r>
            <a:br>
              <a:rPr lang="en-NL" sz="1200" dirty="0">
                <a:latin typeface="Rockwell Light" panose="02040303020102020203" pitchFamily="18" charset="0"/>
              </a:rPr>
            </a:br>
            <a:r>
              <a:rPr lang="en-NL" sz="1100" dirty="0" err="1">
                <a:latin typeface="Consolas" panose="020B0609020204030204" pitchFamily="49" charset="0"/>
              </a:rPr>
              <a:t>mpm</a:t>
            </a:r>
            <a:r>
              <a:rPr lang="en-NL" sz="1100" dirty="0">
                <a:latin typeface="Consolas" panose="020B0609020204030204" pitchFamily="49" charset="0"/>
              </a:rPr>
              <a:t>-algo: </a:t>
            </a:r>
            <a:r>
              <a:rPr lang="en-NL" sz="1100" dirty="0" err="1">
                <a:latin typeface="Consolas" panose="020B0609020204030204" pitchFamily="49" charset="0"/>
              </a:rPr>
              <a:t>hs</a:t>
            </a:r>
            <a:endParaRPr lang="en-NL" sz="1100" dirty="0">
              <a:latin typeface="Consolas" panose="020B0609020204030204" pitchFamily="49" charset="0"/>
            </a:endParaRPr>
          </a:p>
          <a:p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b="1" dirty="0">
                <a:latin typeface="Rockwell Light" panose="02060403020205020204" pitchFamily="18" charset="0"/>
              </a:rPr>
              <a:t>Statistics:</a:t>
            </a:r>
          </a:p>
          <a:p>
            <a:r>
              <a:rPr lang="en-NL" sz="1400" dirty="0">
                <a:latin typeface="Rockwell Light" panose="02060403020205020204" pitchFamily="18" charset="0"/>
              </a:rPr>
              <a:t>Let op update </a:t>
            </a:r>
            <a:r>
              <a:rPr lang="en-NL" sz="1400" dirty="0" err="1">
                <a:latin typeface="Rockwell Light" panose="02060403020205020204" pitchFamily="18" charset="0"/>
              </a:rPr>
              <a:t>iedere</a:t>
            </a:r>
            <a:r>
              <a:rPr lang="en-NL" sz="1400" dirty="0">
                <a:latin typeface="Rockwell Light" panose="02060403020205020204" pitchFamily="18" charset="0"/>
              </a:rPr>
              <a:t> 60 </a:t>
            </a:r>
            <a:r>
              <a:rPr lang="en-NL" sz="1400" dirty="0" err="1">
                <a:latin typeface="Rockwell Light" panose="02060403020205020204" pitchFamily="18" charset="0"/>
              </a:rPr>
              <a:t>secondes</a:t>
            </a:r>
            <a:r>
              <a:rPr lang="en-NL" sz="1400" dirty="0">
                <a:latin typeface="Rockwell Light" panose="02060403020205020204" pitchFamily="18" charset="0"/>
              </a:rPr>
              <a:t>, neem </a:t>
            </a:r>
            <a:r>
              <a:rPr lang="en-NL" sz="1400" dirty="0" err="1">
                <a:latin typeface="Rockwell Light" panose="02060403020205020204" pitchFamily="18" charset="0"/>
              </a:rPr>
              <a:t>ook</a:t>
            </a:r>
            <a:r>
              <a:rPr lang="en-NL" sz="1400" dirty="0">
                <a:latin typeface="Rockwell Light" panose="02060403020205020204" pitchFamily="18" charset="0"/>
              </a:rPr>
              <a:t> decoder </a:t>
            </a:r>
            <a:r>
              <a:rPr lang="en-NL" sz="1400" dirty="0" err="1">
                <a:latin typeface="Rockwell Light" panose="02060403020205020204" pitchFamily="18" charset="0"/>
              </a:rPr>
              <a:t>en</a:t>
            </a:r>
            <a:r>
              <a:rPr lang="en-NL" sz="1400" dirty="0">
                <a:latin typeface="Rockwell Light" panose="02060403020205020204" pitchFamily="18" charset="0"/>
              </a:rPr>
              <a:t> stream events mee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stats: 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enabled: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interval: 60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decoder-events: true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stream-events: true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600" b="1" dirty="0">
                <a:latin typeface="Rockwell Light" panose="02060403020205020204" pitchFamily="18" charset="0"/>
              </a:rPr>
              <a:t>Outputs:</a:t>
            </a:r>
          </a:p>
          <a:p>
            <a:r>
              <a:rPr lang="en-NL" sz="1400" dirty="0">
                <a:latin typeface="Rockwell Light" panose="02060403020205020204" pitchFamily="18" charset="0"/>
              </a:rPr>
              <a:t>Disable fast output </a:t>
            </a:r>
            <a:r>
              <a:rPr lang="en-NL" sz="1400" dirty="0" err="1">
                <a:latin typeface="Rockwell Light" panose="02060403020205020204" pitchFamily="18" charset="0"/>
              </a:rPr>
              <a:t>als</a:t>
            </a:r>
            <a:r>
              <a:rPr lang="en-NL" sz="1400" dirty="0">
                <a:latin typeface="Rockwell Light" panose="02060403020205020204" pitchFamily="18" charset="0"/>
              </a:rPr>
              <a:t> je </a:t>
            </a:r>
            <a:r>
              <a:rPr lang="en-NL" sz="1400" dirty="0" err="1">
                <a:latin typeface="Rockwell Light" panose="02060403020205020204" pitchFamily="18" charset="0"/>
              </a:rPr>
              <a:t>je</a:t>
            </a:r>
            <a:r>
              <a:rPr lang="en-NL" sz="1400" dirty="0">
                <a:latin typeface="Rockwell Light" panose="02060403020205020204" pitchFamily="18" charset="0"/>
              </a:rPr>
              <a:t> events </a:t>
            </a:r>
            <a:r>
              <a:rPr lang="en-NL" sz="1400" dirty="0" err="1">
                <a:latin typeface="Rockwell Light" panose="02060403020205020204" pitchFamily="18" charset="0"/>
              </a:rPr>
              <a:t>naar</a:t>
            </a:r>
            <a:r>
              <a:rPr lang="en-NL" sz="1400" dirty="0">
                <a:latin typeface="Rockwell Light" panose="02060403020205020204" pitchFamily="18" charset="0"/>
              </a:rPr>
              <a:t> Splunk/ELK </a:t>
            </a:r>
            <a:r>
              <a:rPr lang="en-NL" sz="1400" dirty="0" err="1">
                <a:latin typeface="Rockwell Light" panose="02060403020205020204" pitchFamily="18" charset="0"/>
              </a:rPr>
              <a:t>stuurt</a:t>
            </a:r>
            <a:r>
              <a:rPr lang="en-NL" sz="1400" dirty="0">
                <a:latin typeface="Rockwell Light" panose="02060403020205020204" pitchFamily="18" charset="0"/>
              </a:rPr>
              <a:t> -&gt; EVE </a:t>
            </a:r>
            <a:r>
              <a:rPr lang="en-NL" sz="1400" dirty="0" err="1">
                <a:latin typeface="Rockwell Light" panose="02060403020205020204" pitchFamily="18" charset="0"/>
              </a:rPr>
              <a:t>naar</a:t>
            </a:r>
            <a:r>
              <a:rPr lang="en-NL" sz="1400" dirty="0">
                <a:latin typeface="Rockwell Light" panose="02060403020205020204" pitchFamily="18" charset="0"/>
              </a:rPr>
              <a:t> Splunk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 outputs: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fast: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enabled: no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</a:t>
            </a:r>
          </a:p>
          <a:p>
            <a:endParaRPr lang="nl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6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40303020102020203" pitchFamily="18" charset="0"/>
              </a:rPr>
              <a:t>eve output.</a:t>
            </a:r>
          </a:p>
          <a:p>
            <a:r>
              <a:rPr lang="en-NL" sz="1600" dirty="0">
                <a:latin typeface="Rockwell Light" panose="02040303020102020203" pitchFamily="18" charset="0"/>
              </a:rPr>
              <a:t>Settings die </a:t>
            </a:r>
            <a:r>
              <a:rPr lang="en-NL" sz="1600" dirty="0" err="1">
                <a:latin typeface="Rockwell Light" panose="02040303020102020203" pitchFamily="18" charset="0"/>
              </a:rPr>
              <a:t>aan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gezet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moeten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worden</a:t>
            </a:r>
            <a:r>
              <a:rPr lang="en-NL" sz="1600" dirty="0">
                <a:latin typeface="Rockwell Light" panose="02040303020102020203" pitchFamily="18" charset="0"/>
              </a:rPr>
              <a:t> / </a:t>
            </a:r>
            <a:r>
              <a:rPr lang="en-NL" sz="1600" dirty="0" err="1">
                <a:latin typeface="Rockwell Light" panose="02040303020102020203" pitchFamily="18" charset="0"/>
              </a:rPr>
              <a:t>niet</a:t>
            </a:r>
            <a:r>
              <a:rPr lang="en-NL" sz="1600" dirty="0">
                <a:latin typeface="Rockwell Light" panose="02040303020102020203" pitchFamily="18" charset="0"/>
              </a:rPr>
              <a:t> default </a:t>
            </a:r>
            <a:r>
              <a:rPr lang="en-NL" sz="1600" dirty="0" err="1">
                <a:latin typeface="Rockwell Light" panose="02040303020102020203" pitchFamily="18" charset="0"/>
              </a:rPr>
              <a:t>zijn</a:t>
            </a:r>
            <a:endParaRPr lang="en-NL" sz="1600" dirty="0">
              <a:latin typeface="Rockwell Light" panose="02040303020102020203" pitchFamily="18" charset="0"/>
            </a:endParaRPr>
          </a:p>
          <a:p>
            <a:endParaRPr lang="en-NL" sz="16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outputs: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eve-log: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enabled: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filetype: regular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filename: </a:t>
            </a:r>
            <a:r>
              <a:rPr lang="en-NL" sz="1200" dirty="0" err="1">
                <a:latin typeface="Consolas" panose="020B0609020204030204" pitchFamily="49" charset="0"/>
              </a:rPr>
              <a:t>eve.json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    community-id: true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</a:t>
            </a:r>
            <a:r>
              <a:rPr lang="en-NL" sz="1200" dirty="0" err="1">
                <a:latin typeface="Consolas" panose="020B0609020204030204" pitchFamily="49" charset="0"/>
              </a:rPr>
              <a:t>xff</a:t>
            </a:r>
            <a:r>
              <a:rPr lang="en-NL" sz="1200" dirty="0">
                <a:latin typeface="Consolas" panose="020B0609020204030204" pitchFamily="49" charset="0"/>
              </a:rPr>
              <a:t>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  enabled: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  mode: extra-data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  deployment: reverse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600" dirty="0">
                <a:latin typeface="Rockwell Light" panose="02060403020205020204" pitchFamily="18" charset="0"/>
              </a:rPr>
              <a:t>Eve-log types op de </a:t>
            </a:r>
            <a:r>
              <a:rPr lang="en-NL" sz="1600" dirty="0" err="1">
                <a:latin typeface="Rockwell Light" panose="02060403020205020204" pitchFamily="18" charset="0"/>
              </a:rPr>
              <a:t>volgende</a:t>
            </a:r>
            <a:r>
              <a:rPr lang="en-NL" sz="1600" dirty="0">
                <a:latin typeface="Rockwell Light" panose="02060403020205020204" pitchFamily="18" charset="0"/>
              </a:rPr>
              <a:t> </a:t>
            </a:r>
            <a:r>
              <a:rPr lang="en-NL" sz="1600" dirty="0" err="1">
                <a:latin typeface="Rockwell Light" panose="02060403020205020204" pitchFamily="18" charset="0"/>
              </a:rPr>
              <a:t>pagina</a:t>
            </a:r>
            <a:r>
              <a:rPr lang="en-NL" sz="1600" dirty="0">
                <a:latin typeface="Rockwell Light" panose="02060403020205020204" pitchFamily="18" charset="0"/>
              </a:rPr>
              <a:t>.</a:t>
            </a:r>
            <a:r>
              <a:rPr lang="en-NL" sz="1200" dirty="0">
                <a:latin typeface="Consolas" panose="020B0609020204030204" pitchFamily="49" charset="0"/>
              </a:rPr>
              <a:t>  </a:t>
            </a:r>
          </a:p>
          <a:p>
            <a:endParaRPr lang="nl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6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60403020205020204" pitchFamily="18" charset="0"/>
              </a:rPr>
              <a:t>Eve-log types:</a:t>
            </a:r>
            <a:br>
              <a:rPr lang="en-NL" sz="1600" dirty="0">
                <a:latin typeface="Rockwell Light" panose="02060403020205020204" pitchFamily="18" charset="0"/>
              </a:rPr>
            </a:br>
            <a:endParaRPr lang="en-NL" sz="1600" dirty="0">
              <a:latin typeface="Rockwell Light" panose="02060403020205020204" pitchFamily="18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types: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alert: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payload: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payload-printable: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packet: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tagged-packets: yes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anomaly: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enabled: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types: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  decode: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  stream: no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  </a:t>
            </a:r>
            <a:r>
              <a:rPr lang="en-NL" sz="1200" dirty="0" err="1">
                <a:latin typeface="Consolas" panose="020B0609020204030204" pitchFamily="49" charset="0"/>
              </a:rPr>
              <a:t>applayer</a:t>
            </a:r>
            <a:r>
              <a:rPr lang="en-NL" sz="1200" dirty="0">
                <a:latin typeface="Consolas" panose="020B0609020204030204" pitchFamily="49" charset="0"/>
              </a:rPr>
              <a:t>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  </a:t>
            </a:r>
            <a:r>
              <a:rPr lang="en-NL" sz="1200" dirty="0" err="1">
                <a:latin typeface="Consolas" panose="020B0609020204030204" pitchFamily="49" charset="0"/>
              </a:rPr>
              <a:t>packethdr</a:t>
            </a:r>
            <a:r>
              <a:rPr lang="en-NL" sz="1200" dirty="0">
                <a:latin typeface="Consolas" panose="020B0609020204030204" pitchFamily="49" charset="0"/>
              </a:rPr>
              <a:t>: no       </a:t>
            </a:r>
          </a:p>
          <a:p>
            <a:endParaRPr lang="nl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3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60403020205020204" pitchFamily="18" charset="0"/>
              </a:rPr>
              <a:t>Eve-log types:</a:t>
            </a:r>
            <a:br>
              <a:rPr lang="en-NL" sz="1600" dirty="0">
                <a:latin typeface="Rockwell Light" panose="02060403020205020204" pitchFamily="18" charset="0"/>
              </a:rPr>
            </a:br>
            <a:endParaRPr lang="en-NL" sz="1600" dirty="0">
              <a:latin typeface="Rockwell Light" panose="02060403020205020204" pitchFamily="18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types: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http: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extended: yes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dns</a:t>
            </a:r>
            <a:r>
              <a:rPr lang="en-NL" sz="1200" dirty="0">
                <a:latin typeface="Consolas" panose="020B0609020204030204" pitchFamily="49" charset="0"/>
              </a:rPr>
              <a:t>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enabled: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requests: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responses: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formats: [grouped, detailed]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types: [a, </a:t>
            </a:r>
            <a:r>
              <a:rPr lang="en-NL" sz="1200" dirty="0" err="1">
                <a:latin typeface="Consolas" panose="020B0609020204030204" pitchFamily="49" charset="0"/>
              </a:rPr>
              <a:t>aaaa</a:t>
            </a:r>
            <a:r>
              <a:rPr lang="en-NL" sz="1200" dirty="0">
                <a:latin typeface="Consolas" panose="020B0609020204030204" pitchFamily="49" charset="0"/>
              </a:rPr>
              <a:t>, </a:t>
            </a:r>
            <a:r>
              <a:rPr lang="en-NL" sz="1200" dirty="0" err="1">
                <a:latin typeface="Consolas" panose="020B0609020204030204" pitchFamily="49" charset="0"/>
              </a:rPr>
              <a:t>cname</a:t>
            </a:r>
            <a:r>
              <a:rPr lang="en-NL" sz="1200" dirty="0">
                <a:latin typeface="Consolas" panose="020B0609020204030204" pitchFamily="49" charset="0"/>
              </a:rPr>
              <a:t>, mx, ns, </a:t>
            </a:r>
            <a:r>
              <a:rPr lang="en-NL" sz="1200" dirty="0" err="1">
                <a:latin typeface="Consolas" panose="020B0609020204030204" pitchFamily="49" charset="0"/>
              </a:rPr>
              <a:t>ptr</a:t>
            </a:r>
            <a:r>
              <a:rPr lang="en-NL" sz="1200" dirty="0">
                <a:latin typeface="Consolas" panose="020B0609020204030204" pitchFamily="49" charset="0"/>
              </a:rPr>
              <a:t>, txt]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tls</a:t>
            </a:r>
            <a:r>
              <a:rPr lang="en-NL" sz="1200" dirty="0">
                <a:latin typeface="Consolas" panose="020B0609020204030204" pitchFamily="49" charset="0"/>
              </a:rPr>
              <a:t>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extended: yes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drop: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alerts: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flows: all</a:t>
            </a:r>
          </a:p>
        </p:txBody>
      </p:sp>
    </p:spTree>
    <p:extLst>
      <p:ext uri="{BB962C8B-B14F-4D97-AF65-F5344CB8AC3E}">
        <p14:creationId xmlns:p14="http://schemas.microsoft.com/office/powerpoint/2010/main" val="16832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CD02-ED6E-DD08-7FD2-54770024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Shameless plug</a:t>
            </a:r>
            <a:endParaRPr lang="nl-NL" dirty="0"/>
          </a:p>
        </p:txBody>
      </p:sp>
      <p:pic>
        <p:nvPicPr>
          <p:cNvPr id="6" name="Picture 5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AED14A0-2210-F9AD-EE6C-E44FA6FD56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02" y="923821"/>
            <a:ext cx="2311754" cy="23117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1EBBB6-8639-0789-519E-2B7B3A5FB7F1}"/>
              </a:ext>
            </a:extLst>
          </p:cNvPr>
          <p:cNvSpPr txBox="1"/>
          <p:nvPr/>
        </p:nvSpPr>
        <p:spPr>
          <a:xfrm>
            <a:off x="7161336" y="1537628"/>
            <a:ext cx="1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 Light" panose="02040303020102020203" pitchFamily="18" charset="0"/>
              </a:rPr>
              <a:t>Ronald van Dorp</a:t>
            </a:r>
          </a:p>
          <a:p>
            <a:r>
              <a:rPr lang="en-NL" sz="1400" dirty="0">
                <a:latin typeface="Rockwell Light" panose="02040303020102020203" pitchFamily="18" charset="0"/>
              </a:rPr>
              <a:t>’75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122C1-8AE2-A751-6555-BB8EE7478722}"/>
              </a:ext>
            </a:extLst>
          </p:cNvPr>
          <p:cNvSpPr txBox="1"/>
          <p:nvPr/>
        </p:nvSpPr>
        <p:spPr>
          <a:xfrm>
            <a:off x="7161336" y="3537857"/>
            <a:ext cx="47788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b="1" dirty="0" err="1">
                <a:latin typeface="Rockwell Light" panose="02040303020102020203" pitchFamily="18" charset="0"/>
              </a:rPr>
              <a:t>Kennis</a:t>
            </a:r>
            <a:r>
              <a:rPr lang="en-NL" sz="1400" b="1" dirty="0">
                <a:latin typeface="Rockwell Light" panose="02040303020102020203" pitchFamily="18" charset="0"/>
              </a:rPr>
              <a:t> </a:t>
            </a:r>
            <a:r>
              <a:rPr lang="en-NL" sz="1400" b="1" dirty="0" err="1">
                <a:latin typeface="Rockwell Light" panose="02040303020102020203" pitchFamily="18" charset="0"/>
              </a:rPr>
              <a:t>en</a:t>
            </a:r>
            <a:r>
              <a:rPr lang="en-NL" sz="1400" b="1" dirty="0">
                <a:latin typeface="Rockwell Light" panose="02040303020102020203" pitchFamily="18" charset="0"/>
              </a:rPr>
              <a:t> </a:t>
            </a:r>
            <a:r>
              <a:rPr lang="en-NL" sz="1400" b="1" dirty="0" err="1">
                <a:latin typeface="Rockwell Light" panose="02040303020102020203" pitchFamily="18" charset="0"/>
              </a:rPr>
              <a:t>ervaring</a:t>
            </a:r>
            <a:r>
              <a:rPr lang="en-NL" sz="1400" b="1" dirty="0">
                <a:latin typeface="Rockwell Light" panose="02040303020102020203" pitchFamily="18" charset="0"/>
              </a:rPr>
              <a:t> (</a:t>
            </a:r>
            <a:r>
              <a:rPr lang="en-NL" sz="1400" b="1" dirty="0" err="1">
                <a:latin typeface="Rockwell Light" panose="02040303020102020203" pitchFamily="18" charset="0"/>
              </a:rPr>
              <a:t>Technisch</a:t>
            </a:r>
            <a:r>
              <a:rPr lang="en-NL" sz="1400" b="1" dirty="0">
                <a:latin typeface="Rockwell Light" panose="02040303020102020203" pitchFamily="18" charset="0"/>
              </a:rPr>
              <a:t>):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b="1" dirty="0" err="1">
                <a:latin typeface="Rockwell Light" panose="02040303020102020203" pitchFamily="18" charset="0"/>
              </a:rPr>
              <a:t>Netwerk</a:t>
            </a:r>
            <a:r>
              <a:rPr lang="en-NL" sz="1400" dirty="0">
                <a:latin typeface="Rockwell Light" panose="02040303020102020203" pitchFamily="18" charset="0"/>
              </a:rPr>
              <a:t>: (KPN, ADSL, </a:t>
            </a:r>
            <a:r>
              <a:rPr lang="en-NL" sz="1400" dirty="0" err="1">
                <a:latin typeface="Rockwell Light" panose="02040303020102020203" pitchFamily="18" charset="0"/>
              </a:rPr>
              <a:t>Glasvezel</a:t>
            </a:r>
            <a:r>
              <a:rPr lang="en-NL" sz="1400" dirty="0">
                <a:latin typeface="Rockwell Light" panose="02040303020102020203" pitchFamily="18" charset="0"/>
              </a:rPr>
              <a:t>, IPTV, VoIP, Cisco 12k, CRS, Redback SE, Huawei, Juniper)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b="1" dirty="0">
                <a:latin typeface="Rockwell Light" panose="02040303020102020203" pitchFamily="18" charset="0"/>
              </a:rPr>
              <a:t>Databases</a:t>
            </a:r>
            <a:r>
              <a:rPr lang="en-NL" sz="1400" dirty="0">
                <a:latin typeface="Rockwell Light" panose="02040303020102020203" pitchFamily="18" charset="0"/>
              </a:rPr>
              <a:t>: MySQL, Oracle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b="1" dirty="0">
                <a:latin typeface="Rockwell Light" panose="02040303020102020203" pitchFamily="18" charset="0"/>
              </a:rPr>
              <a:t>DevOps</a:t>
            </a:r>
            <a:r>
              <a:rPr lang="en-NL" sz="1400" dirty="0">
                <a:latin typeface="Rockwell Light" panose="02040303020102020203" pitchFamily="18" charset="0"/>
              </a:rPr>
              <a:t>: (KPN TCL, Solaris, Perl, Ansible, Jenkins, GIT, CVS, Azure </a:t>
            </a:r>
            <a:r>
              <a:rPr lang="en-NL" sz="1400" dirty="0" err="1">
                <a:latin typeface="Rockwell Light" panose="02040303020102020203" pitchFamily="18" charset="0"/>
              </a:rPr>
              <a:t>DevOp</a:t>
            </a:r>
            <a:r>
              <a:rPr lang="en-NL" sz="1400" dirty="0">
                <a:latin typeface="Rockwell Light" panose="02040303020102020203" pitchFamily="18" charset="0"/>
              </a:rPr>
              <a:t>, Python, YAML, JSON, </a:t>
            </a:r>
            <a:r>
              <a:rPr lang="en-NL" sz="1400" dirty="0" err="1">
                <a:latin typeface="Rockwell Light" panose="02040303020102020203" pitchFamily="18" charset="0"/>
              </a:rPr>
              <a:t>NodeRed</a:t>
            </a:r>
            <a:r>
              <a:rPr lang="en-NL" sz="1400" dirty="0">
                <a:latin typeface="Rockwell Light" panose="02040303020102020203" pitchFamily="18" charset="0"/>
              </a:rPr>
              <a:t>)</a:t>
            </a:r>
          </a:p>
          <a:p>
            <a:r>
              <a:rPr lang="en-NL" sz="1400" b="1" dirty="0">
                <a:latin typeface="Rockwell Light" panose="02040303020102020203" pitchFamily="18" charset="0"/>
              </a:rPr>
              <a:t>Unix</a:t>
            </a:r>
            <a:r>
              <a:rPr lang="en-NL" sz="1400" dirty="0">
                <a:latin typeface="Rockwell Light" panose="02040303020102020203" pitchFamily="18" charset="0"/>
              </a:rPr>
              <a:t>: Solaris, Debian, RHEL, CentOS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b="1" dirty="0">
                <a:latin typeface="Rockwell Light" panose="02040303020102020203" pitchFamily="18" charset="0"/>
              </a:rPr>
              <a:t>Security</a:t>
            </a:r>
            <a:r>
              <a:rPr lang="en-NL" sz="1400" dirty="0">
                <a:latin typeface="Rockwell Light" panose="02040303020102020203" pitchFamily="18" charset="0"/>
              </a:rPr>
              <a:t>: Splunk, ArcSight, Qualys, McAfee VM, OpenVAS, Nessus, </a:t>
            </a:r>
            <a:r>
              <a:rPr lang="en-NL" sz="1400" dirty="0" err="1">
                <a:latin typeface="Rockwell Light" panose="02040303020102020203" pitchFamily="18" charset="0"/>
              </a:rPr>
              <a:t>FirePower</a:t>
            </a:r>
            <a:r>
              <a:rPr lang="en-NL" sz="1400" dirty="0">
                <a:latin typeface="Rockwell Light" panose="02040303020102020203" pitchFamily="18" charset="0"/>
              </a:rPr>
              <a:t>, Suricata, Azure Sentinel, Symantec DLP (Data Loss Prevention  / Information Security). </a:t>
            </a:r>
            <a:r>
              <a:rPr lang="en-NL" sz="1400" dirty="0" err="1">
                <a:latin typeface="Rockwell Light" panose="02040303020102020203" pitchFamily="18" charset="0"/>
              </a:rPr>
              <a:t>Cookoo</a:t>
            </a:r>
            <a:r>
              <a:rPr lang="en-NL" sz="1400" dirty="0">
                <a:latin typeface="Rockwell Light" panose="02040303020102020203" pitchFamily="18" charset="0"/>
              </a:rPr>
              <a:t>, Symantec/Bluecoat MCAS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b="1" dirty="0" err="1">
                <a:latin typeface="Rockwell Light" panose="02040303020102020203" pitchFamily="18" charset="0"/>
              </a:rPr>
              <a:t>Ontwerp</a:t>
            </a:r>
            <a:r>
              <a:rPr lang="en-NL" sz="1400" dirty="0">
                <a:latin typeface="Rockwell Light" panose="02040303020102020203" pitchFamily="18" charset="0"/>
              </a:rPr>
              <a:t>: ArchiMate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CDDC6-5653-F9BC-4D61-FCB717F088CD}"/>
              </a:ext>
            </a:extLst>
          </p:cNvPr>
          <p:cNvSpPr txBox="1"/>
          <p:nvPr/>
        </p:nvSpPr>
        <p:spPr>
          <a:xfrm>
            <a:off x="695221" y="3537857"/>
            <a:ext cx="45408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b="1" dirty="0" err="1">
                <a:latin typeface="Rockwell Light" panose="02040303020102020203" pitchFamily="18" charset="0"/>
              </a:rPr>
              <a:t>Kennis</a:t>
            </a:r>
            <a:r>
              <a:rPr lang="en-NL" sz="1400" b="1" dirty="0">
                <a:latin typeface="Rockwell Light" panose="02040303020102020203" pitchFamily="18" charset="0"/>
              </a:rPr>
              <a:t> </a:t>
            </a:r>
            <a:r>
              <a:rPr lang="en-NL" sz="1400" b="1" dirty="0" err="1">
                <a:latin typeface="Rockwell Light" panose="02040303020102020203" pitchFamily="18" charset="0"/>
              </a:rPr>
              <a:t>en</a:t>
            </a:r>
            <a:r>
              <a:rPr lang="en-NL" sz="1400" b="1" dirty="0">
                <a:latin typeface="Rockwell Light" panose="02040303020102020203" pitchFamily="18" charset="0"/>
              </a:rPr>
              <a:t> </a:t>
            </a:r>
            <a:r>
              <a:rPr lang="en-NL" sz="1400" b="1" dirty="0" err="1">
                <a:latin typeface="Rockwell Light" panose="02040303020102020203" pitchFamily="18" charset="0"/>
              </a:rPr>
              <a:t>ervaring</a:t>
            </a:r>
            <a:r>
              <a:rPr lang="en-NL" sz="1400" b="1" dirty="0">
                <a:latin typeface="Rockwell Light" panose="02040303020102020203" pitchFamily="18" charset="0"/>
              </a:rPr>
              <a:t> (</a:t>
            </a:r>
            <a:r>
              <a:rPr lang="en-NL" sz="1400" b="1" dirty="0" err="1">
                <a:latin typeface="Rockwell Light" panose="02040303020102020203" pitchFamily="18" charset="0"/>
              </a:rPr>
              <a:t>Functioneel</a:t>
            </a:r>
            <a:r>
              <a:rPr lang="en-NL" sz="1400" b="1" dirty="0">
                <a:latin typeface="Rockwell Light" panose="02040303020102020203" pitchFamily="18" charset="0"/>
              </a:rPr>
              <a:t>):</a:t>
            </a:r>
            <a:br>
              <a:rPr lang="en-NL" sz="1400" b="1" dirty="0">
                <a:latin typeface="Rockwell Light" panose="02040303020102020203" pitchFamily="18" charset="0"/>
              </a:rPr>
            </a:br>
            <a:endParaRPr lang="en-NL" sz="1400" b="1" dirty="0">
              <a:latin typeface="Rockwell Light" panose="02040303020102020203" pitchFamily="18" charset="0"/>
            </a:endParaRPr>
          </a:p>
          <a:p>
            <a:r>
              <a:rPr lang="en-NL" sz="1400" dirty="0">
                <a:latin typeface="Rockwell Light" panose="02040303020102020203" pitchFamily="18" charset="0"/>
              </a:rPr>
              <a:t>Requirement Engineering</a:t>
            </a:r>
          </a:p>
          <a:p>
            <a:r>
              <a:rPr lang="en-NL" sz="1400" dirty="0">
                <a:latin typeface="Rockwell Light" panose="02040303020102020203" pitchFamily="18" charset="0"/>
              </a:rPr>
              <a:t>Prince2, Agile 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 err="1">
                <a:latin typeface="Rockwell Light" panose="02040303020102020203" pitchFamily="18" charset="0"/>
              </a:rPr>
              <a:t>Procesmatig</a:t>
            </a:r>
            <a:r>
              <a:rPr lang="en-NL" sz="1400" dirty="0">
                <a:latin typeface="Rockwell Light" panose="02040303020102020203" pitchFamily="18" charset="0"/>
              </a:rPr>
              <a:t>/</a:t>
            </a:r>
            <a:r>
              <a:rPr lang="en-NL" sz="1400" dirty="0" err="1">
                <a:latin typeface="Rockwell Light" panose="02040303020102020203" pitchFamily="18" charset="0"/>
              </a:rPr>
              <a:t>functioneel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ontwerp</a:t>
            </a: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>
                <a:latin typeface="Rockwell Light" panose="02040303020102020203" pitchFamily="18" charset="0"/>
              </a:rPr>
              <a:t>ITIL, TOGAF, CEH, CISSP</a:t>
            </a:r>
          </a:p>
          <a:p>
            <a:endParaRPr lang="en-NL" sz="1400" b="1" dirty="0">
              <a:latin typeface="Rockwell Light" panose="02040303020102020203" pitchFamily="18" charset="0"/>
            </a:endParaRPr>
          </a:p>
          <a:p>
            <a:endParaRPr lang="en-NL" sz="1400" b="1" dirty="0">
              <a:latin typeface="Rockwell Light" panose="02040303020102020203" pitchFamily="18" charset="0"/>
            </a:endParaRPr>
          </a:p>
          <a:p>
            <a:r>
              <a:rPr lang="en-NL" sz="1400" b="1" dirty="0">
                <a:latin typeface="Rockwell Light" panose="02040303020102020203" pitchFamily="18" charset="0"/>
              </a:rPr>
              <a:t>Trots op: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 - Kids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 - </a:t>
            </a:r>
            <a:r>
              <a:rPr lang="en-NL" sz="1400" dirty="0" err="1">
                <a:latin typeface="Rockwell Light" panose="02040303020102020203" pitchFamily="18" charset="0"/>
              </a:rPr>
              <a:t>Avond</a:t>
            </a:r>
            <a:r>
              <a:rPr lang="en-NL" sz="1400" dirty="0">
                <a:latin typeface="Rockwell Light" panose="02040303020102020203" pitchFamily="18" charset="0"/>
              </a:rPr>
              <a:t> HTS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 - Alpe </a:t>
            </a:r>
            <a:r>
              <a:rPr lang="en-NL" sz="1400" dirty="0" err="1">
                <a:latin typeface="Rockwell Light" panose="02040303020102020203" pitchFamily="18" charset="0"/>
              </a:rPr>
              <a:t>d’Huez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beklommen</a:t>
            </a:r>
            <a:r>
              <a:rPr lang="en-NL" sz="1400" dirty="0">
                <a:latin typeface="Rockwell Light" panose="02040303020102020203" pitchFamily="18" charset="0"/>
              </a:rPr>
              <a:t> met 1x MTB </a:t>
            </a:r>
            <a:r>
              <a:rPr lang="en-NL" sz="1400" dirty="0" err="1">
                <a:latin typeface="Rockwell Light" panose="02040303020102020203" pitchFamily="18" charset="0"/>
              </a:rPr>
              <a:t>en</a:t>
            </a:r>
            <a:r>
              <a:rPr lang="en-NL" sz="1400" dirty="0">
                <a:latin typeface="Rockwell Light" panose="02040303020102020203" pitchFamily="18" charset="0"/>
              </a:rPr>
              <a:t> 1x </a:t>
            </a:r>
            <a:r>
              <a:rPr lang="en-NL" sz="1400" dirty="0" err="1">
                <a:latin typeface="Rockwell Light" panose="02040303020102020203" pitchFamily="18" charset="0"/>
              </a:rPr>
              <a:t>Racefiets</a:t>
            </a:r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1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60403020205020204" pitchFamily="18" charset="0"/>
              </a:rPr>
              <a:t>Eve-log types:</a:t>
            </a:r>
            <a:br>
              <a:rPr lang="en-NL" sz="1600" dirty="0">
                <a:latin typeface="Rockwell Light" panose="02060403020205020204" pitchFamily="18" charset="0"/>
              </a:rPr>
            </a:br>
            <a:endParaRPr lang="en-NL" sz="1600" dirty="0">
              <a:latin typeface="Rockwell Light" panose="02060403020205020204" pitchFamily="18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types: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smtp: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400" dirty="0" err="1">
                <a:latin typeface="Rockwell Light" panose="02060403020205020204" pitchFamily="18" charset="0"/>
              </a:rPr>
              <a:t>Wanneer</a:t>
            </a:r>
            <a:r>
              <a:rPr lang="en-NL" sz="1400" dirty="0">
                <a:latin typeface="Rockwell Light" panose="02060403020205020204" pitchFamily="18" charset="0"/>
              </a:rPr>
              <a:t> je node in </a:t>
            </a:r>
            <a:r>
              <a:rPr lang="en-NL" sz="1400" dirty="0" err="1">
                <a:latin typeface="Rockwell Light" panose="02060403020205020204" pitchFamily="18" charset="0"/>
              </a:rPr>
              <a:t>een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gesharede</a:t>
            </a:r>
            <a:r>
              <a:rPr lang="en-NL" sz="1400" dirty="0">
                <a:latin typeface="Rockwell Light" panose="02060403020205020204" pitchFamily="18" charset="0"/>
              </a:rPr>
              <a:t> / </a:t>
            </a:r>
            <a:r>
              <a:rPr lang="en-NL" sz="1400" dirty="0" err="1">
                <a:latin typeface="Rockwell Light" panose="02060403020205020204" pitchFamily="18" charset="0"/>
              </a:rPr>
              <a:t>publieke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omgeving</a:t>
            </a:r>
            <a:r>
              <a:rPr lang="en-NL" sz="1400" dirty="0">
                <a:latin typeface="Rockwell Light" panose="02060403020205020204" pitchFamily="18" charset="0"/>
              </a:rPr>
              <a:t> zit: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dhcp</a:t>
            </a:r>
            <a:r>
              <a:rPr lang="en-NL" sz="1200" dirty="0">
                <a:latin typeface="Consolas" panose="020B0609020204030204" pitchFamily="49" charset="0"/>
              </a:rPr>
              <a:t>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enabled: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extended: no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</a:t>
            </a:r>
          </a:p>
          <a:p>
            <a:r>
              <a:rPr lang="en-NL" sz="1400" dirty="0">
                <a:latin typeface="Rockwell Light" panose="02060403020205020204" pitchFamily="18" charset="0"/>
              </a:rPr>
              <a:t>Protocol </a:t>
            </a:r>
            <a:r>
              <a:rPr lang="en-NL" sz="1400" dirty="0" err="1">
                <a:latin typeface="Rockwell Light" panose="02060403020205020204" pitchFamily="18" charset="0"/>
              </a:rPr>
              <a:t>specifieke</a:t>
            </a:r>
            <a:r>
              <a:rPr lang="en-NL" sz="1400" dirty="0">
                <a:latin typeface="Rockwell Light" panose="02060403020205020204" pitchFamily="18" charset="0"/>
              </a:rPr>
              <a:t> logging (</a:t>
            </a:r>
            <a:r>
              <a:rPr lang="en-NL" sz="1400" dirty="0" err="1">
                <a:latin typeface="Rockwell Light" panose="02060403020205020204" pitchFamily="18" charset="0"/>
              </a:rPr>
              <a:t>uitzetten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als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dit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niet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gebruikt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wordt</a:t>
            </a:r>
            <a:r>
              <a:rPr lang="en-NL" sz="1400" dirty="0">
                <a:latin typeface="Rockwell Light" panose="02060403020205020204" pitchFamily="18" charset="0"/>
              </a:rPr>
              <a:t> in je </a:t>
            </a:r>
            <a:r>
              <a:rPr lang="en-NL" sz="1400" dirty="0" err="1">
                <a:latin typeface="Rockwell Light" panose="02060403020205020204" pitchFamily="18" charset="0"/>
              </a:rPr>
              <a:t>omgeving</a:t>
            </a:r>
            <a:r>
              <a:rPr lang="en-NL" sz="1400" dirty="0">
                <a:latin typeface="Rockwell Light" panose="02060403020205020204" pitchFamily="18" charset="0"/>
              </a:rPr>
              <a:t>, </a:t>
            </a:r>
            <a:r>
              <a:rPr lang="en-NL" sz="1400" dirty="0" err="1">
                <a:latin typeface="Rockwell Light" panose="02060403020205020204" pitchFamily="18" charset="0"/>
              </a:rPr>
              <a:t>scheelt</a:t>
            </a:r>
            <a:r>
              <a:rPr lang="en-NL" sz="1400" dirty="0">
                <a:latin typeface="Rockwell Light" panose="02060403020205020204" pitchFamily="18" charset="0"/>
              </a:rPr>
              <a:t> performance)</a:t>
            </a:r>
            <a:br>
              <a:rPr lang="en-NL" sz="1400" dirty="0">
                <a:latin typeface="Rockwell Light" panose="02060403020205020204" pitchFamily="18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  #- dnp3 (SCADA, is </a:t>
            </a:r>
            <a:r>
              <a:rPr lang="en-NL" sz="1200" dirty="0" err="1">
                <a:latin typeface="Consolas" panose="020B0609020204030204" pitchFamily="49" charset="0"/>
              </a:rPr>
              <a:t>niet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echt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gebruikelijk</a:t>
            </a:r>
            <a:r>
              <a:rPr lang="en-NL" sz="1200" dirty="0">
                <a:latin typeface="Consolas" panose="020B0609020204030204" pitchFamily="49" charset="0"/>
              </a:rPr>
              <a:t>)</a:t>
            </a:r>
          </a:p>
          <a:p>
            <a:br>
              <a:rPr lang="en-NL" sz="1400" dirty="0">
                <a:latin typeface="Rockwell Light" panose="02060403020205020204" pitchFamily="18" charset="0"/>
              </a:rPr>
            </a:br>
            <a:endParaRPr lang="en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1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60403020205020204" pitchFamily="18" charset="0"/>
              </a:rPr>
              <a:t>Eve-log types:</a:t>
            </a:r>
            <a:br>
              <a:rPr lang="en-NL" sz="1600" dirty="0">
                <a:latin typeface="Rockwell Light" panose="02060403020205020204" pitchFamily="18" charset="0"/>
              </a:rPr>
            </a:br>
            <a:endParaRPr lang="en-NL" sz="1600" dirty="0">
              <a:latin typeface="Rockwell Light" panose="02060403020205020204" pitchFamily="18" charset="0"/>
            </a:endParaRPr>
          </a:p>
          <a:p>
            <a:r>
              <a:rPr lang="en-NL" sz="1400" dirty="0">
                <a:latin typeface="Rockwell Light" panose="02060403020205020204" pitchFamily="18" charset="0"/>
              </a:rPr>
              <a:t>Als het </a:t>
            </a:r>
            <a:r>
              <a:rPr lang="en-NL" sz="1400" dirty="0" err="1">
                <a:latin typeface="Rockwell Light" panose="02060403020205020204" pitchFamily="18" charset="0"/>
              </a:rPr>
              <a:t>gebruikt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wordt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wil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ik</a:t>
            </a:r>
            <a:r>
              <a:rPr lang="en-NL" sz="1400" dirty="0">
                <a:latin typeface="Rockwell Light" panose="02060403020205020204" pitchFamily="18" charset="0"/>
              </a:rPr>
              <a:t> het </a:t>
            </a:r>
            <a:r>
              <a:rPr lang="en-NL" sz="1400" dirty="0" err="1">
                <a:latin typeface="Rockwell Light" panose="02060403020205020204" pitchFamily="18" charset="0"/>
              </a:rPr>
              <a:t>wel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zien</a:t>
            </a:r>
            <a:r>
              <a:rPr lang="en-NL" sz="1400" dirty="0">
                <a:latin typeface="Rockwell Light" panose="02060403020205020204" pitchFamily="18" charset="0"/>
              </a:rPr>
              <a:t>:</a:t>
            </a:r>
            <a:br>
              <a:rPr lang="en-NL" sz="1400" dirty="0">
                <a:latin typeface="Rockwell Light" panose="02060403020205020204" pitchFamily="18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types: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ftp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rdp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nfs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smb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tftp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ikev2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dcerpc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krb5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snmp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rfb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sip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ssh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mqtt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  - http2</a:t>
            </a:r>
          </a:p>
          <a:p>
            <a:endParaRPr lang="en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3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60403020205020204" pitchFamily="18" charset="0"/>
              </a:rPr>
              <a:t>Eve-log types:</a:t>
            </a:r>
            <a:br>
              <a:rPr lang="en-NL" sz="1600" dirty="0">
                <a:latin typeface="Rockwell Light" panose="02060403020205020204" pitchFamily="18" charset="0"/>
              </a:rPr>
            </a:br>
            <a:endParaRPr lang="en-NL" sz="1600" dirty="0">
              <a:latin typeface="Rockwell Light" panose="02060403020205020204" pitchFamily="18" charset="0"/>
            </a:endParaRPr>
          </a:p>
          <a:p>
            <a:r>
              <a:rPr lang="en-NL" sz="1400" dirty="0">
                <a:latin typeface="Rockwell Light" panose="02060403020205020204" pitchFamily="18" charset="0"/>
              </a:rPr>
              <a:t>Suricata </a:t>
            </a:r>
            <a:r>
              <a:rPr lang="en-NL" sz="1400" dirty="0" err="1">
                <a:latin typeface="Rockwell Light" panose="02060403020205020204" pitchFamily="18" charset="0"/>
              </a:rPr>
              <a:t>statistieken</a:t>
            </a:r>
            <a:r>
              <a:rPr lang="en-NL" sz="1400" dirty="0">
                <a:latin typeface="Rockwell Light" panose="02060403020205020204" pitchFamily="18" charset="0"/>
              </a:rPr>
              <a:t>:</a:t>
            </a:r>
            <a:br>
              <a:rPr lang="en-NL" sz="1400" dirty="0">
                <a:latin typeface="Rockwell Light" panose="02060403020205020204" pitchFamily="18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types: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stats: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totals: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threads: no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deltas: no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400" dirty="0">
                <a:latin typeface="Rockwell Light" panose="02060403020205020204" pitchFamily="18" charset="0"/>
              </a:rPr>
              <a:t>Network flows:</a:t>
            </a:r>
            <a:br>
              <a:rPr lang="en-NL" sz="1200" dirty="0">
                <a:latin typeface="Rockwell Light" panose="02060403020205020204" pitchFamily="18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types: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flow (bi-directional flows)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#- </a:t>
            </a:r>
            <a:r>
              <a:rPr lang="en-NL" sz="1200" dirty="0" err="1">
                <a:latin typeface="Consolas" panose="020B0609020204030204" pitchFamily="49" charset="0"/>
              </a:rPr>
              <a:t>netflow</a:t>
            </a:r>
            <a:r>
              <a:rPr lang="en-NL" sz="1200" dirty="0">
                <a:latin typeface="Consolas" panose="020B0609020204030204" pitchFamily="49" charset="0"/>
              </a:rPr>
              <a:t> (</a:t>
            </a:r>
            <a:r>
              <a:rPr lang="en-NL" sz="1200" dirty="0" err="1">
                <a:latin typeface="Consolas" panose="020B0609020204030204" pitchFamily="49" charset="0"/>
              </a:rPr>
              <a:t>uni</a:t>
            </a:r>
            <a:r>
              <a:rPr lang="en-NL" sz="1200" dirty="0">
                <a:latin typeface="Consolas" panose="020B0609020204030204" pitchFamily="49" charset="0"/>
              </a:rPr>
              <a:t>-directional flows, </a:t>
            </a:r>
            <a:r>
              <a:rPr lang="en-NL" sz="1200" dirty="0" err="1">
                <a:latin typeface="Consolas" panose="020B0609020204030204" pitchFamily="49" charset="0"/>
              </a:rPr>
              <a:t>teveel</a:t>
            </a:r>
            <a:r>
              <a:rPr lang="en-NL" sz="1200" dirty="0">
                <a:latin typeface="Consolas" panose="020B0609020204030204" pitchFamily="49" charset="0"/>
              </a:rPr>
              <a:t> logs)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#- metadata (</a:t>
            </a:r>
            <a:r>
              <a:rPr lang="en-NL" sz="1200" dirty="0" err="1">
                <a:latin typeface="Consolas" panose="020B0609020204030204" pitchFamily="49" charset="0"/>
              </a:rPr>
              <a:t>pktvars</a:t>
            </a:r>
            <a:r>
              <a:rPr lang="en-NL" sz="1200" dirty="0">
                <a:latin typeface="Consolas" panose="020B0609020204030204" pitchFamily="49" charset="0"/>
              </a:rPr>
              <a:t>, </a:t>
            </a:r>
            <a:r>
              <a:rPr lang="en-NL" sz="1200" dirty="0" err="1">
                <a:latin typeface="Consolas" panose="020B0609020204030204" pitchFamily="49" charset="0"/>
              </a:rPr>
              <a:t>flowvars,flowbits</a:t>
            </a:r>
            <a:r>
              <a:rPr lang="en-NL" sz="1200" dirty="0">
                <a:latin typeface="Consolas" panose="020B0609020204030204" pitchFamily="49" charset="0"/>
              </a:rPr>
              <a:t>, </a:t>
            </a:r>
            <a:r>
              <a:rPr lang="en-NL" sz="1200" dirty="0" err="1">
                <a:latin typeface="Consolas" panose="020B0609020204030204" pitchFamily="49" charset="0"/>
              </a:rPr>
              <a:t>flowints</a:t>
            </a:r>
            <a:r>
              <a:rPr lang="en-NL" sz="1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06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 err="1">
                <a:latin typeface="Rockwell Light" panose="02060403020205020204" pitchFamily="18" charset="0"/>
              </a:rPr>
              <a:t>Andere</a:t>
            </a:r>
            <a:r>
              <a:rPr lang="en-NL" sz="1600" dirty="0">
                <a:latin typeface="Rockwell Light" panose="02060403020205020204" pitchFamily="18" charset="0"/>
              </a:rPr>
              <a:t> line-based log types </a:t>
            </a:r>
            <a:r>
              <a:rPr lang="en-NL" sz="1600" dirty="0" err="1">
                <a:latin typeface="Rockwell Light" panose="02060403020205020204" pitchFamily="18" charset="0"/>
              </a:rPr>
              <a:t>uitzetten</a:t>
            </a:r>
            <a:r>
              <a:rPr lang="en-NL" sz="1600" dirty="0">
                <a:latin typeface="Rockwell Light" panose="02060403020205020204" pitchFamily="18" charset="0"/>
              </a:rPr>
              <a:t> (enabled: no), EVE logging </a:t>
            </a:r>
            <a:r>
              <a:rPr lang="en-NL" sz="1600" dirty="0" err="1">
                <a:latin typeface="Rockwell Light" panose="02060403020205020204" pitchFamily="18" charset="0"/>
              </a:rPr>
              <a:t>bevat</a:t>
            </a:r>
            <a:r>
              <a:rPr lang="en-NL" sz="1600" dirty="0">
                <a:latin typeface="Rockwell Light" panose="02060403020205020204" pitchFamily="18" charset="0"/>
              </a:rPr>
              <a:t> de </a:t>
            </a:r>
            <a:r>
              <a:rPr lang="en-NL" sz="1600" dirty="0" err="1">
                <a:latin typeface="Rockwell Light" panose="02060403020205020204" pitchFamily="18" charset="0"/>
              </a:rPr>
              <a:t>meeste</a:t>
            </a:r>
            <a:r>
              <a:rPr lang="en-NL" sz="1600" dirty="0">
                <a:latin typeface="Rockwell Light" panose="02060403020205020204" pitchFamily="18" charset="0"/>
              </a:rPr>
              <a:t> al:</a:t>
            </a:r>
            <a:br>
              <a:rPr lang="en-NL" sz="1600" dirty="0">
                <a:latin typeface="Rockwell Light" panose="02060403020205020204" pitchFamily="18" charset="0"/>
              </a:rPr>
            </a:br>
            <a:endParaRPr lang="en-NL" sz="1600" dirty="0">
              <a:latin typeface="Rockwell Light" panose="02060403020205020204" pitchFamily="18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outputs: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https-log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tls</a:t>
            </a:r>
            <a:r>
              <a:rPr lang="en-NL" sz="1200" dirty="0">
                <a:latin typeface="Consolas" panose="020B0609020204030204" pitchFamily="49" charset="0"/>
              </a:rPr>
              <a:t>-log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tls</a:t>
            </a:r>
            <a:r>
              <a:rPr lang="en-NL" sz="1200" dirty="0">
                <a:latin typeface="Consolas" panose="020B0609020204030204" pitchFamily="49" charset="0"/>
              </a:rPr>
              <a:t>-store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pcap</a:t>
            </a:r>
            <a:r>
              <a:rPr lang="en-NL" sz="1200" dirty="0">
                <a:latin typeface="Consolas" panose="020B0609020204030204" pitchFamily="49" charset="0"/>
              </a:rPr>
              <a:t>-log </a:t>
            </a:r>
            <a:r>
              <a:rPr lang="en-NL" sz="1400" dirty="0">
                <a:latin typeface="Rockwell Light" panose="02060403020205020204" pitchFamily="18" charset="0"/>
              </a:rPr>
              <a:t>(</a:t>
            </a:r>
            <a:r>
              <a:rPr lang="en-NL" sz="1400" dirty="0" err="1">
                <a:latin typeface="Rockwell Light" panose="02060403020205020204" pitchFamily="18" charset="0"/>
              </a:rPr>
              <a:t>ligt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aan</a:t>
            </a:r>
            <a:r>
              <a:rPr lang="en-NL" sz="1400" dirty="0">
                <a:latin typeface="Rockwell Light" panose="02060403020205020204" pitchFamily="18" charset="0"/>
              </a:rPr>
              <a:t> de use-case, maar </a:t>
            </a:r>
            <a:r>
              <a:rPr lang="en-NL" sz="1400" dirty="0" err="1">
                <a:latin typeface="Rockwell Light" panose="02060403020205020204" pitchFamily="18" charset="0"/>
              </a:rPr>
              <a:t>kan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snel</a:t>
            </a:r>
            <a:r>
              <a:rPr lang="en-NL" sz="1400" dirty="0">
                <a:latin typeface="Rockwell Light" panose="02060403020205020204" pitchFamily="18" charset="0"/>
              </a:rPr>
              <a:t> heel </a:t>
            </a:r>
            <a:r>
              <a:rPr lang="en-NL" sz="1400" dirty="0" err="1">
                <a:latin typeface="Rockwell Light" panose="02060403020205020204" pitchFamily="18" charset="0"/>
              </a:rPr>
              <a:t>veel</a:t>
            </a:r>
            <a:r>
              <a:rPr lang="en-NL" sz="1400" dirty="0">
                <a:latin typeface="Rockwell Light" panose="02060403020205020204" pitchFamily="18" charset="0"/>
              </a:rPr>
              <a:t> data </a:t>
            </a:r>
            <a:r>
              <a:rPr lang="en-NL" sz="1400" dirty="0" err="1">
                <a:latin typeface="Rockwell Light" panose="02060403020205020204" pitchFamily="18" charset="0"/>
              </a:rPr>
              <a:t>worden</a:t>
            </a:r>
            <a:r>
              <a:rPr lang="en-NL" sz="1400" dirty="0">
                <a:latin typeface="Rockwell Light" panose="02060403020205020204" pitchFamily="18" charset="0"/>
              </a:rPr>
              <a:t>)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alert-debug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alert-prelude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stats </a:t>
            </a:r>
            <a:r>
              <a:rPr lang="en-NL" sz="1400" dirty="0">
                <a:latin typeface="Rockwell Light" panose="02060403020205020204" pitchFamily="18" charset="0"/>
              </a:rPr>
              <a:t>(</a:t>
            </a:r>
            <a:r>
              <a:rPr lang="en-NL" sz="1400" dirty="0" err="1">
                <a:latin typeface="Rockwell Light" panose="02060403020205020204" pitchFamily="18" charset="0"/>
              </a:rPr>
              <a:t>wordt</a:t>
            </a:r>
            <a:r>
              <a:rPr lang="en-NL" sz="1400" dirty="0">
                <a:latin typeface="Rockwell Light" panose="02060403020205020204" pitchFamily="18" charset="0"/>
              </a:rPr>
              <a:t> al </a:t>
            </a:r>
            <a:r>
              <a:rPr lang="en-NL" sz="1400" dirty="0" err="1">
                <a:latin typeface="Rockwell Light" panose="02060403020205020204" pitchFamily="18" charset="0"/>
              </a:rPr>
              <a:t>gelogged</a:t>
            </a:r>
            <a:r>
              <a:rPr lang="en-NL" sz="1400" dirty="0">
                <a:latin typeface="Rockwell Light" panose="02060403020205020204" pitchFamily="18" charset="0"/>
              </a:rPr>
              <a:t> in EVE)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syslog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file-store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tcp</a:t>
            </a:r>
            <a:r>
              <a:rPr lang="en-NL" sz="1200" dirty="0">
                <a:latin typeface="Consolas" panose="020B0609020204030204" pitchFamily="49" charset="0"/>
              </a:rPr>
              <a:t>-data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http-body-data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</a:t>
            </a:r>
            <a:r>
              <a:rPr lang="en-NL" sz="1200" dirty="0" err="1">
                <a:latin typeface="Consolas" panose="020B0609020204030204" pitchFamily="49" charset="0"/>
              </a:rPr>
              <a:t>lua</a:t>
            </a:r>
            <a:endParaRPr lang="en-NL" sz="1200" dirty="0">
              <a:latin typeface="Consolas" panose="020B0609020204030204" pitchFamily="49" charset="0"/>
            </a:endParaRPr>
          </a:p>
          <a:p>
            <a:endParaRPr lang="en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09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44877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60403020205020204" pitchFamily="18" charset="0"/>
              </a:rPr>
              <a:t>Logging van Suricata </a:t>
            </a:r>
            <a:r>
              <a:rPr lang="en-NL" sz="1600" dirty="0" err="1">
                <a:latin typeface="Rockwell Light" panose="02060403020205020204" pitchFamily="18" charset="0"/>
              </a:rPr>
              <a:t>zelf</a:t>
            </a:r>
            <a:r>
              <a:rPr lang="en-NL" sz="1600" dirty="0">
                <a:latin typeface="Rockwell Light" panose="02060403020205020204" pitchFamily="18" charset="0"/>
              </a:rPr>
              <a:t>:</a:t>
            </a:r>
            <a:br>
              <a:rPr lang="en-NL" sz="1600" dirty="0">
                <a:latin typeface="Rockwell Light" panose="02060403020205020204" pitchFamily="18" charset="0"/>
              </a:rPr>
            </a:br>
            <a:endParaRPr lang="en-NL" sz="1600" dirty="0">
              <a:latin typeface="Rockwell Light" panose="02060403020205020204" pitchFamily="18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logging: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outputs: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console: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enabled: no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file: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enabled: yes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syslog: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  enabled: no</a:t>
            </a:r>
          </a:p>
          <a:p>
            <a:endParaRPr lang="en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64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6958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60403020205020204" pitchFamily="18" charset="0"/>
              </a:rPr>
              <a:t>Application layer detection (</a:t>
            </a:r>
            <a:r>
              <a:rPr lang="en-NL" sz="1600" dirty="0" err="1">
                <a:latin typeface="Rockwell Light" panose="02060403020205020204" pitchFamily="18" charset="0"/>
              </a:rPr>
              <a:t>hou</a:t>
            </a:r>
            <a:r>
              <a:rPr lang="en-NL" sz="1600" dirty="0">
                <a:latin typeface="Rockwell Light" panose="02060403020205020204" pitchFamily="18" charset="0"/>
              </a:rPr>
              <a:t> </a:t>
            </a:r>
            <a:r>
              <a:rPr lang="en-NL" sz="1600" dirty="0" err="1">
                <a:latin typeface="Rockwell Light" panose="02060403020205020204" pitchFamily="18" charset="0"/>
              </a:rPr>
              <a:t>alles</a:t>
            </a:r>
            <a:r>
              <a:rPr lang="en-NL" sz="1600" dirty="0">
                <a:latin typeface="Rockwell Light" panose="02060403020205020204" pitchFamily="18" charset="0"/>
              </a:rPr>
              <a:t> op default, </a:t>
            </a:r>
            <a:r>
              <a:rPr lang="en-NL" sz="1600" dirty="0" err="1">
                <a:latin typeface="Rockwell Light" panose="02060403020205020204" pitchFamily="18" charset="0"/>
              </a:rPr>
              <a:t>tenzij</a:t>
            </a:r>
            <a:r>
              <a:rPr lang="en-NL" sz="1600" dirty="0">
                <a:latin typeface="Rockwell Light" panose="02060403020205020204" pitchFamily="18" charset="0"/>
              </a:rPr>
              <a:t> custom ports </a:t>
            </a:r>
            <a:r>
              <a:rPr lang="en-NL" sz="1600" dirty="0" err="1">
                <a:latin typeface="Rockwell Light" panose="02060403020205020204" pitchFamily="18" charset="0"/>
              </a:rPr>
              <a:t>gebruikt</a:t>
            </a:r>
            <a:r>
              <a:rPr lang="en-NL" sz="1600" dirty="0">
                <a:latin typeface="Rockwell Light" panose="02060403020205020204" pitchFamily="18" charset="0"/>
              </a:rPr>
              <a:t> </a:t>
            </a:r>
            <a:r>
              <a:rPr lang="en-NL" sz="1600" dirty="0" err="1">
                <a:latin typeface="Rockwell Light" panose="02060403020205020204" pitchFamily="18" charset="0"/>
              </a:rPr>
              <a:t>worden</a:t>
            </a:r>
            <a:r>
              <a:rPr lang="en-NL" sz="1600" dirty="0">
                <a:latin typeface="Rockwell Light" panose="02060403020205020204" pitchFamily="18" charset="0"/>
              </a:rPr>
              <a:t>):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app-layer: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protocols: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400" dirty="0" err="1">
                <a:latin typeface="Rockwell Light" panose="02060403020205020204" pitchFamily="18" charset="0"/>
              </a:rPr>
              <a:t>Zet</a:t>
            </a:r>
            <a:r>
              <a:rPr lang="en-NL" sz="1400" dirty="0">
                <a:latin typeface="Rockwell Light" panose="02060403020205020204" pitchFamily="18" charset="0"/>
              </a:rPr>
              <a:t> Core dumps </a:t>
            </a:r>
            <a:r>
              <a:rPr lang="en-NL" sz="1400" dirty="0" err="1">
                <a:latin typeface="Rockwell Light" panose="02060403020205020204" pitchFamily="18" charset="0"/>
              </a:rPr>
              <a:t>uit</a:t>
            </a:r>
            <a:r>
              <a:rPr lang="en-NL" sz="1400" dirty="0">
                <a:latin typeface="Rockwell Light" panose="02060403020205020204" pitchFamily="18" charset="0"/>
              </a:rPr>
              <a:t>, </a:t>
            </a:r>
            <a:r>
              <a:rPr lang="en-NL" sz="1400" dirty="0" err="1">
                <a:latin typeface="Rockwell Light" panose="02060403020205020204" pitchFamily="18" charset="0"/>
              </a:rPr>
              <a:t>tenzij</a:t>
            </a:r>
            <a:r>
              <a:rPr lang="en-NL" sz="1400" dirty="0">
                <a:latin typeface="Rockwell Light" panose="02060403020205020204" pitchFamily="18" charset="0"/>
              </a:rPr>
              <a:t> je </a:t>
            </a:r>
            <a:r>
              <a:rPr lang="en-NL" sz="1400" dirty="0" err="1">
                <a:latin typeface="Rockwell Light" panose="02060403020205020204" pitchFamily="18" charset="0"/>
              </a:rPr>
              <a:t>een</a:t>
            </a:r>
            <a:r>
              <a:rPr lang="en-NL" sz="1400" dirty="0">
                <a:latin typeface="Rockwell Light" panose="02060403020205020204" pitchFamily="18" charset="0"/>
              </a:rPr>
              <a:t> support contract </a:t>
            </a:r>
            <a:r>
              <a:rPr lang="en-NL" sz="1400" dirty="0" err="1">
                <a:latin typeface="Rockwell Light" panose="02060403020205020204" pitchFamily="18" charset="0"/>
              </a:rPr>
              <a:t>hebt</a:t>
            </a:r>
            <a:r>
              <a:rPr lang="en-NL" sz="1400" dirty="0">
                <a:latin typeface="Rockwell Light" panose="02060403020205020204" pitchFamily="18" charset="0"/>
              </a:rPr>
              <a:t> met Suricata </a:t>
            </a:r>
            <a:r>
              <a:rPr lang="en-NL" sz="1400" dirty="0">
                <a:latin typeface="Rockwell Light" panose="02060403020205020204" pitchFamily="18" charset="0"/>
                <a:sym typeface="Wingdings" panose="05000000000000000000" pitchFamily="2" charset="2"/>
              </a:rPr>
              <a:t></a:t>
            </a:r>
            <a:br>
              <a:rPr lang="en-NL" sz="1200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NL" sz="1200" dirty="0" err="1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NL" sz="1200" dirty="0" err="1">
                <a:latin typeface="Consolas" panose="020B0609020204030204" pitchFamily="49" charset="0"/>
              </a:rPr>
              <a:t>oredump</a:t>
            </a:r>
            <a:r>
              <a:rPr lang="en-NL" sz="1200" dirty="0">
                <a:latin typeface="Consolas" panose="020B0609020204030204" pitchFamily="49" charset="0"/>
              </a:rPr>
              <a:t>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max-dump: 0</a:t>
            </a:r>
          </a:p>
          <a:p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400" dirty="0" err="1">
                <a:latin typeface="Rockwell Light" panose="02060403020205020204" pitchFamily="18" charset="0"/>
              </a:rPr>
              <a:t>Wanneer</a:t>
            </a:r>
            <a:r>
              <a:rPr lang="en-NL" sz="1400" dirty="0">
                <a:latin typeface="Rockwell Light" panose="02060403020205020204" pitchFamily="18" charset="0"/>
              </a:rPr>
              <a:t> je </a:t>
            </a:r>
            <a:r>
              <a:rPr lang="en-NL" sz="1400" dirty="0" err="1">
                <a:latin typeface="Rockwell Light" panose="02060403020205020204" pitchFamily="18" charset="0"/>
              </a:rPr>
              <a:t>niet</a:t>
            </a:r>
            <a:r>
              <a:rPr lang="en-NL" sz="1400" dirty="0">
                <a:latin typeface="Rockwell Light" panose="02060403020205020204" pitchFamily="18" charset="0"/>
              </a:rPr>
              <a:t> de </a:t>
            </a:r>
            <a:r>
              <a:rPr lang="en-NL" sz="1400" dirty="0" err="1">
                <a:latin typeface="Rockwell Light" panose="02060403020205020204" pitchFamily="18" charset="0"/>
              </a:rPr>
              <a:t>de</a:t>
            </a:r>
            <a:r>
              <a:rPr lang="nl-NL" sz="1400" dirty="0">
                <a:latin typeface="Rockwell Light" panose="02060403020205020204" pitchFamily="18" charset="0"/>
              </a:rPr>
              <a:t>fa</a:t>
            </a:r>
            <a:r>
              <a:rPr lang="en-NL" sz="1400" dirty="0">
                <a:latin typeface="Rockwell Light" panose="02060403020205020204" pitchFamily="18" charset="0"/>
              </a:rPr>
              <a:t>ult packet size </a:t>
            </a:r>
            <a:r>
              <a:rPr lang="en-NL" sz="1400" dirty="0" err="1">
                <a:latin typeface="Rockwell Light" panose="02060403020205020204" pitchFamily="18" charset="0"/>
              </a:rPr>
              <a:t>hebt</a:t>
            </a:r>
            <a:r>
              <a:rPr lang="en-NL" sz="1400" dirty="0">
                <a:latin typeface="Rockwell Light" panose="02060403020205020204" pitchFamily="18" charset="0"/>
              </a:rPr>
              <a:t>, </a:t>
            </a:r>
            <a:r>
              <a:rPr lang="en-NL" sz="1400" dirty="0" err="1">
                <a:latin typeface="Rockwell Light" panose="02060403020205020204" pitchFamily="18" charset="0"/>
              </a:rPr>
              <a:t>andere</a:t>
            </a:r>
            <a:r>
              <a:rPr lang="en-NL" sz="1400" dirty="0">
                <a:latin typeface="Rockwell Light" panose="02060403020205020204" pitchFamily="18" charset="0"/>
              </a:rPr>
              <a:t> MTU + header </a:t>
            </a:r>
            <a:r>
              <a:rPr lang="en-NL" sz="1400" dirty="0" err="1">
                <a:latin typeface="Rockwell Light" panose="02060403020205020204" pitchFamily="18" charset="0"/>
              </a:rPr>
              <a:t>vanwege</a:t>
            </a:r>
            <a:r>
              <a:rPr lang="en-NL" sz="1400" dirty="0">
                <a:latin typeface="Rockwell Light" panose="02060403020205020204" pitchFamily="18" charset="0"/>
              </a:rPr>
              <a:t> LACP, VLAN tagging etc, dan </a:t>
            </a:r>
            <a:r>
              <a:rPr lang="en-NL" sz="1400" dirty="0" err="1">
                <a:latin typeface="Rockwell Light" panose="02060403020205020204" pitchFamily="18" charset="0"/>
              </a:rPr>
              <a:t>aanpassen</a:t>
            </a:r>
            <a:r>
              <a:rPr lang="en-NL" sz="1400" dirty="0">
                <a:latin typeface="Rockwell Light" panose="02060403020205020204" pitchFamily="18" charset="0"/>
              </a:rPr>
              <a:t>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default-packet-size: 1514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400" dirty="0">
                <a:latin typeface="Rockwell Light" panose="02060403020205020204" pitchFamily="18" charset="0"/>
              </a:rPr>
              <a:t>GeoIP2 database file (Land </a:t>
            </a:r>
            <a:r>
              <a:rPr lang="en-NL" sz="1400" dirty="0" err="1">
                <a:latin typeface="Rockwell Light" panose="02060403020205020204" pitchFamily="18" charset="0"/>
              </a:rPr>
              <a:t>wordt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soms</a:t>
            </a:r>
            <a:r>
              <a:rPr lang="en-NL" sz="1400" dirty="0">
                <a:latin typeface="Rockwell Light" panose="02060403020205020204" pitchFamily="18" charset="0"/>
              </a:rPr>
              <a:t> in rules/signatures </a:t>
            </a:r>
            <a:r>
              <a:rPr lang="en-NL" sz="1400" dirty="0" err="1">
                <a:latin typeface="Rockwell Light" panose="02060403020205020204" pitchFamily="18" charset="0"/>
              </a:rPr>
              <a:t>gebruikt</a:t>
            </a:r>
            <a:r>
              <a:rPr lang="en-NL" sz="1400" dirty="0">
                <a:latin typeface="Rockwell Light" panose="02060403020205020204" pitchFamily="18" charset="0"/>
              </a:rPr>
              <a:t>. </a:t>
            </a:r>
            <a:r>
              <a:rPr lang="nl-NL" sz="1400" dirty="0">
                <a:latin typeface="Rockwell Light" panose="02060403020205020204" pitchFamily="18" charset="0"/>
              </a:rPr>
              <a:t>T</a:t>
            </a:r>
            <a:r>
              <a:rPr lang="en-NL" sz="1400" dirty="0" err="1">
                <a:latin typeface="Rockwell Light" panose="02060403020205020204" pitchFamily="18" charset="0"/>
              </a:rPr>
              <a:t>egenwoordig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r>
              <a:rPr lang="en-NL" sz="1400" dirty="0" err="1">
                <a:latin typeface="Rockwell Light" panose="02060403020205020204" pitchFamily="18" charset="0"/>
              </a:rPr>
              <a:t>een</a:t>
            </a:r>
            <a:r>
              <a:rPr lang="en-NL" sz="1400" dirty="0">
                <a:latin typeface="Rockwell Light" panose="02060403020205020204" pitchFamily="18" charset="0"/>
              </a:rPr>
              <a:t> API key </a:t>
            </a:r>
            <a:r>
              <a:rPr lang="en-NL" sz="1400" dirty="0" err="1">
                <a:latin typeface="Rockwell Light" panose="02060403020205020204" pitchFamily="18" charset="0"/>
              </a:rPr>
              <a:t>nodig</a:t>
            </a:r>
            <a:r>
              <a:rPr lang="en-NL" sz="1400" dirty="0">
                <a:latin typeface="Rockwell Light" panose="02060403020205020204" pitchFamily="18" charset="0"/>
              </a:rPr>
              <a:t>):</a:t>
            </a:r>
            <a:br>
              <a:rPr lang="en-NL" sz="1400" dirty="0">
                <a:latin typeface="Rockwell Light" panose="02060403020205020204" pitchFamily="18" charset="0"/>
              </a:rPr>
            </a:br>
            <a:r>
              <a:rPr lang="nl-NL" sz="1400" dirty="0">
                <a:latin typeface="Rockwell Light" panose="02060403020205020204" pitchFamily="18" charset="0"/>
                <a:hlinkClick r:id="rId2"/>
              </a:rPr>
              <a:t>https://dev.maxmind.com/geoip/geolite2-free-geolocation-data?lang=en</a:t>
            </a:r>
            <a:r>
              <a:rPr lang="en-NL" sz="1400" dirty="0">
                <a:latin typeface="Rockwell Light" panose="02060403020205020204" pitchFamily="18" charset="0"/>
              </a:rPr>
              <a:t> 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</a:rPr>
              <a:t>geoip</a:t>
            </a:r>
            <a:r>
              <a:rPr lang="en-US" sz="1200" dirty="0">
                <a:latin typeface="Consolas" panose="020B0609020204030204" pitchFamily="49" charset="0"/>
              </a:rPr>
              <a:t>-database: /</a:t>
            </a:r>
            <a:r>
              <a:rPr lang="en-NL" sz="1200" dirty="0">
                <a:latin typeface="Consolas" panose="020B0609020204030204" pitchFamily="49" charset="0"/>
              </a:rPr>
              <a:t>opt</a:t>
            </a:r>
            <a:r>
              <a:rPr lang="en-US" sz="1200" dirty="0">
                <a:latin typeface="Consolas" panose="020B0609020204030204" pitchFamily="49" charset="0"/>
              </a:rPr>
              <a:t>/GeoLite2/GeoLite2-Country.mmdb</a:t>
            </a:r>
            <a:endParaRPr lang="en-NL" sz="1200" dirty="0">
              <a:latin typeface="Consolas" panose="020B0609020204030204" pitchFamily="49" charset="0"/>
            </a:endParaRPr>
          </a:p>
          <a:p>
            <a:endParaRPr lang="en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2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69583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60403020205020204" pitchFamily="18" charset="0"/>
              </a:rPr>
              <a:t>Flow settings:</a:t>
            </a:r>
            <a:br>
              <a:rPr lang="en-NL" sz="1600" dirty="0">
                <a:latin typeface="Rockwell Light" panose="02060403020205020204" pitchFamily="18" charset="0"/>
              </a:rPr>
            </a:br>
            <a:endParaRPr lang="en-NL" sz="1600" dirty="0">
              <a:latin typeface="Rockwell Light" panose="02060403020205020204" pitchFamily="18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flow: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</a:t>
            </a:r>
            <a:r>
              <a:rPr lang="en-NL" sz="1200" dirty="0" err="1">
                <a:latin typeface="Consolas" panose="020B0609020204030204" pitchFamily="49" charset="0"/>
              </a:rPr>
              <a:t>memcap</a:t>
            </a:r>
            <a:r>
              <a:rPr lang="en-NL" sz="1200" dirty="0">
                <a:latin typeface="Consolas" panose="020B0609020204030204" pitchFamily="49" charset="0"/>
              </a:rPr>
              <a:t>: 128mb (32mb is </a:t>
            </a:r>
            <a:r>
              <a:rPr lang="en-NL" sz="1200" dirty="0" err="1">
                <a:latin typeface="Consolas" panose="020B0609020204030204" pitchFamily="49" charset="0"/>
              </a:rPr>
              <a:t>te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weinig</a:t>
            </a:r>
            <a:r>
              <a:rPr lang="en-NL" sz="1200" dirty="0">
                <a:latin typeface="Consolas" panose="020B0609020204030204" pitchFamily="49" charset="0"/>
              </a:rPr>
              <a:t>)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managers: 1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recyclers: 1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400" dirty="0">
                <a:latin typeface="Rockwell Light" panose="02060403020205020204" pitchFamily="18" charset="0"/>
              </a:rPr>
              <a:t>VLAN </a:t>
            </a:r>
            <a:r>
              <a:rPr lang="en-NL" sz="1400" dirty="0" err="1">
                <a:latin typeface="Rockwell Light" panose="02060403020205020204" pitchFamily="18" charset="0"/>
              </a:rPr>
              <a:t>ondersteuning</a:t>
            </a:r>
            <a:r>
              <a:rPr lang="en-NL" sz="1400" dirty="0">
                <a:latin typeface="Rockwell Light" panose="02060403020205020204" pitchFamily="18" charset="0"/>
              </a:rPr>
              <a:t>:</a:t>
            </a:r>
            <a:endParaRPr lang="en-NL" sz="1400" dirty="0">
              <a:latin typeface="Rockwell Light" panose="02060403020205020204" pitchFamily="18" charset="0"/>
              <a:sym typeface="Wingdings" panose="05000000000000000000" pitchFamily="2" charset="2"/>
            </a:endParaRPr>
          </a:p>
          <a:p>
            <a:br>
              <a:rPr lang="en-NL" sz="1200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NL" sz="1200" dirty="0" err="1">
                <a:latin typeface="Consolas" panose="020B0609020204030204" pitchFamily="49" charset="0"/>
                <a:sym typeface="Wingdings" panose="05000000000000000000" pitchFamily="2" charset="2"/>
              </a:rPr>
              <a:t>vlan</a:t>
            </a:r>
            <a:r>
              <a:rPr lang="en-NL" sz="1200" dirty="0">
                <a:latin typeface="Consolas" panose="020B0609020204030204" pitchFamily="49" charset="0"/>
              </a:rPr>
              <a:t>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use-for-tracking: true</a:t>
            </a:r>
          </a:p>
          <a:p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400" dirty="0">
                <a:latin typeface="Rockwell Light" panose="02060403020205020204" pitchFamily="18" charset="0"/>
              </a:rPr>
              <a:t>Stream settings:</a:t>
            </a:r>
            <a:br>
              <a:rPr lang="en-NL" sz="1200" dirty="0">
                <a:latin typeface="Consolas" panose="020B0609020204030204" pitchFamily="49" charset="0"/>
              </a:rPr>
            </a:br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stream: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</a:t>
            </a:r>
            <a:r>
              <a:rPr lang="en-NL" sz="1200" dirty="0" err="1">
                <a:latin typeface="Consolas" panose="020B0609020204030204" pitchFamily="49" charset="0"/>
              </a:rPr>
              <a:t>memcap</a:t>
            </a:r>
            <a:r>
              <a:rPr lang="en-NL" sz="1200" dirty="0">
                <a:latin typeface="Consolas" panose="020B0609020204030204" pitchFamily="49" charset="0"/>
              </a:rPr>
              <a:t>: 64mb (32mb is </a:t>
            </a:r>
            <a:r>
              <a:rPr lang="en-NL" sz="1200" dirty="0" err="1">
                <a:latin typeface="Consolas" panose="020B0609020204030204" pitchFamily="49" charset="0"/>
              </a:rPr>
              <a:t>te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weinig</a:t>
            </a:r>
            <a:r>
              <a:rPr lang="en-NL" sz="1200" dirty="0">
                <a:latin typeface="Consolas" panose="020B0609020204030204" pitchFamily="49" charset="0"/>
              </a:rPr>
              <a:t>)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reassembly: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  </a:t>
            </a:r>
            <a:r>
              <a:rPr lang="en-NL" sz="1200" dirty="0" err="1">
                <a:latin typeface="Consolas" panose="020B0609020204030204" pitchFamily="49" charset="0"/>
              </a:rPr>
              <a:t>memcap</a:t>
            </a:r>
            <a:r>
              <a:rPr lang="en-NL" sz="1200" dirty="0">
                <a:latin typeface="Consolas" panose="020B0609020204030204" pitchFamily="49" charset="0"/>
              </a:rPr>
              <a:t>: 256mb (64mb is </a:t>
            </a:r>
            <a:r>
              <a:rPr lang="en-NL" sz="1200" dirty="0" err="1">
                <a:latin typeface="Consolas" panose="020B0609020204030204" pitchFamily="49" charset="0"/>
              </a:rPr>
              <a:t>te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weinig</a:t>
            </a:r>
            <a:r>
              <a:rPr lang="en-NL" sz="1200" dirty="0">
                <a:latin typeface="Consolas" panose="020B0609020204030204" pitchFamily="49" charset="0"/>
              </a:rPr>
              <a:t>)</a:t>
            </a:r>
          </a:p>
          <a:p>
            <a:endParaRPr lang="en-NL" sz="1200" dirty="0">
              <a:latin typeface="Consolas" panose="020B0609020204030204" pitchFamily="49" charset="0"/>
            </a:endParaRPr>
          </a:p>
          <a:p>
            <a:endParaRPr lang="en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26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069-C78C-36D5-CFB0-D2DD534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Configureren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27D7-D936-706D-109D-F1BDE2EBEFD6}"/>
              </a:ext>
            </a:extLst>
          </p:cNvPr>
          <p:cNvSpPr txBox="1"/>
          <p:nvPr/>
        </p:nvSpPr>
        <p:spPr>
          <a:xfrm>
            <a:off x="1569600" y="1569600"/>
            <a:ext cx="8695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 err="1">
                <a:latin typeface="Rockwell Light" panose="02040303020102020203" pitchFamily="18" charset="0"/>
              </a:rPr>
              <a:t>suricata.yaml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60403020205020204" pitchFamily="18" charset="0"/>
              </a:rPr>
              <a:t>Reload rules </a:t>
            </a:r>
            <a:r>
              <a:rPr lang="en-NL" sz="1600" dirty="0" err="1">
                <a:latin typeface="Rockwell Light" panose="02060403020205020204" pitchFamily="18" charset="0"/>
              </a:rPr>
              <a:t>en</a:t>
            </a:r>
            <a:r>
              <a:rPr lang="en-NL" sz="1600" dirty="0">
                <a:latin typeface="Rockwell Light" panose="02060403020205020204" pitchFamily="18" charset="0"/>
              </a:rPr>
              <a:t> </a:t>
            </a:r>
            <a:r>
              <a:rPr lang="en-NL" sz="1600" dirty="0" err="1">
                <a:latin typeface="Rockwell Light" panose="02060403020205020204" pitchFamily="18" charset="0"/>
              </a:rPr>
              <a:t>blijf</a:t>
            </a:r>
            <a:r>
              <a:rPr lang="en-NL" sz="1600" dirty="0">
                <a:latin typeface="Rockwell Light" panose="02060403020205020204" pitchFamily="18" charset="0"/>
              </a:rPr>
              <a:t> </a:t>
            </a:r>
            <a:r>
              <a:rPr lang="en-NL" sz="1600" dirty="0" err="1">
                <a:latin typeface="Rockwell Light" panose="02060403020205020204" pitchFamily="18" charset="0"/>
              </a:rPr>
              <a:t>draaien</a:t>
            </a:r>
            <a:r>
              <a:rPr lang="en-NL" sz="1600" dirty="0">
                <a:latin typeface="Rockwell Light" panose="02060403020205020204" pitchFamily="18" charset="0"/>
              </a:rPr>
              <a:t> (</a:t>
            </a:r>
            <a:r>
              <a:rPr lang="en-NL" sz="1600" dirty="0" err="1">
                <a:latin typeface="Rockwell Light" panose="02060403020205020204" pitchFamily="18" charset="0"/>
              </a:rPr>
              <a:t>gebruik</a:t>
            </a:r>
            <a:r>
              <a:rPr lang="en-NL" sz="1600" dirty="0">
                <a:latin typeface="Rockwell Light" panose="02060403020205020204" pitchFamily="18" charset="0"/>
              </a:rPr>
              <a:t> kill –usr2 $(</a:t>
            </a:r>
            <a:r>
              <a:rPr lang="en-NL" sz="1600" dirty="0" err="1">
                <a:latin typeface="Rockwell Light" panose="02060403020205020204" pitchFamily="18" charset="0"/>
              </a:rPr>
              <a:t>pidof</a:t>
            </a:r>
            <a:r>
              <a:rPr lang="en-NL" sz="1600" dirty="0">
                <a:latin typeface="Rockwell Light" panose="02060403020205020204" pitchFamily="18" charset="0"/>
              </a:rPr>
              <a:t> </a:t>
            </a:r>
            <a:r>
              <a:rPr lang="en-NL" sz="1600" dirty="0" err="1">
                <a:latin typeface="Rockwell Light" panose="02060403020205020204" pitchFamily="18" charset="0"/>
              </a:rPr>
              <a:t>suricata</a:t>
            </a:r>
            <a:r>
              <a:rPr lang="en-NL" sz="1600" dirty="0">
                <a:latin typeface="Rockwell Light" panose="02060403020205020204" pitchFamily="18" charset="0"/>
              </a:rPr>
              <a:t>) in cronjob):</a:t>
            </a:r>
            <a:br>
              <a:rPr lang="en-NL" sz="1600" dirty="0">
                <a:latin typeface="Rockwell Light" panose="02060403020205020204" pitchFamily="18" charset="0"/>
              </a:rPr>
            </a:br>
            <a:endParaRPr lang="en-NL" sz="1600" dirty="0">
              <a:latin typeface="Rockwell Light" panose="02060403020205020204" pitchFamily="18" charset="0"/>
            </a:endParaRPr>
          </a:p>
          <a:p>
            <a:r>
              <a:rPr lang="en-NL" sz="1200" dirty="0">
                <a:latin typeface="Consolas" panose="020B0609020204030204" pitchFamily="49" charset="0"/>
              </a:rPr>
              <a:t>detect-engine: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  - rule-reload: true</a:t>
            </a:r>
          </a:p>
          <a:p>
            <a:endParaRPr lang="en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96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 err="1"/>
              <a:t>Ophalen</a:t>
            </a:r>
            <a:r>
              <a:rPr lang="en-NL" dirty="0"/>
              <a:t> van up2date signatures/rules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4E2DAB7F-19E4-1772-F389-760A3F0A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2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Ophalen</a:t>
            </a:r>
            <a:r>
              <a:rPr lang="en-NL" dirty="0"/>
              <a:t> van gratis Snort rules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F3F59-7EFE-0ED4-8B64-D1C96A818FA1}"/>
              </a:ext>
            </a:extLst>
          </p:cNvPr>
          <p:cNvSpPr txBox="1"/>
          <p:nvPr/>
        </p:nvSpPr>
        <p:spPr>
          <a:xfrm>
            <a:off x="1569600" y="1569600"/>
            <a:ext cx="844877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latin typeface="Rockwell Light" panose="02040303020102020203" pitchFamily="18" charset="0"/>
              </a:rPr>
              <a:t>Met de </a:t>
            </a:r>
            <a:r>
              <a:rPr lang="en-NL" sz="1600" dirty="0" err="1">
                <a:latin typeface="Rockwell Light" panose="02040303020102020203" pitchFamily="18" charset="0"/>
              </a:rPr>
              <a:t>laatste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versies</a:t>
            </a:r>
            <a:r>
              <a:rPr lang="en-NL" sz="1600" dirty="0">
                <a:latin typeface="Rockwell Light" panose="02040303020102020203" pitchFamily="18" charset="0"/>
              </a:rPr>
              <a:t> van Suricata is </a:t>
            </a:r>
            <a:r>
              <a:rPr lang="en-NL" sz="1600" dirty="0" err="1">
                <a:latin typeface="Rockwell Light" panose="02040303020102020203" pitchFamily="18" charset="0"/>
              </a:rPr>
              <a:t>dit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enorm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verbeterd</a:t>
            </a:r>
            <a:r>
              <a:rPr lang="en-NL" sz="1600" dirty="0">
                <a:latin typeface="Rockwell Light" panose="02040303020102020203" pitchFamily="18" charset="0"/>
              </a:rPr>
              <a:t>.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Als user </a:t>
            </a:r>
            <a:r>
              <a:rPr lang="en-NL" sz="1600" dirty="0" err="1">
                <a:latin typeface="Rockwell Light" panose="02040303020102020203" pitchFamily="18" charset="0"/>
              </a:rPr>
              <a:t>suricata</a:t>
            </a:r>
            <a:r>
              <a:rPr lang="en-NL" sz="1600" dirty="0">
                <a:latin typeface="Rockwell Light" panose="02040303020102020203" pitchFamily="18" charset="0"/>
              </a:rPr>
              <a:t>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-update update-sources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40303020102020203" pitchFamily="18" charset="0"/>
              </a:rPr>
              <a:t>Alle rules </a:t>
            </a:r>
            <a:r>
              <a:rPr lang="en-NL" sz="1600" dirty="0" err="1">
                <a:latin typeface="Rockwell Light" panose="02040303020102020203" pitchFamily="18" charset="0"/>
              </a:rPr>
              <a:t>updaten</a:t>
            </a:r>
            <a:r>
              <a:rPr lang="en-NL" sz="1600" dirty="0">
                <a:latin typeface="Rockwell Light" panose="02040303020102020203" pitchFamily="18" charset="0"/>
              </a:rPr>
              <a:t>, </a:t>
            </a:r>
            <a:r>
              <a:rPr lang="en-NL" sz="1600" dirty="0" err="1">
                <a:latin typeface="Rockwell Light" panose="02040303020102020203" pitchFamily="18" charset="0"/>
              </a:rPr>
              <a:t>automatisch</a:t>
            </a:r>
            <a:r>
              <a:rPr lang="en-NL" sz="1600" dirty="0">
                <a:latin typeface="Rockwell Light" panose="02040303020102020203" pitchFamily="18" charset="0"/>
              </a:rPr>
              <a:t> disable, modify: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200" dirty="0" err="1">
                <a:latin typeface="Consolas" panose="020B0609020204030204" pitchFamily="49" charset="0"/>
              </a:rPr>
              <a:t>suricata</a:t>
            </a:r>
            <a:r>
              <a:rPr lang="en-NL" sz="1200" dirty="0">
                <a:latin typeface="Consolas" panose="020B0609020204030204" pitchFamily="49" charset="0"/>
              </a:rPr>
              <a:t>-update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BUG: run-as -&gt; </a:t>
            </a:r>
            <a:r>
              <a:rPr lang="en-NL" sz="1200" dirty="0" err="1">
                <a:latin typeface="Consolas" panose="020B0609020204030204" pitchFamily="49" charset="0"/>
              </a:rPr>
              <a:t>suricata</a:t>
            </a:r>
            <a:r>
              <a:rPr lang="en-NL" sz="1200">
                <a:latin typeface="Consolas" panose="020B0609020204030204" pitchFamily="49" charset="0"/>
              </a:rPr>
              <a:t>-update –-no-test</a:t>
            </a:r>
            <a:endParaRPr lang="en-NL" sz="1200" dirty="0">
              <a:latin typeface="Consolas" panose="020B0609020204030204" pitchFamily="49" charset="0"/>
            </a:endParaRPr>
          </a:p>
          <a:p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40303020102020203" pitchFamily="18" charset="0"/>
              </a:rPr>
              <a:t>Alle sources listen: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-update list-sources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nl-NL" sz="1200" dirty="0">
                <a:latin typeface="Consolas" panose="020B0609020204030204" pitchFamily="49" charset="0"/>
              </a:rPr>
              <a:t>/var/</a:t>
            </a:r>
            <a:r>
              <a:rPr lang="nl-NL" sz="1200" dirty="0" err="1">
                <a:latin typeface="Consolas" panose="020B0609020204030204" pitchFamily="49" charset="0"/>
              </a:rPr>
              <a:t>lib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/update/cache</a:t>
            </a:r>
            <a:r>
              <a:rPr lang="en-NL" sz="1200" dirty="0">
                <a:latin typeface="Consolas" panose="020B0609020204030204" pitchFamily="49" charset="0"/>
              </a:rPr>
              <a:t>/</a:t>
            </a:r>
            <a:r>
              <a:rPr lang="en-NL" sz="1200" dirty="0" err="1">
                <a:latin typeface="Consolas" panose="020B0609020204030204" pitchFamily="49" charset="0"/>
              </a:rPr>
              <a:t>index.yaml</a:t>
            </a:r>
            <a:endParaRPr lang="en-NL" sz="1200" dirty="0">
              <a:latin typeface="Consolas" panose="020B0609020204030204" pitchFamily="49" charset="0"/>
            </a:endParaRP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Alle enabled sources:</a:t>
            </a:r>
          </a:p>
          <a:p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-update list-</a:t>
            </a:r>
            <a:r>
              <a:rPr lang="nl-NL" sz="1200" dirty="0" err="1">
                <a:latin typeface="Consolas" panose="020B0609020204030204" pitchFamily="49" charset="0"/>
              </a:rPr>
              <a:t>enabled</a:t>
            </a:r>
            <a:r>
              <a:rPr lang="nl-NL" sz="1200" dirty="0">
                <a:latin typeface="Consolas" panose="020B0609020204030204" pitchFamily="49" charset="0"/>
              </a:rPr>
              <a:t>-sources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/var/lib/</a:t>
            </a:r>
            <a:r>
              <a:rPr lang="fr-FR" sz="1200" dirty="0" err="1">
                <a:latin typeface="Consolas" panose="020B0609020204030204" pitchFamily="49" charset="0"/>
              </a:rPr>
              <a:t>suricata</a:t>
            </a:r>
            <a:r>
              <a:rPr lang="fr-FR" sz="1200" dirty="0">
                <a:latin typeface="Consolas" panose="020B0609020204030204" pitchFamily="49" charset="0"/>
              </a:rPr>
              <a:t>/update/sources</a:t>
            </a:r>
            <a:r>
              <a:rPr lang="en-NL" sz="1200" dirty="0">
                <a:latin typeface="Consolas" panose="020B0609020204030204" pitchFamily="49" charset="0"/>
              </a:rPr>
              <a:t>/*.</a:t>
            </a:r>
            <a:r>
              <a:rPr lang="en-NL" sz="1200" dirty="0" err="1">
                <a:latin typeface="Consolas" panose="020B0609020204030204" pitchFamily="49" charset="0"/>
              </a:rPr>
              <a:t>yaml</a:t>
            </a:r>
            <a:endParaRPr lang="en-NL" sz="1200" dirty="0">
              <a:latin typeface="Consolas" panose="020B0609020204030204" pitchFamily="49" charset="0"/>
            </a:endParaRPr>
          </a:p>
          <a:p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 err="1">
                <a:latin typeface="Rockwell Light" panose="02040303020102020203" pitchFamily="18" charset="0"/>
              </a:rPr>
              <a:t>Voorstel</a:t>
            </a:r>
            <a:r>
              <a:rPr lang="en-NL" sz="1600" dirty="0">
                <a:latin typeface="Rockwell Light" panose="02040303020102020203" pitchFamily="18" charset="0"/>
              </a:rPr>
              <a:t>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200" dirty="0" err="1">
                <a:latin typeface="Consolas" panose="020B0609020204030204" pitchFamily="49" charset="0"/>
              </a:rPr>
              <a:t>Enabled</a:t>
            </a:r>
            <a:r>
              <a:rPr lang="nl-NL" sz="1200" dirty="0">
                <a:latin typeface="Consolas" panose="020B0609020204030204" pitchFamily="49" charset="0"/>
              </a:rPr>
              <a:t> sources: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  - </a:t>
            </a:r>
            <a:r>
              <a:rPr lang="nl-NL" sz="1200" dirty="0" err="1">
                <a:latin typeface="Consolas" panose="020B0609020204030204" pitchFamily="49" charset="0"/>
              </a:rPr>
              <a:t>sslbl</a:t>
            </a:r>
            <a:r>
              <a:rPr lang="nl-NL" sz="1200" dirty="0">
                <a:latin typeface="Consolas" panose="020B0609020204030204" pitchFamily="49" charset="0"/>
              </a:rPr>
              <a:t>/ja3-fingerprints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  - </a:t>
            </a:r>
            <a:r>
              <a:rPr lang="nl-NL" sz="1200" dirty="0" err="1">
                <a:latin typeface="Consolas" panose="020B0609020204030204" pitchFamily="49" charset="0"/>
              </a:rPr>
              <a:t>oisf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trafficid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  - </a:t>
            </a:r>
            <a:r>
              <a:rPr lang="nl-NL" sz="1200" dirty="0" err="1">
                <a:latin typeface="Consolas" panose="020B0609020204030204" pitchFamily="49" charset="0"/>
              </a:rPr>
              <a:t>tgreen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hunting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  - et/open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  - </a:t>
            </a:r>
            <a:r>
              <a:rPr lang="nl-NL" sz="1200" dirty="0" err="1">
                <a:latin typeface="Consolas" panose="020B0609020204030204" pitchFamily="49" charset="0"/>
              </a:rPr>
              <a:t>sslbl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ssl-fp-blacklis</a:t>
            </a:r>
            <a:r>
              <a:rPr lang="en-NL" sz="1200" dirty="0">
                <a:latin typeface="Consolas" panose="020B0609020204030204" pitchFamily="49" charset="0"/>
              </a:rPr>
              <a:t>t</a:t>
            </a:r>
            <a:endParaRPr lang="nl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CD02-ED6E-DD08-7FD2-54770024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 content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122C1-8AE2-A751-6555-BB8EE7478722}"/>
              </a:ext>
            </a:extLst>
          </p:cNvPr>
          <p:cNvSpPr txBox="1"/>
          <p:nvPr/>
        </p:nvSpPr>
        <p:spPr>
          <a:xfrm>
            <a:off x="1569088" y="1291327"/>
            <a:ext cx="673126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 err="1">
                <a:latin typeface="Rockwell Light" panose="02040303020102020203" pitchFamily="18" charset="0"/>
              </a:rPr>
              <a:t>Functioneel</a:t>
            </a:r>
            <a:r>
              <a:rPr lang="en-NL" sz="2000" dirty="0">
                <a:latin typeface="Rockwell Light" panose="02040303020102020203" pitchFamily="18" charset="0"/>
              </a:rPr>
              <a:t> </a:t>
            </a:r>
            <a:r>
              <a:rPr lang="en-NL" sz="2000" dirty="0" err="1">
                <a:latin typeface="Rockwell Light" panose="02040303020102020203" pitchFamily="18" charset="0"/>
              </a:rPr>
              <a:t>Overzicht</a:t>
            </a:r>
            <a:r>
              <a:rPr lang="en-NL" sz="2000" dirty="0">
                <a:latin typeface="Rockwell Light" panose="02040303020102020203" pitchFamily="18" charset="0"/>
              </a:rPr>
              <a:t> (Decoder, Rules etc)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 err="1">
                <a:latin typeface="Rockwell Light" panose="02040303020102020203" pitchFamily="18" charset="0"/>
              </a:rPr>
              <a:t>Installeren</a:t>
            </a:r>
            <a:r>
              <a:rPr lang="en-NL" sz="2000" dirty="0">
                <a:latin typeface="Rockwell Light" panose="02040303020102020203" pitchFamily="18" charset="0"/>
              </a:rPr>
              <a:t>/</a:t>
            </a:r>
            <a:r>
              <a:rPr lang="en-NL" sz="2000" dirty="0" err="1">
                <a:latin typeface="Rockwell Light" panose="02040303020102020203" pitchFamily="18" charset="0"/>
              </a:rPr>
              <a:t>Configureren</a:t>
            </a:r>
            <a:r>
              <a:rPr lang="en-NL" sz="2000" dirty="0">
                <a:latin typeface="Rockwell Light" panose="02040303020102020203" pitchFamily="18" charset="0"/>
              </a:rPr>
              <a:t> van Suricata (15 slides)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 err="1">
                <a:latin typeface="Rockwell Light" panose="02040303020102020203" pitchFamily="18" charset="0"/>
              </a:rPr>
              <a:t>Ophalen</a:t>
            </a:r>
            <a:r>
              <a:rPr lang="en-NL" sz="2000" dirty="0">
                <a:latin typeface="Rockwell Light" panose="02040303020102020203" pitchFamily="18" charset="0"/>
              </a:rPr>
              <a:t> van gratis Snort/Suricata Rules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 err="1">
                <a:latin typeface="Rockwell Light" panose="02040303020102020203" pitchFamily="18" charset="0"/>
              </a:rPr>
              <a:t>Manipuleren</a:t>
            </a:r>
            <a:r>
              <a:rPr lang="en-NL" sz="2000" dirty="0">
                <a:latin typeface="Rockwell Light" panose="02040303020102020203" pitchFamily="18" charset="0"/>
              </a:rPr>
              <a:t> van Rules (</a:t>
            </a:r>
            <a:r>
              <a:rPr lang="en-NL" sz="2000" dirty="0" err="1">
                <a:latin typeface="Rockwell Light" panose="02040303020102020203" pitchFamily="18" charset="0"/>
              </a:rPr>
              <a:t>bijv</a:t>
            </a:r>
            <a:r>
              <a:rPr lang="en-NL" sz="2000" dirty="0">
                <a:latin typeface="Rockwell Light" panose="02040303020102020203" pitchFamily="18" charset="0"/>
              </a:rPr>
              <a:t>. Severity </a:t>
            </a:r>
            <a:r>
              <a:rPr lang="en-NL" sz="2000" dirty="0" err="1">
                <a:latin typeface="Rockwell Light" panose="02040303020102020203" pitchFamily="18" charset="0"/>
              </a:rPr>
              <a:t>aanpassen</a:t>
            </a:r>
            <a:r>
              <a:rPr lang="en-NL" sz="2000" dirty="0">
                <a:latin typeface="Rockwell Light" panose="02040303020102020203" pitchFamily="18" charset="0"/>
              </a:rPr>
              <a:t>)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 err="1">
                <a:latin typeface="Rockwell Light" panose="02040303020102020203" pitchFamily="18" charset="0"/>
              </a:rPr>
              <a:t>Uitzetten</a:t>
            </a:r>
            <a:r>
              <a:rPr lang="en-NL" sz="2000" dirty="0">
                <a:latin typeface="Rockwell Light" panose="02040303020102020203" pitchFamily="18" charset="0"/>
              </a:rPr>
              <a:t> van Rules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 err="1">
                <a:latin typeface="Rockwell Light" panose="02040303020102020203" pitchFamily="18" charset="0"/>
              </a:rPr>
              <a:t>Starten</a:t>
            </a:r>
            <a:r>
              <a:rPr lang="en-NL" sz="2000" dirty="0">
                <a:latin typeface="Rockwell Light" panose="02040303020102020203" pitchFamily="18" charset="0"/>
              </a:rPr>
              <a:t> van Suricata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>
                <a:latin typeface="Rockwell Light" panose="02040303020102020203" pitchFamily="18" charset="0"/>
              </a:rPr>
              <a:t>EVE events in Splunk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>
                <a:latin typeface="Rockwell Light" panose="02040303020102020203" pitchFamily="18" charset="0"/>
              </a:rPr>
              <a:t>PCAPs </a:t>
            </a:r>
            <a:r>
              <a:rPr lang="en-NL" sz="2000" dirty="0" err="1">
                <a:latin typeface="Rockwell Light" panose="02040303020102020203" pitchFamily="18" charset="0"/>
              </a:rPr>
              <a:t>extraheren</a:t>
            </a:r>
            <a:r>
              <a:rPr lang="en-NL" sz="2000" dirty="0">
                <a:latin typeface="Rockwell Light" panose="02040303020102020203" pitchFamily="18" charset="0"/>
              </a:rPr>
              <a:t> </a:t>
            </a:r>
            <a:r>
              <a:rPr lang="en-NL" sz="2000" dirty="0" err="1">
                <a:latin typeface="Rockwell Light" panose="02040303020102020203" pitchFamily="18" charset="0"/>
              </a:rPr>
              <a:t>uit</a:t>
            </a:r>
            <a:r>
              <a:rPr lang="en-NL" sz="2000" dirty="0">
                <a:latin typeface="Rockwell Light" panose="02040303020102020203" pitchFamily="18" charset="0"/>
              </a:rPr>
              <a:t> EVE events in Splunk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 err="1">
                <a:latin typeface="Rockwell Light" panose="02040303020102020203" pitchFamily="18" charset="0"/>
              </a:rPr>
              <a:t>TCPreplay</a:t>
            </a:r>
            <a:endParaRPr lang="en-NL" sz="2000" dirty="0">
              <a:latin typeface="Rockwell Light" panose="02040303020102020203" pitchFamily="18" charset="0"/>
            </a:endParaRP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 err="1">
                <a:latin typeface="Rockwell Light" panose="02040303020102020203" pitchFamily="18" charset="0"/>
              </a:rPr>
              <a:t>Publieke</a:t>
            </a:r>
            <a:r>
              <a:rPr lang="en-NL" sz="2000" dirty="0">
                <a:latin typeface="Rockwell Light" panose="02040303020102020203" pitchFamily="18" charset="0"/>
              </a:rPr>
              <a:t> PCAP repos met malicious </a:t>
            </a:r>
            <a:r>
              <a:rPr lang="en-NL" sz="2000" dirty="0" err="1">
                <a:latin typeface="Rockwell Light" panose="02040303020102020203" pitchFamily="18" charset="0"/>
              </a:rPr>
              <a:t>verkeer</a:t>
            </a:r>
            <a:endParaRPr lang="en-NL" sz="2000" dirty="0">
              <a:latin typeface="Rockwell Light" panose="02040303020102020203" pitchFamily="18" charset="0"/>
            </a:endParaRP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 err="1">
                <a:latin typeface="Rockwell Light" panose="02040303020102020203" pitchFamily="18" charset="0"/>
              </a:rPr>
              <a:t>Tunen</a:t>
            </a:r>
            <a:r>
              <a:rPr lang="en-NL" sz="2000" dirty="0">
                <a:latin typeface="Rockwell Light" panose="02040303020102020203" pitchFamily="18" charset="0"/>
              </a:rPr>
              <a:t> van rules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>
                <a:latin typeface="Rockwell Light" panose="02040303020102020203" pitchFamily="18" charset="0"/>
              </a:rPr>
              <a:t>Elephant flows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>
                <a:latin typeface="Rockwell Light" panose="02040303020102020203" pitchFamily="18" charset="0"/>
              </a:rPr>
              <a:t>Performance / </a:t>
            </a:r>
            <a:r>
              <a:rPr lang="en-NL" sz="2000" dirty="0" err="1">
                <a:latin typeface="Rockwell Light" panose="02040303020102020203" pitchFamily="18" charset="0"/>
              </a:rPr>
              <a:t>Tunen</a:t>
            </a:r>
            <a:r>
              <a:rPr lang="en-NL" sz="2000" dirty="0">
                <a:latin typeface="Rockwell Light" panose="02040303020102020203" pitchFamily="18" charset="0"/>
              </a:rPr>
              <a:t> OS (</a:t>
            </a:r>
            <a:r>
              <a:rPr lang="en-NL" sz="2000" dirty="0" err="1">
                <a:latin typeface="Rockwell Light" panose="02040303020102020203" pitchFamily="18" charset="0"/>
              </a:rPr>
              <a:t>Suricata.yaml</a:t>
            </a:r>
            <a:r>
              <a:rPr lang="en-NL" sz="2000" dirty="0">
                <a:latin typeface="Rockwell Light" panose="02040303020102020203" pitchFamily="18" charset="0"/>
              </a:rPr>
              <a:t>)</a:t>
            </a:r>
          </a:p>
          <a:p>
            <a:pPr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NL" sz="2000" dirty="0">
                <a:latin typeface="Rockwell Light" panose="02040303020102020203" pitchFamily="18" charset="0"/>
              </a:rPr>
              <a:t>Additional features (</a:t>
            </a:r>
            <a:r>
              <a:rPr lang="en-NL" sz="2000" dirty="0" err="1">
                <a:latin typeface="Rockwell Light" panose="02040303020102020203" pitchFamily="18" charset="0"/>
              </a:rPr>
              <a:t>o.a.</a:t>
            </a:r>
            <a:r>
              <a:rPr lang="en-NL" sz="2000" dirty="0">
                <a:latin typeface="Rockwell Light" panose="02040303020102020203" pitchFamily="18" charset="0"/>
              </a:rPr>
              <a:t> DNS, Anomalies)</a:t>
            </a:r>
          </a:p>
        </p:txBody>
      </p:sp>
      <p:pic>
        <p:nvPicPr>
          <p:cNvPr id="3078" name="Picture 6" descr="Suricate png » PNG Image">
            <a:extLst>
              <a:ext uri="{FF2B5EF4-FFF2-40B4-BE49-F238E27FC236}">
                <a16:creationId xmlns:a16="http://schemas.microsoft.com/office/drawing/2014/main" id="{B2C93634-91AC-501C-FFE8-139E2088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56" y="2111432"/>
            <a:ext cx="3369843" cy="474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1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 err="1"/>
              <a:t>Manipuleren</a:t>
            </a:r>
            <a:r>
              <a:rPr lang="en-NL" dirty="0"/>
              <a:t> van signatures / rules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B8A2B3A7-359D-5B0B-47EE-8A23E44B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423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Manipuleren</a:t>
            </a:r>
            <a:r>
              <a:rPr lang="en-NL" dirty="0"/>
              <a:t> van rules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C2C8A-1017-B3E2-58B4-0F2B63128E4C}"/>
              </a:ext>
            </a:extLst>
          </p:cNvPr>
          <p:cNvSpPr txBox="1"/>
          <p:nvPr/>
        </p:nvSpPr>
        <p:spPr>
          <a:xfrm>
            <a:off x="1569600" y="1569600"/>
            <a:ext cx="1067230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 err="1">
                <a:latin typeface="Rockwell Light" panose="02040303020102020203" pitchFamily="18" charset="0"/>
              </a:rPr>
              <a:t>Aanpassen</a:t>
            </a:r>
            <a:r>
              <a:rPr lang="en-NL" dirty="0">
                <a:latin typeface="Rockwell Light" panose="02040303020102020203" pitchFamily="18" charset="0"/>
              </a:rPr>
              <a:t> van de signatures / rules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>
                <a:latin typeface="Rockwell Light" panose="02040303020102020203" pitchFamily="18" charset="0"/>
              </a:rPr>
              <a:t>/etc/</a:t>
            </a:r>
            <a:r>
              <a:rPr lang="en-NL" sz="1400" dirty="0" err="1">
                <a:latin typeface="Rockwell Light" panose="02040303020102020203" pitchFamily="18" charset="0"/>
              </a:rPr>
              <a:t>suricata</a:t>
            </a:r>
            <a:r>
              <a:rPr lang="en-NL" sz="1400" dirty="0">
                <a:latin typeface="Rockwell Light" panose="02040303020102020203" pitchFamily="18" charset="0"/>
              </a:rPr>
              <a:t>/</a:t>
            </a:r>
            <a:r>
              <a:rPr lang="en-NL" sz="1400" dirty="0" err="1">
                <a:latin typeface="Rockwell Light" panose="02040303020102020203" pitchFamily="18" charset="0"/>
              </a:rPr>
              <a:t>modify.conf</a:t>
            </a:r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Syntax: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re:"&lt;Regular Expression&gt;" "&lt;Search&gt;" "&lt;Replace with&gt;"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Change priority to informational for bad reputation lists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re:"ET</a:t>
            </a:r>
            <a:r>
              <a:rPr lang="en-US" sz="1200" dirty="0">
                <a:latin typeface="Consolas" panose="020B0609020204030204" pitchFamily="49" charset="0"/>
              </a:rPr>
              <a:t> CINS Active Threat Intelligence Poor Reputation IP group" "</a:t>
            </a:r>
            <a:r>
              <a:rPr lang="en-US" sz="1200" dirty="0" err="1">
                <a:latin typeface="Consolas" panose="020B0609020204030204" pitchFamily="49" charset="0"/>
              </a:rPr>
              <a:t>classtype:misc-attack</a:t>
            </a:r>
            <a:r>
              <a:rPr lang="en-US" sz="1200" dirty="0">
                <a:latin typeface="Consolas" panose="020B0609020204030204" pitchFamily="49" charset="0"/>
              </a:rPr>
              <a:t>" "</a:t>
            </a:r>
            <a:r>
              <a:rPr lang="en-US" sz="1200" dirty="0" err="1">
                <a:latin typeface="Consolas" panose="020B0609020204030204" pitchFamily="49" charset="0"/>
              </a:rPr>
              <a:t>classtype:misc-attack</a:t>
            </a:r>
            <a:r>
              <a:rPr lang="en-US" sz="1200" dirty="0">
                <a:latin typeface="Consolas" panose="020B0609020204030204" pitchFamily="49" charset="0"/>
              </a:rPr>
              <a:t>; priority:4"</a:t>
            </a:r>
            <a:endParaRPr lang="en-NL" sz="1200" dirty="0">
              <a:latin typeface="Consolas" panose="020B0609020204030204" pitchFamily="49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b="1" dirty="0">
                <a:latin typeface="Rockwell Light" panose="02040303020102020203" pitchFamily="18" charset="0"/>
              </a:rPr>
              <a:t>N.B.</a:t>
            </a:r>
          </a:p>
          <a:p>
            <a:r>
              <a:rPr lang="en-US" sz="1400" dirty="0">
                <a:latin typeface="Rockwell Light" panose="02040303020102020203" pitchFamily="18" charset="0"/>
              </a:rPr>
              <a:t>Make sure lookup table for Suricata TA Splunk contains info for priority 4 in </a:t>
            </a:r>
            <a:r>
              <a:rPr lang="en-US" sz="1400" dirty="0" err="1">
                <a:latin typeface="Rockwell Light" panose="02040303020102020203" pitchFamily="18" charset="0"/>
              </a:rPr>
              <a:t>alerts.severity</a:t>
            </a:r>
            <a:endParaRPr lang="en-US" sz="1400" dirty="0">
              <a:latin typeface="Rockwell Light" panose="02040303020102020203" pitchFamily="18" charset="0"/>
            </a:endParaRPr>
          </a:p>
          <a:p>
            <a:r>
              <a:rPr lang="en-US" sz="1400" dirty="0">
                <a:latin typeface="Rockwell Light" panose="02040303020102020203" pitchFamily="18" charset="0"/>
              </a:rPr>
              <a:t>Use </a:t>
            </a:r>
            <a:r>
              <a:rPr lang="en-US" sz="1400" dirty="0" err="1">
                <a:latin typeface="Rockwell Light" panose="02040303020102020203" pitchFamily="18" charset="0"/>
              </a:rPr>
              <a:t>classtype</a:t>
            </a:r>
            <a:r>
              <a:rPr lang="en-US" sz="1400" dirty="0">
                <a:latin typeface="Rockwell Light" panose="02040303020102020203" pitchFamily="18" charset="0"/>
              </a:rPr>
              <a:t> (first lookup in rule) to add the priority, as per default </a:t>
            </a:r>
            <a:r>
              <a:rPr lang="en-US" sz="1400" dirty="0" err="1">
                <a:latin typeface="Rockwell Light" panose="02040303020102020203" pitchFamily="18" charset="0"/>
              </a:rPr>
              <a:t>classtype</a:t>
            </a:r>
            <a:r>
              <a:rPr lang="en-US" sz="1400" dirty="0">
                <a:latin typeface="Rockwell Light" panose="02040303020102020203" pitchFamily="18" charset="0"/>
              </a:rPr>
              <a:t> is used to determine severity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Default </a:t>
            </a:r>
            <a:r>
              <a:rPr lang="en-NL" sz="1600" dirty="0" err="1">
                <a:latin typeface="Rockwell Light" panose="02040303020102020203" pitchFamily="18" charset="0"/>
              </a:rPr>
              <a:t>classification.config</a:t>
            </a: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config classification: command-and-</a:t>
            </a:r>
            <a:r>
              <a:rPr lang="en-US" sz="1200" dirty="0" err="1">
                <a:latin typeface="Consolas" panose="020B0609020204030204" pitchFamily="49" charset="0"/>
              </a:rPr>
              <a:t>control,Malware</a:t>
            </a:r>
            <a:r>
              <a:rPr lang="en-US" sz="1200" dirty="0">
                <a:latin typeface="Consolas" panose="020B0609020204030204" pitchFamily="49" charset="0"/>
              </a:rPr>
              <a:t> Command and Control Activity Detected,1</a:t>
            </a:r>
            <a:br>
              <a:rPr lang="en-NL" sz="1400" dirty="0">
                <a:latin typeface="Rockwell Light" panose="02040303020102020203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74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 err="1"/>
              <a:t>Uitzetten</a:t>
            </a:r>
            <a:r>
              <a:rPr lang="en-NL" dirty="0"/>
              <a:t> van signatures / rules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6B360AF9-EBAA-38DA-F754-B857EF0FB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90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Uitzetten</a:t>
            </a:r>
            <a:r>
              <a:rPr lang="en-NL" dirty="0"/>
              <a:t> van Rules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DC49A-A341-165E-08E8-8B7074C64083}"/>
              </a:ext>
            </a:extLst>
          </p:cNvPr>
          <p:cNvSpPr txBox="1"/>
          <p:nvPr/>
        </p:nvSpPr>
        <p:spPr>
          <a:xfrm>
            <a:off x="1569600" y="1569600"/>
            <a:ext cx="844877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 err="1">
                <a:latin typeface="Rockwell Light" panose="02040303020102020203" pitchFamily="18" charset="0"/>
              </a:rPr>
              <a:t>Uitzetten</a:t>
            </a:r>
            <a:r>
              <a:rPr lang="en-NL" dirty="0">
                <a:latin typeface="Rockwell Light" panose="02040303020102020203" pitchFamily="18" charset="0"/>
              </a:rPr>
              <a:t> van rules / signatures:</a:t>
            </a:r>
          </a:p>
          <a:p>
            <a:endParaRPr lang="en-NL" sz="1600" dirty="0">
              <a:latin typeface="Rockwell Light" panose="02040303020102020203" pitchFamily="18" charset="0"/>
            </a:endParaRPr>
          </a:p>
          <a:p>
            <a:r>
              <a:rPr lang="en-NL" sz="1600" dirty="0" err="1">
                <a:latin typeface="Rockwell Light" panose="02040303020102020203" pitchFamily="18" charset="0"/>
              </a:rPr>
              <a:t>disable.conf</a:t>
            </a:r>
            <a:endParaRPr lang="en-NL" sz="1600" dirty="0">
              <a:latin typeface="Rockwell Light" panose="02040303020102020203" pitchFamily="18" charset="0"/>
            </a:endParaRPr>
          </a:p>
          <a:p>
            <a:endParaRPr lang="en-NL" sz="1600" dirty="0">
              <a:latin typeface="Rockwell Light" panose="02040303020102020203" pitchFamily="18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Disable SURICATA TCPv4 invalid checksum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2200074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Disable SURICATA STREAM Packet with invalid timestamp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2210044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Disable ET SCAN Potential SSH Scan, already covered with fail2ban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2001219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30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 err="1"/>
              <a:t>Starten</a:t>
            </a:r>
            <a:r>
              <a:rPr lang="en-NL" dirty="0"/>
              <a:t> van Suricata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8703B06B-B0C7-E4F4-C4BA-0DC461FCA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20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Starten</a:t>
            </a:r>
            <a:r>
              <a:rPr lang="en-NL" dirty="0"/>
              <a:t> van Suricata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DC49A-A341-165E-08E8-8B7074C64083}"/>
              </a:ext>
            </a:extLst>
          </p:cNvPr>
          <p:cNvSpPr txBox="1"/>
          <p:nvPr/>
        </p:nvSpPr>
        <p:spPr>
          <a:xfrm>
            <a:off x="1569600" y="1569600"/>
            <a:ext cx="84487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Rockwell Light" panose="02040303020102020203" pitchFamily="18" charset="0"/>
              </a:rPr>
              <a:t>Nu de </a:t>
            </a:r>
            <a:r>
              <a:rPr lang="en-NL" dirty="0" err="1">
                <a:latin typeface="Rockwell Light" panose="02040303020102020203" pitchFamily="18" charset="0"/>
              </a:rPr>
              <a:t>meeste</a:t>
            </a:r>
            <a:r>
              <a:rPr lang="en-NL" dirty="0">
                <a:latin typeface="Rockwell Light" panose="02040303020102020203" pitchFamily="18" charset="0"/>
              </a:rPr>
              <a:t> </a:t>
            </a:r>
            <a:r>
              <a:rPr lang="en-NL" dirty="0" err="1">
                <a:latin typeface="Rockwell Light" panose="02040303020102020203" pitchFamily="18" charset="0"/>
              </a:rPr>
              <a:t>zaken</a:t>
            </a:r>
            <a:r>
              <a:rPr lang="en-NL" dirty="0">
                <a:latin typeface="Rockwell Light" panose="02040303020102020203" pitchFamily="18" charset="0"/>
              </a:rPr>
              <a:t> </a:t>
            </a:r>
            <a:r>
              <a:rPr lang="en-NL" dirty="0" err="1">
                <a:latin typeface="Rockwell Light" panose="02040303020102020203" pitchFamily="18" charset="0"/>
              </a:rPr>
              <a:t>geconfigureerd</a:t>
            </a:r>
            <a:r>
              <a:rPr lang="en-NL" dirty="0">
                <a:latin typeface="Rockwell Light" panose="02040303020102020203" pitchFamily="18" charset="0"/>
              </a:rPr>
              <a:t> </a:t>
            </a:r>
            <a:r>
              <a:rPr lang="en-NL" dirty="0" err="1">
                <a:latin typeface="Rockwell Light" panose="02040303020102020203" pitchFamily="18" charset="0"/>
              </a:rPr>
              <a:t>zijn</a:t>
            </a:r>
            <a:r>
              <a:rPr lang="en-NL" dirty="0">
                <a:latin typeface="Rockwell Light" panose="02040303020102020203" pitchFamily="18" charset="0"/>
              </a:rPr>
              <a:t> </a:t>
            </a:r>
            <a:r>
              <a:rPr lang="en-NL" dirty="0" err="1">
                <a:latin typeface="Rockwell Light" panose="02040303020102020203" pitchFamily="18" charset="0"/>
              </a:rPr>
              <a:t>kan</a:t>
            </a:r>
            <a:r>
              <a:rPr lang="en-NL" dirty="0">
                <a:latin typeface="Rockwell Light" panose="02040303020102020203" pitchFamily="18" charset="0"/>
              </a:rPr>
              <a:t> Suricata </a:t>
            </a:r>
            <a:r>
              <a:rPr lang="en-NL" dirty="0" err="1">
                <a:latin typeface="Rockwell Light" panose="02040303020102020203" pitchFamily="18" charset="0"/>
              </a:rPr>
              <a:t>gestart</a:t>
            </a:r>
            <a:r>
              <a:rPr lang="en-NL" dirty="0">
                <a:latin typeface="Rockwell Light" panose="02040303020102020203" pitchFamily="18" charset="0"/>
              </a:rPr>
              <a:t> </a:t>
            </a:r>
            <a:r>
              <a:rPr lang="en-NL" dirty="0" err="1">
                <a:latin typeface="Rockwell Light" panose="02040303020102020203" pitchFamily="18" charset="0"/>
              </a:rPr>
              <a:t>worden</a:t>
            </a:r>
            <a:r>
              <a:rPr lang="en-NL" dirty="0">
                <a:latin typeface="Rockwell Light" panose="02040303020102020203" pitchFamily="18" charset="0"/>
              </a:rPr>
              <a:t>:</a:t>
            </a:r>
          </a:p>
          <a:p>
            <a:endParaRPr lang="en-NL" sz="1200" dirty="0">
              <a:latin typeface="Rockwell Light" panose="02040303020102020203" pitchFamily="18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NL" sz="1200" dirty="0" err="1">
                <a:latin typeface="Consolas" panose="020B0609020204030204" pitchFamily="49" charset="0"/>
              </a:rPr>
              <a:t>sudo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systemctl</a:t>
            </a:r>
            <a:r>
              <a:rPr lang="en-NL" sz="1200" dirty="0">
                <a:latin typeface="Consolas" panose="020B0609020204030204" pitchFamily="49" charset="0"/>
              </a:rPr>
              <a:t> start </a:t>
            </a:r>
            <a:r>
              <a:rPr lang="en-NL" sz="1200" dirty="0" err="1">
                <a:latin typeface="Consolas" panose="020B0609020204030204" pitchFamily="49" charset="0"/>
              </a:rPr>
              <a:t>suricata</a:t>
            </a:r>
            <a:endParaRPr lang="en-NL" sz="1200" dirty="0">
              <a:latin typeface="Consolas" panose="020B0609020204030204" pitchFamily="49" charset="0"/>
            </a:endParaRP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200" dirty="0" err="1">
                <a:latin typeface="Consolas" panose="020B0609020204030204" pitchFamily="49" charset="0"/>
              </a:rPr>
              <a:t>Verifieer</a:t>
            </a:r>
            <a:r>
              <a:rPr lang="en-NL" sz="1200" dirty="0">
                <a:latin typeface="Consolas" panose="020B0609020204030204" pitchFamily="49" charset="0"/>
              </a:rPr>
              <a:t> of Suricata </a:t>
            </a:r>
            <a:r>
              <a:rPr lang="en-NL" sz="1200" dirty="0" err="1">
                <a:latin typeface="Consolas" panose="020B0609020204030204" pitchFamily="49" charset="0"/>
              </a:rPr>
              <a:t>gestart</a:t>
            </a:r>
            <a:r>
              <a:rPr lang="en-NL" sz="1200" dirty="0">
                <a:latin typeface="Consolas" panose="020B0609020204030204" pitchFamily="49" charset="0"/>
              </a:rPr>
              <a:t> is </a:t>
            </a:r>
            <a:r>
              <a:rPr lang="en-NL" sz="1200" dirty="0" err="1">
                <a:latin typeface="Consolas" panose="020B0609020204030204" pitchFamily="49" charset="0"/>
              </a:rPr>
              <a:t>en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als</a:t>
            </a:r>
            <a:r>
              <a:rPr lang="en-NL" sz="1200" dirty="0">
                <a:latin typeface="Consolas" panose="020B0609020204030204" pitchFamily="49" charset="0"/>
              </a:rPr>
              <a:t> user </a:t>
            </a:r>
            <a:r>
              <a:rPr lang="en-NL" sz="1200" dirty="0" err="1">
                <a:latin typeface="Consolas" panose="020B0609020204030204" pitchFamily="49" charset="0"/>
              </a:rPr>
              <a:t>suricata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draait</a:t>
            </a:r>
            <a:r>
              <a:rPr lang="en-NL" sz="1200" dirty="0">
                <a:latin typeface="Consolas" panose="020B0609020204030204" pitchFamily="49" charset="0"/>
              </a:rPr>
              <a:t>:</a:t>
            </a:r>
            <a:br>
              <a:rPr lang="en-NL" sz="1200" dirty="0">
                <a:latin typeface="Consolas" panose="020B0609020204030204" pitchFamily="49" charset="0"/>
              </a:rPr>
            </a:br>
            <a:br>
              <a:rPr lang="en-NL" sz="1200" dirty="0">
                <a:latin typeface="Consolas" panose="020B0609020204030204" pitchFamily="49" charset="0"/>
              </a:rPr>
            </a:br>
            <a:endParaRPr lang="en-NL" sz="1200" dirty="0">
              <a:latin typeface="Consolas" panose="020B0609020204030204" pitchFamily="49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98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EVE events in Splunk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A0B38825-383A-87C5-E716-1142957F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68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 events in Splunk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DDEE0-545B-3A91-A19E-BC8D63A0A3A9}"/>
              </a:ext>
            </a:extLst>
          </p:cNvPr>
          <p:cNvSpPr txBox="1"/>
          <p:nvPr/>
        </p:nvSpPr>
        <p:spPr>
          <a:xfrm>
            <a:off x="1569600" y="1569600"/>
            <a:ext cx="844877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Rockwell Light" panose="02040303020102020203" pitchFamily="18" charset="0"/>
              </a:rPr>
              <a:t>Outputs die Suricata </a:t>
            </a:r>
            <a:r>
              <a:rPr lang="en-NL" dirty="0" err="1">
                <a:latin typeface="Rockwell Light" panose="02040303020102020203" pitchFamily="18" charset="0"/>
              </a:rPr>
              <a:t>kan</a:t>
            </a:r>
            <a:r>
              <a:rPr lang="en-NL" dirty="0">
                <a:latin typeface="Rockwell Light" panose="02040303020102020203" pitchFamily="18" charset="0"/>
              </a:rPr>
              <a:t> </a:t>
            </a:r>
            <a:r>
              <a:rPr lang="en-NL" dirty="0" err="1">
                <a:latin typeface="Rockwell Light" panose="02040303020102020203" pitchFamily="18" charset="0"/>
              </a:rPr>
              <a:t>genereren</a:t>
            </a:r>
            <a:r>
              <a:rPr lang="en-NL" dirty="0">
                <a:latin typeface="Rockwell Light" panose="02040303020102020203" pitchFamily="18" charset="0"/>
              </a:rPr>
              <a:t> </a:t>
            </a:r>
            <a:r>
              <a:rPr lang="en-NL" dirty="0" err="1">
                <a:latin typeface="Rockwell Light" panose="02040303020102020203" pitchFamily="18" charset="0"/>
              </a:rPr>
              <a:t>anders</a:t>
            </a:r>
            <a:r>
              <a:rPr lang="en-NL" dirty="0">
                <a:latin typeface="Rockwell Light" panose="02040303020102020203" pitchFamily="18" charset="0"/>
              </a:rPr>
              <a:t> dan EVE (extensible event format):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Alerts (op basis van signatures/rules):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fast (</a:t>
            </a:r>
            <a:r>
              <a:rPr lang="en-NL" sz="1400" dirty="0" err="1">
                <a:latin typeface="Rockwell Light" panose="02040303020102020203" pitchFamily="18" charset="0"/>
              </a:rPr>
              <a:t>leesbare</a:t>
            </a:r>
            <a:r>
              <a:rPr lang="en-NL" sz="1400" dirty="0">
                <a:latin typeface="Rockwell Light" panose="02040303020102020203" pitchFamily="18" charset="0"/>
              </a:rPr>
              <a:t> logging van de alerts, </a:t>
            </a:r>
            <a:r>
              <a:rPr lang="en-NL" sz="1400" dirty="0" err="1">
                <a:latin typeface="Rockwell Light" panose="02040303020102020203" pitchFamily="18" charset="0"/>
              </a:rPr>
              <a:t>ASCii</a:t>
            </a:r>
            <a:r>
              <a:rPr lang="en-NL" sz="1400" dirty="0">
                <a:latin typeface="Rockwell Light" panose="020403030201020202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syslog (</a:t>
            </a:r>
            <a:r>
              <a:rPr lang="en-NL" sz="1400" dirty="0" err="1">
                <a:latin typeface="Rockwell Light" panose="02040303020102020203" pitchFamily="18" charset="0"/>
              </a:rPr>
              <a:t>leesbare</a:t>
            </a:r>
            <a:r>
              <a:rPr lang="en-NL" sz="1400" dirty="0">
                <a:latin typeface="Rockwell Light" panose="02040303020102020203" pitchFamily="18" charset="0"/>
              </a:rPr>
              <a:t> logging van de alerts </a:t>
            </a:r>
            <a:r>
              <a:rPr lang="en-NL" sz="1400" dirty="0" err="1">
                <a:latin typeface="Rockwell Light" panose="02040303020102020203" pitchFamily="18" charset="0"/>
              </a:rPr>
              <a:t>naar</a:t>
            </a:r>
            <a:r>
              <a:rPr lang="en-NL" sz="1400" dirty="0">
                <a:latin typeface="Rockwell Light" panose="02040303020102020203" pitchFamily="18" charset="0"/>
              </a:rPr>
              <a:t> Syslog)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b="1" dirty="0">
                <a:latin typeface="Rockwell Light" panose="02040303020102020203" pitchFamily="18" charset="0"/>
              </a:rPr>
              <a:t>eve</a:t>
            </a:r>
            <a:r>
              <a:rPr lang="en-NL" sz="1400" dirty="0">
                <a:latin typeface="Rockwell Light" panose="02040303020102020203" pitchFamily="18" charset="0"/>
              </a:rPr>
              <a:t> (Extensible Event Format –JSON van de alerts)</a:t>
            </a:r>
          </a:p>
          <a:p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40303020102020203" pitchFamily="18" charset="0"/>
              </a:rPr>
              <a:t>Protocol </a:t>
            </a:r>
            <a:r>
              <a:rPr lang="en-NL" sz="1600" dirty="0" err="1">
                <a:latin typeface="Rockwell Light" panose="02040303020102020203" pitchFamily="18" charset="0"/>
              </a:rPr>
              <a:t>specifiek</a:t>
            </a:r>
            <a:r>
              <a:rPr lang="en-NL" sz="1600" dirty="0">
                <a:latin typeface="Rockwell Light" panose="02040303020102020203" pitchFamily="18" charset="0"/>
              </a:rPr>
              <a:t> (</a:t>
            </a:r>
            <a:r>
              <a:rPr lang="en-NL" sz="1600" dirty="0" err="1">
                <a:latin typeface="Rockwell Light" panose="02040303020102020203" pitchFamily="18" charset="0"/>
              </a:rPr>
              <a:t>geen</a:t>
            </a:r>
            <a:r>
              <a:rPr lang="en-NL" sz="1600" dirty="0">
                <a:latin typeface="Rockwell Light" panose="02040303020102020203" pitchFamily="18" charset="0"/>
              </a:rPr>
              <a:t> alerts):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http-log (HTTP requests)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 err="1">
                <a:latin typeface="Rockwell Light" panose="02040303020102020203" pitchFamily="18" charset="0"/>
              </a:rPr>
              <a:t>tls</a:t>
            </a:r>
            <a:r>
              <a:rPr lang="en-NL" sz="1400" dirty="0">
                <a:latin typeface="Rockwell Light" panose="02040303020102020203" pitchFamily="18" charset="0"/>
              </a:rPr>
              <a:t>-log (TLS handshake parameters)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 err="1">
                <a:latin typeface="Rockwell Light" panose="02040303020102020203" pitchFamily="18" charset="0"/>
              </a:rPr>
              <a:t>tls</a:t>
            </a:r>
            <a:r>
              <a:rPr lang="en-NL" sz="1400" dirty="0">
                <a:latin typeface="Rockwell Light" panose="02040303020102020203" pitchFamily="18" charset="0"/>
              </a:rPr>
              <a:t>-store (Store certificates)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 err="1">
                <a:latin typeface="Rockwell Light" panose="02040303020102020203" pitchFamily="18" charset="0"/>
              </a:rPr>
              <a:t>pcap</a:t>
            </a:r>
            <a:r>
              <a:rPr lang="en-NL" sz="1400" dirty="0">
                <a:latin typeface="Rockwell Light" panose="02040303020102020203" pitchFamily="18" charset="0"/>
              </a:rPr>
              <a:t>-log (Logs to </a:t>
            </a:r>
            <a:r>
              <a:rPr lang="en-NL" sz="1400" dirty="0" err="1">
                <a:latin typeface="Rockwell Light" panose="02040303020102020203" pitchFamily="18" charset="0"/>
              </a:rPr>
              <a:t>pcap</a:t>
            </a:r>
            <a:r>
              <a:rPr lang="en-NL" sz="1400" dirty="0">
                <a:latin typeface="Rockwell Light" panose="02040303020102020203" pitchFamily="18" charset="0"/>
              </a:rPr>
              <a:t>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file-store (Store files found in streams, name SHA256)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 err="1">
                <a:latin typeface="Rockwell Light" panose="02040303020102020203" pitchFamily="18" charset="0"/>
              </a:rPr>
              <a:t>tcp</a:t>
            </a:r>
            <a:r>
              <a:rPr lang="en-NL" sz="1400" dirty="0">
                <a:latin typeface="Rockwell Light" panose="02040303020102020203" pitchFamily="18" charset="0"/>
              </a:rPr>
              <a:t>-data (Store </a:t>
            </a:r>
            <a:r>
              <a:rPr lang="en-NL" sz="1400" dirty="0" err="1">
                <a:latin typeface="Rockwell Light" panose="02040303020102020203" pitchFamily="18" charset="0"/>
              </a:rPr>
              <a:t>tcp</a:t>
            </a:r>
            <a:r>
              <a:rPr lang="en-NL" sz="1400" dirty="0">
                <a:latin typeface="Rockwell Light" panose="02040303020102020203" pitchFamily="18" charset="0"/>
              </a:rPr>
              <a:t> data </a:t>
            </a:r>
            <a:r>
              <a:rPr lang="en-NL" sz="1400" dirty="0" err="1">
                <a:latin typeface="Rockwell Light" panose="02040303020102020203" pitchFamily="18" charset="0"/>
              </a:rPr>
              <a:t>na</a:t>
            </a:r>
            <a:r>
              <a:rPr lang="en-NL" sz="1400" dirty="0">
                <a:latin typeface="Rockwell Light" panose="02040303020102020203" pitchFamily="18" charset="0"/>
              </a:rPr>
              <a:t> stream </a:t>
            </a:r>
            <a:r>
              <a:rPr lang="en-NL" sz="1400" dirty="0" err="1">
                <a:latin typeface="Rockwell Light" panose="02040303020102020203" pitchFamily="18" charset="0"/>
              </a:rPr>
              <a:t>normalisatie</a:t>
            </a:r>
            <a:r>
              <a:rPr lang="en-NL" sz="1400" dirty="0">
                <a:latin typeface="Rockwell Light" panose="020403030201020202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http-body-data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 err="1">
                <a:latin typeface="Rockwell Light" panose="02040303020102020203" pitchFamily="18" charset="0"/>
              </a:rPr>
              <a:t>lua</a:t>
            </a:r>
            <a:r>
              <a:rPr lang="en-NL" sz="1400" dirty="0">
                <a:latin typeface="Rockwell Light" panose="02040303020102020203" pitchFamily="18" charset="0"/>
              </a:rPr>
              <a:t> (Execute LUA script) </a:t>
            </a:r>
          </a:p>
          <a:p>
            <a:pPr marL="285750" indent="-285750">
              <a:buFontTx/>
              <a:buChar char="-"/>
            </a:pP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Suricata </a:t>
            </a:r>
            <a:r>
              <a:rPr lang="en-NL" sz="1600" dirty="0" err="1">
                <a:latin typeface="Rockwell Light" panose="02040303020102020203" pitchFamily="18" charset="0"/>
              </a:rPr>
              <a:t>zelf</a:t>
            </a:r>
            <a:r>
              <a:rPr lang="en-NL" sz="1600" dirty="0">
                <a:latin typeface="Rockwell Light" panose="02040303020102020203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alert-debug (Debug rules, signature writers, false positives)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stats (Statistics about Suricata and the engines/layers/processes)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27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 events in Splunk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DDEE0-545B-3A91-A19E-BC8D63A0A3A9}"/>
              </a:ext>
            </a:extLst>
          </p:cNvPr>
          <p:cNvSpPr txBox="1"/>
          <p:nvPr/>
        </p:nvSpPr>
        <p:spPr>
          <a:xfrm>
            <a:off x="1569600" y="1569600"/>
            <a:ext cx="84487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Rockwell Light" panose="02040303020102020203" pitchFamily="18" charset="0"/>
              </a:rPr>
              <a:t>EVE events in Splunk</a:t>
            </a:r>
            <a:br>
              <a:rPr lang="en-NL" sz="1400" dirty="0">
                <a:latin typeface="Rockwell Light" panose="02040303020102020203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>
                <a:latin typeface="Rockwell Light" panose="02040303020102020203" pitchFamily="18" charset="0"/>
              </a:rPr>
              <a:t>Suricata TA </a:t>
            </a:r>
            <a:r>
              <a:rPr lang="en-NL" sz="1400" dirty="0" err="1">
                <a:latin typeface="Rockwell Light" panose="02040303020102020203" pitchFamily="18" charset="0"/>
              </a:rPr>
              <a:t>ophalen</a:t>
            </a:r>
            <a:r>
              <a:rPr lang="en-NL" sz="1400" dirty="0">
                <a:latin typeface="Rockwell Light" panose="02040303020102020203" pitchFamily="18" charset="0"/>
              </a:rPr>
              <a:t> van Splunk base: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400" dirty="0">
                <a:latin typeface="Rockwell Light" panose="02040303020102020203" pitchFamily="18" charset="0"/>
                <a:hlinkClick r:id="rId2"/>
              </a:rPr>
              <a:t>https://splunkbase.splunk.com/app/2760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 err="1">
                <a:latin typeface="Rockwell Light" panose="02040303020102020203" pitchFamily="18" charset="0"/>
              </a:rPr>
              <a:t>Aanpassingen</a:t>
            </a:r>
            <a:r>
              <a:rPr lang="en-NL" sz="1400" dirty="0">
                <a:latin typeface="Rockwell Light" panose="02040303020102020203" pitchFamily="18" charset="0"/>
              </a:rPr>
              <a:t> van de TA:</a:t>
            </a:r>
          </a:p>
          <a:p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200" dirty="0">
                <a:latin typeface="Consolas" panose="020B0609020204030204" pitchFamily="49" charset="0"/>
              </a:rPr>
              <a:t>TA-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/default</a:t>
            </a:r>
            <a:r>
              <a:rPr lang="en-NL" sz="1200" dirty="0">
                <a:latin typeface="Consolas" panose="020B0609020204030204" pitchFamily="49" charset="0"/>
              </a:rPr>
              <a:t>/</a:t>
            </a:r>
            <a:r>
              <a:rPr lang="en-NL" sz="1200" dirty="0" err="1">
                <a:latin typeface="Consolas" panose="020B0609020204030204" pitchFamily="49" charset="0"/>
              </a:rPr>
              <a:t>inputs.conf</a:t>
            </a:r>
            <a:r>
              <a:rPr lang="en-NL" sz="1200" dirty="0">
                <a:latin typeface="Consolas" panose="020B0609020204030204" pitchFamily="49" charset="0"/>
              </a:rPr>
              <a:t>:</a:t>
            </a:r>
          </a:p>
          <a:p>
            <a:r>
              <a:rPr lang="en-NL" sz="1200" dirty="0">
                <a:latin typeface="Consolas" panose="020B0609020204030204" pitchFamily="49" charset="0"/>
              </a:rPr>
              <a:t># </a:t>
            </a:r>
            <a:r>
              <a:rPr lang="en-NL" sz="1200" dirty="0" err="1">
                <a:latin typeface="Consolas" panose="020B0609020204030204" pitchFamily="49" charset="0"/>
              </a:rPr>
              <a:t>commentarieer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alles</a:t>
            </a:r>
            <a:endParaRPr lang="en-NL" sz="1200" dirty="0">
              <a:latin typeface="Consolas" panose="020B0609020204030204" pitchFamily="49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TA-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/default</a:t>
            </a:r>
            <a:r>
              <a:rPr lang="en-NL" sz="1200" dirty="0">
                <a:latin typeface="Consolas" panose="020B0609020204030204" pitchFamily="49" charset="0"/>
              </a:rPr>
              <a:t>/</a:t>
            </a:r>
            <a:r>
              <a:rPr lang="en-NL" sz="1200" dirty="0" err="1">
                <a:latin typeface="Consolas" panose="020B0609020204030204" pitchFamily="49" charset="0"/>
              </a:rPr>
              <a:t>inputs.conf</a:t>
            </a:r>
            <a:r>
              <a:rPr lang="en-NL" sz="1200" dirty="0">
                <a:latin typeface="Consolas" panose="020B0609020204030204" pitchFamily="49" charset="0"/>
              </a:rPr>
              <a:t>: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[monitor:///var/log/suricata/eve.json]</a:t>
            </a:r>
          </a:p>
          <a:p>
            <a:r>
              <a:rPr lang="nl-NL" sz="1200" dirty="0" err="1">
                <a:latin typeface="Consolas" panose="020B0609020204030204" pitchFamily="49" charset="0"/>
              </a:rPr>
              <a:t>disabled</a:t>
            </a:r>
            <a:r>
              <a:rPr lang="nl-NL" sz="1200" dirty="0">
                <a:latin typeface="Consolas" panose="020B0609020204030204" pitchFamily="49" charset="0"/>
              </a:rPr>
              <a:t> = 0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sourcetype = 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index = 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# Set time-zone in </a:t>
            </a:r>
            <a:r>
              <a:rPr lang="nl-NL" sz="1200" dirty="0" err="1">
                <a:latin typeface="Consolas" panose="020B0609020204030204" pitchFamily="49" charset="0"/>
              </a:rPr>
              <a:t>SourceType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TZ = UTC</a:t>
            </a:r>
          </a:p>
        </p:txBody>
      </p:sp>
    </p:spTree>
    <p:extLst>
      <p:ext uri="{BB962C8B-B14F-4D97-AF65-F5344CB8AC3E}">
        <p14:creationId xmlns:p14="http://schemas.microsoft.com/office/powerpoint/2010/main" val="1884636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 events in Splunk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DDEE0-545B-3A91-A19E-BC8D63A0A3A9}"/>
              </a:ext>
            </a:extLst>
          </p:cNvPr>
          <p:cNvSpPr txBox="1"/>
          <p:nvPr/>
        </p:nvSpPr>
        <p:spPr>
          <a:xfrm>
            <a:off x="1569600" y="1569600"/>
            <a:ext cx="84487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Rockwell Light" panose="02040303020102020203" pitchFamily="18" charset="0"/>
              </a:rPr>
              <a:t>EVE events in Splunk</a:t>
            </a:r>
            <a:br>
              <a:rPr lang="en-NL" sz="1400" dirty="0">
                <a:latin typeface="Rockwell Light" panose="02040303020102020203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>
                <a:latin typeface="Rockwell Light" panose="02040303020102020203" pitchFamily="18" charset="0"/>
              </a:rPr>
              <a:t>Suricata TA </a:t>
            </a:r>
            <a:r>
              <a:rPr lang="en-NL" sz="1400" dirty="0" err="1">
                <a:latin typeface="Rockwell Light" panose="02040303020102020203" pitchFamily="18" charset="0"/>
              </a:rPr>
              <a:t>ophalen</a:t>
            </a:r>
            <a:r>
              <a:rPr lang="en-NL" sz="1400" dirty="0">
                <a:latin typeface="Rockwell Light" panose="02040303020102020203" pitchFamily="18" charset="0"/>
              </a:rPr>
              <a:t> van Splunk base: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400" dirty="0">
                <a:latin typeface="Rockwell Light" panose="02040303020102020203" pitchFamily="18" charset="0"/>
                <a:hlinkClick r:id="rId2"/>
              </a:rPr>
              <a:t>https://splunkbase.splunk.com/app/2760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 err="1">
                <a:latin typeface="Rockwell Light" panose="02040303020102020203" pitchFamily="18" charset="0"/>
              </a:rPr>
              <a:t>Aanpassingen</a:t>
            </a:r>
            <a:r>
              <a:rPr lang="en-NL" sz="1400" dirty="0">
                <a:latin typeface="Rockwell Light" panose="02040303020102020203" pitchFamily="18" charset="0"/>
              </a:rPr>
              <a:t> van de TA:</a:t>
            </a:r>
          </a:p>
          <a:p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200" dirty="0">
                <a:latin typeface="Consolas" panose="020B0609020204030204" pitchFamily="49" charset="0"/>
              </a:rPr>
              <a:t>TA-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/default</a:t>
            </a:r>
            <a:r>
              <a:rPr lang="en-NL" sz="1200" dirty="0">
                <a:latin typeface="Consolas" panose="020B0609020204030204" pitchFamily="49" charset="0"/>
              </a:rPr>
              <a:t>/</a:t>
            </a:r>
            <a:r>
              <a:rPr lang="en-NL" sz="1200" dirty="0" err="1">
                <a:latin typeface="Consolas" panose="020B0609020204030204" pitchFamily="49" charset="0"/>
              </a:rPr>
              <a:t>props.conf</a:t>
            </a:r>
            <a:r>
              <a:rPr lang="en-NL" sz="1200" dirty="0">
                <a:latin typeface="Consolas" panose="020B0609020204030204" pitchFamily="49" charset="0"/>
              </a:rPr>
              <a:t>: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stats.decoder.icmpv6 AS decoder_icmpv6 </a:t>
            </a:r>
            <a:endParaRPr lang="en-NL" sz="1200" dirty="0">
              <a:latin typeface="Consolas" panose="020B0609020204030204" pitchFamily="49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TA-Suricata/lookups# cat suricata_severity.csv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severity_id,severity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0,N/A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1,high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2,medium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3,low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4,info</a:t>
            </a:r>
            <a:r>
              <a:rPr lang="en-NL" sz="1200" dirty="0">
                <a:latin typeface="Consolas" panose="020B0609020204030204" pitchFamily="49" charset="0"/>
              </a:rPr>
              <a:t> &lt;&lt;&lt; </a:t>
            </a:r>
            <a:r>
              <a:rPr lang="en-NL" sz="1200" dirty="0" err="1">
                <a:latin typeface="Consolas" panose="020B0609020204030204" pitchFamily="49" charset="0"/>
              </a:rPr>
              <a:t>deze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staat</a:t>
            </a:r>
            <a:r>
              <a:rPr lang="en-NL" sz="1200" dirty="0">
                <a:latin typeface="Consolas" panose="020B0609020204030204" pitchFamily="49" charset="0"/>
              </a:rPr>
              <a:t> er standard </a:t>
            </a:r>
            <a:r>
              <a:rPr lang="en-NL" sz="1200" dirty="0" err="1">
                <a:latin typeface="Consolas" panose="020B0609020204030204" pitchFamily="49" charset="0"/>
              </a:rPr>
              <a:t>niet</a:t>
            </a:r>
            <a:r>
              <a:rPr lang="en-NL" sz="1200" dirty="0">
                <a:latin typeface="Consolas" panose="020B0609020204030204" pitchFamily="49" charset="0"/>
              </a:rPr>
              <a:t> in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8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Functioneel</a:t>
            </a:r>
            <a:r>
              <a:rPr lang="en-NL" dirty="0"/>
              <a:t> </a:t>
            </a:r>
            <a:r>
              <a:rPr lang="en-NL" dirty="0" err="1"/>
              <a:t>overzicht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F8159-4388-2134-0926-3A36DFE6065E}"/>
              </a:ext>
            </a:extLst>
          </p:cNvPr>
          <p:cNvSpPr txBox="1"/>
          <p:nvPr/>
        </p:nvSpPr>
        <p:spPr>
          <a:xfrm>
            <a:off x="1569600" y="1569600"/>
            <a:ext cx="844877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 Light" panose="02040303020102020203" pitchFamily="18" charset="0"/>
              </a:rPr>
              <a:t>Suricata: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Er </a:t>
            </a:r>
            <a:r>
              <a:rPr lang="en-NL" sz="1600" dirty="0" err="1">
                <a:latin typeface="Rockwell Light" panose="02040303020102020203" pitchFamily="18" charset="0"/>
              </a:rPr>
              <a:t>zijn</a:t>
            </a:r>
            <a:r>
              <a:rPr lang="en-NL" sz="1600" dirty="0">
                <a:latin typeface="Rockwell Light" panose="02040303020102020203" pitchFamily="18" charset="0"/>
              </a:rPr>
              <a:t> 4 </a:t>
            </a:r>
            <a:r>
              <a:rPr lang="en-NL" sz="1600" dirty="0" err="1">
                <a:latin typeface="Rockwell Light" panose="02040303020102020203" pitchFamily="18" charset="0"/>
              </a:rPr>
              <a:t>hoofdfuncties</a:t>
            </a:r>
            <a:r>
              <a:rPr lang="en-US" sz="1600" dirty="0">
                <a:latin typeface="Rockwell Light" panose="02040303020102020203" pitchFamily="18" charset="0"/>
              </a:rPr>
              <a:t>: </a:t>
            </a:r>
            <a:br>
              <a:rPr lang="en-NL" sz="1600" dirty="0">
                <a:latin typeface="Rockwell Light" panose="02040303020102020203" pitchFamily="18" charset="0"/>
              </a:rPr>
            </a:br>
            <a:endParaRPr lang="en-NL" sz="1600" dirty="0">
              <a:latin typeface="Rockwell Light" panose="02040303020102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ckwell Light" panose="02040303020102020203" pitchFamily="18" charset="0"/>
              </a:rPr>
              <a:t>Packet acquisition</a:t>
            </a:r>
            <a:endParaRPr lang="en-NL" sz="1400" dirty="0">
              <a:latin typeface="Rockwell Light" panose="02040303020102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D</a:t>
            </a:r>
            <a:r>
              <a:rPr lang="en-US" sz="1400" dirty="0" err="1">
                <a:latin typeface="Rockwell Light" panose="02040303020102020203" pitchFamily="18" charset="0"/>
              </a:rPr>
              <a:t>ecode</a:t>
            </a:r>
            <a:r>
              <a:rPr lang="en-US" sz="1400" dirty="0">
                <a:latin typeface="Rockwell Light" panose="02040303020102020203" pitchFamily="18" charset="0"/>
              </a:rPr>
              <a:t> and stream application layer</a:t>
            </a:r>
            <a:endParaRPr lang="en-NL" sz="1400" dirty="0">
              <a:latin typeface="Rockwell Light" panose="02040303020102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D</a:t>
            </a:r>
            <a:r>
              <a:rPr lang="en-US" sz="1400" dirty="0" err="1">
                <a:latin typeface="Rockwell Light" panose="02040303020102020203" pitchFamily="18" charset="0"/>
              </a:rPr>
              <a:t>etection</a:t>
            </a:r>
            <a:r>
              <a:rPr lang="en-NL" sz="1400" dirty="0">
                <a:latin typeface="Rockwell Light" panose="02040303020102020203" pitchFamily="18" charset="0"/>
              </a:rPr>
              <a:t> (Signatures/Rules)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O</a:t>
            </a:r>
            <a:r>
              <a:rPr lang="en-US" sz="1400" dirty="0" err="1">
                <a:latin typeface="Rockwell Light" panose="02040303020102020203" pitchFamily="18" charset="0"/>
              </a:rPr>
              <a:t>utputs</a:t>
            </a:r>
            <a:br>
              <a:rPr lang="en-NL" sz="1600" dirty="0">
                <a:latin typeface="Rockwell Light" panose="02040303020102020203" pitchFamily="18" charset="0"/>
              </a:rPr>
            </a:br>
            <a:endParaRPr lang="en-NL" sz="16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Stream application layer:</a:t>
            </a:r>
            <a:br>
              <a:rPr lang="en-NL" sz="1600" dirty="0">
                <a:latin typeface="Rockwell Light" panose="02040303020102020203" pitchFamily="18" charset="0"/>
              </a:rPr>
            </a:br>
            <a:endParaRPr lang="en-NL" sz="1600" dirty="0">
              <a:latin typeface="Rockwell Light" panose="02040303020102020203" pitchFamily="18" charset="0"/>
            </a:endParaRPr>
          </a:p>
          <a:p>
            <a:pPr marL="342900" indent="-342900">
              <a:buAutoNum type="arabicPeriod"/>
            </a:pPr>
            <a:r>
              <a:rPr lang="en-NL" sz="1400" dirty="0">
                <a:latin typeface="Rockwell Light" panose="02040303020102020203" pitchFamily="18" charset="0"/>
              </a:rPr>
              <a:t>Stream tracking, make sure all steps will be taken to make the network connection</a:t>
            </a:r>
          </a:p>
          <a:p>
            <a:pPr marL="342900" indent="-342900">
              <a:buAutoNum type="arabicPeriod"/>
            </a:pPr>
            <a:r>
              <a:rPr lang="en-NL" sz="1400" dirty="0">
                <a:latin typeface="Rockwell Light" panose="02040303020102020203" pitchFamily="18" charset="0"/>
              </a:rPr>
              <a:t>TCP traffic comes in as packets. Stream Assembly engine reconstructs the original stream</a:t>
            </a:r>
          </a:p>
          <a:p>
            <a:pPr marL="342900" indent="-342900">
              <a:buAutoNum type="arabicPeriod"/>
            </a:pPr>
            <a:r>
              <a:rPr lang="en-NL" sz="1400" dirty="0">
                <a:latin typeface="Rockwell Light" panose="02040303020102020203" pitchFamily="18" charset="0"/>
              </a:rPr>
              <a:t>F</a:t>
            </a:r>
            <a:r>
              <a:rPr lang="nl-NL" sz="1400" dirty="0">
                <a:latin typeface="Rockwell Light" panose="02040303020102020203" pitchFamily="18" charset="0"/>
              </a:rPr>
              <a:t>i</a:t>
            </a:r>
            <a:r>
              <a:rPr lang="en-NL" sz="1400" dirty="0" err="1">
                <a:latin typeface="Rockwell Light" panose="02040303020102020203" pitchFamily="18" charset="0"/>
              </a:rPr>
              <a:t>nal</a:t>
            </a:r>
            <a:r>
              <a:rPr lang="en-NL" sz="1400" dirty="0">
                <a:latin typeface="Rockwell Light" panose="02040303020102020203" pitchFamily="18" charset="0"/>
              </a:rPr>
              <a:t> step, the Stream Application layer will be inspected. </a:t>
            </a:r>
            <a:r>
              <a:rPr lang="en-NL" sz="1400" dirty="0" err="1">
                <a:latin typeface="Rockwell Light" panose="02040303020102020203" pitchFamily="18" charset="0"/>
              </a:rPr>
              <a:t>E,g</a:t>
            </a:r>
            <a:r>
              <a:rPr lang="en-NL" sz="1400" dirty="0">
                <a:latin typeface="Rockwell Light" panose="02040303020102020203" pitchFamily="18" charset="0"/>
              </a:rPr>
              <a:t> HTTP will be </a:t>
            </a:r>
            <a:r>
              <a:rPr lang="en-NL" sz="1400" dirty="0" err="1">
                <a:latin typeface="Rockwell Light" panose="02040303020102020203" pitchFamily="18" charset="0"/>
              </a:rPr>
              <a:t>analyzed</a:t>
            </a:r>
            <a:endParaRPr lang="nl-NL" sz="1400" dirty="0">
              <a:latin typeface="Rockwell Light" panose="020403030201020202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59CB5-BFD6-B50C-7A98-8F8191FBB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79" y="1082846"/>
            <a:ext cx="6448387" cy="40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99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Base64 PCAPs </a:t>
            </a:r>
            <a:r>
              <a:rPr lang="en-NL" dirty="0" err="1"/>
              <a:t>extraheren</a:t>
            </a:r>
            <a:r>
              <a:rPr lang="en-NL" dirty="0"/>
              <a:t> </a:t>
            </a:r>
            <a:r>
              <a:rPr lang="en-NL" dirty="0" err="1"/>
              <a:t>uit</a:t>
            </a:r>
            <a:r>
              <a:rPr lang="en-NL" dirty="0"/>
              <a:t> EVE events in Splunk 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F46EFA01-7110-8F04-AB42-26CBDE35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094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PCAPs </a:t>
            </a:r>
            <a:r>
              <a:rPr lang="en-NL" dirty="0" err="1"/>
              <a:t>extraheren</a:t>
            </a:r>
            <a:r>
              <a:rPr lang="en-NL" dirty="0"/>
              <a:t> </a:t>
            </a:r>
            <a:r>
              <a:rPr lang="en-NL" dirty="0" err="1"/>
              <a:t>uit</a:t>
            </a:r>
            <a:r>
              <a:rPr lang="en-NL" dirty="0"/>
              <a:t> EVE events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5C0D0-52EC-913F-E15F-9E5C8B0C594F}"/>
              </a:ext>
            </a:extLst>
          </p:cNvPr>
          <p:cNvSpPr txBox="1"/>
          <p:nvPr/>
        </p:nvSpPr>
        <p:spPr>
          <a:xfrm>
            <a:off x="1569600" y="1569600"/>
            <a:ext cx="97847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Rockwell Light" panose="02040303020102020203" pitchFamily="18" charset="0"/>
              </a:rPr>
              <a:t>Download de </a:t>
            </a:r>
            <a:r>
              <a:rPr lang="en-NL" sz="1400" dirty="0" err="1">
                <a:latin typeface="Rockwell Light" panose="02040303020102020203" pitchFamily="18" charset="0"/>
              </a:rPr>
              <a:t>eStreamer</a:t>
            </a:r>
            <a:r>
              <a:rPr lang="en-NL" sz="1400" dirty="0">
                <a:latin typeface="Rockwell Light" panose="02040303020102020203" pitchFamily="18" charset="0"/>
              </a:rPr>
              <a:t> TA van </a:t>
            </a:r>
            <a:r>
              <a:rPr lang="en-NL" sz="1400" dirty="0" err="1">
                <a:latin typeface="Rockwell Light" panose="02040303020102020203" pitchFamily="18" charset="0"/>
              </a:rPr>
              <a:t>SplunkBase</a:t>
            </a:r>
            <a:endParaRPr lang="en-NL" sz="1400" dirty="0">
              <a:latin typeface="Rockwell Light" panose="02040303020102020203" pitchFamily="18" charset="0"/>
            </a:endParaRPr>
          </a:p>
          <a:p>
            <a:r>
              <a:rPr lang="nl-NL" sz="1400" dirty="0">
                <a:latin typeface="Rockwell Light" panose="02040303020102020203" pitchFamily="18" charset="0"/>
                <a:hlinkClick r:id="rId2"/>
              </a:rPr>
              <a:t>https://splunkbase.splunk.com/app/1629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br>
              <a:rPr lang="en-NL" sz="1400" dirty="0">
                <a:latin typeface="Rockwell Light" panose="02040303020102020203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>
                <a:latin typeface="Rockwell Light" panose="02040303020102020203" pitchFamily="18" charset="0"/>
              </a:rPr>
              <a:t>Packet is base64 encoded </a:t>
            </a:r>
            <a:r>
              <a:rPr lang="en-NL" sz="1400" dirty="0" err="1">
                <a:latin typeface="Rockwell Light" panose="02040303020102020203" pitchFamily="18" charset="0"/>
              </a:rPr>
              <a:t>bevat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niet</a:t>
            </a:r>
            <a:r>
              <a:rPr lang="en-NL" sz="1400" dirty="0">
                <a:latin typeface="Rockwell Light" panose="02040303020102020203" pitchFamily="18" charset="0"/>
              </a:rPr>
              <a:t> de PCAP header tools.py is </a:t>
            </a:r>
            <a:r>
              <a:rPr lang="en-NL" sz="1400" dirty="0" err="1">
                <a:latin typeface="Rockwell Light" panose="02040303020102020203" pitchFamily="18" charset="0"/>
              </a:rPr>
              <a:t>aangepast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zodat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deze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werkt</a:t>
            </a:r>
            <a:r>
              <a:rPr lang="en-NL" sz="1400" dirty="0">
                <a:latin typeface="Rockwell Light" panose="02040303020102020203" pitchFamily="18" charset="0"/>
              </a:rPr>
              <a:t> met Suricata.</a:t>
            </a:r>
            <a:br>
              <a:rPr lang="en-NL" sz="1400" dirty="0">
                <a:latin typeface="Rockwell Light" panose="02040303020102020203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 err="1">
                <a:latin typeface="Rockwell Light" panose="02040303020102020203" pitchFamily="18" charset="0"/>
              </a:rPr>
              <a:t>Nieuwe</a:t>
            </a:r>
            <a:r>
              <a:rPr lang="en-NL" sz="1400" dirty="0">
                <a:latin typeface="Rockwell Light" panose="02040303020102020203" pitchFamily="18" charset="0"/>
              </a:rPr>
              <a:t> tools.py: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HWSE3_Suricata/appserver/controllers</a:t>
            </a:r>
            <a:r>
              <a:rPr lang="en-NL" sz="1200" dirty="0">
                <a:latin typeface="Consolas" panose="020B0609020204030204" pitchFamily="49" charset="0"/>
              </a:rPr>
              <a:t>/tools.py</a:t>
            </a:r>
          </a:p>
          <a:p>
            <a:br>
              <a:rPr lang="en-NL" sz="1400" b="1" dirty="0">
                <a:latin typeface="Rockwell Light" panose="02040303020102020203" pitchFamily="18" charset="0"/>
              </a:rPr>
            </a:br>
            <a:r>
              <a:rPr lang="en-NL" sz="1400" dirty="0" err="1">
                <a:latin typeface="Rockwell Light" panose="02040303020102020203" pitchFamily="18" charset="0"/>
              </a:rPr>
              <a:t>Aangepaste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eventtypes.conf</a:t>
            </a:r>
            <a:r>
              <a:rPr lang="en-NL" sz="1400" dirty="0">
                <a:latin typeface="Rockwell Light" panose="02040303020102020203" pitchFamily="18" charset="0"/>
              </a:rPr>
              <a:t>: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HWSE3_Suricata/default</a:t>
            </a:r>
            <a:r>
              <a:rPr lang="en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eventtypes.conf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[</a:t>
            </a:r>
            <a:r>
              <a:rPr lang="nl-NL" sz="1200" dirty="0" err="1">
                <a:latin typeface="Consolas" panose="020B0609020204030204" pitchFamily="49" charset="0"/>
              </a:rPr>
              <a:t>suricata-pcap</a:t>
            </a:r>
            <a:r>
              <a:rPr lang="nl-NL" sz="1200" dirty="0">
                <a:latin typeface="Consolas" panose="020B0609020204030204" pitchFamily="49" charset="0"/>
              </a:rPr>
              <a:t>]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search = index=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 sourcetype=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packet</a:t>
            </a:r>
            <a:r>
              <a:rPr lang="nl-NL" sz="1200" dirty="0">
                <a:latin typeface="Consolas" panose="020B0609020204030204" pitchFamily="49" charset="0"/>
              </a:rPr>
              <a:t>!=""</a:t>
            </a:r>
          </a:p>
          <a:p>
            <a:endParaRPr lang="en-NL" sz="1400" b="1" dirty="0">
              <a:latin typeface="Rockwell Light" panose="02040303020102020203" pitchFamily="18" charset="0"/>
            </a:endParaRPr>
          </a:p>
          <a:p>
            <a:endParaRPr lang="en-NL" sz="1400" b="1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51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PCAPs </a:t>
            </a:r>
            <a:r>
              <a:rPr lang="en-NL" dirty="0" err="1"/>
              <a:t>extraheren</a:t>
            </a:r>
            <a:r>
              <a:rPr lang="en-NL" dirty="0"/>
              <a:t> </a:t>
            </a:r>
            <a:r>
              <a:rPr lang="en-NL" dirty="0" err="1"/>
              <a:t>uit</a:t>
            </a:r>
            <a:r>
              <a:rPr lang="en-NL" dirty="0"/>
              <a:t> EVE events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5C0D0-52EC-913F-E15F-9E5C8B0C594F}"/>
              </a:ext>
            </a:extLst>
          </p:cNvPr>
          <p:cNvSpPr txBox="1"/>
          <p:nvPr/>
        </p:nvSpPr>
        <p:spPr>
          <a:xfrm>
            <a:off x="1569600" y="1569600"/>
            <a:ext cx="978471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Rockwell Light" panose="02040303020102020203" pitchFamily="18" charset="0"/>
              </a:rPr>
              <a:t>Updated </a:t>
            </a:r>
            <a:r>
              <a:rPr lang="en-NL" sz="1400" dirty="0" err="1">
                <a:latin typeface="Rockwell Light" panose="02040303020102020203" pitchFamily="18" charset="0"/>
              </a:rPr>
              <a:t>workflow_actions.conf</a:t>
            </a:r>
            <a:r>
              <a:rPr lang="en-NL" sz="1400" dirty="0">
                <a:latin typeface="Rockwell Light" panose="02040303020102020203" pitchFamily="18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/HWSE3_Suricata/default</a:t>
            </a:r>
            <a:r>
              <a:rPr lang="en-NL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workflow_actions.conf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[</a:t>
            </a:r>
            <a:r>
              <a:rPr lang="nl-NL" sz="1200" dirty="0" err="1">
                <a:latin typeface="Consolas" panose="020B0609020204030204" pitchFamily="49" charset="0"/>
              </a:rPr>
              <a:t>suricata_save_pcap</a:t>
            </a:r>
            <a:r>
              <a:rPr lang="nl-NL" sz="1200" dirty="0">
                <a:latin typeface="Consolas" panose="020B0609020204030204" pitchFamily="49" charset="0"/>
              </a:rPr>
              <a:t>]</a:t>
            </a:r>
          </a:p>
          <a:p>
            <a:r>
              <a:rPr lang="nl-NL" sz="1200" dirty="0" err="1">
                <a:latin typeface="Consolas" panose="020B0609020204030204" pitchFamily="49" charset="0"/>
              </a:rPr>
              <a:t>display_location</a:t>
            </a:r>
            <a:r>
              <a:rPr lang="nl-NL" sz="1200" dirty="0">
                <a:latin typeface="Consolas" panose="020B0609020204030204" pitchFamily="49" charset="0"/>
              </a:rPr>
              <a:t> = </a:t>
            </a:r>
            <a:r>
              <a:rPr lang="nl-NL" sz="1200" dirty="0" err="1">
                <a:latin typeface="Consolas" panose="020B0609020204030204" pitchFamily="49" charset="0"/>
              </a:rPr>
              <a:t>event_menu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eventtypes = </a:t>
            </a:r>
            <a:r>
              <a:rPr lang="nl-NL" sz="1200" dirty="0" err="1">
                <a:latin typeface="Consolas" panose="020B0609020204030204" pitchFamily="49" charset="0"/>
              </a:rPr>
              <a:t>suricata-pcap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fields = </a:t>
            </a:r>
            <a:r>
              <a:rPr lang="nl-NL" sz="1200" dirty="0" err="1">
                <a:latin typeface="Consolas" panose="020B0609020204030204" pitchFamily="49" charset="0"/>
              </a:rPr>
              <a:t>flow_id</a:t>
            </a:r>
            <a:r>
              <a:rPr lang="nl-NL" sz="1200" dirty="0">
                <a:latin typeface="Consolas" panose="020B0609020204030204" pitchFamily="49" charset="0"/>
              </a:rPr>
              <a:t>, </a:t>
            </a:r>
            <a:r>
              <a:rPr lang="nl-NL" sz="1200" dirty="0" err="1">
                <a:latin typeface="Consolas" panose="020B0609020204030204" pitchFamily="49" charset="0"/>
              </a:rPr>
              <a:t>packet</a:t>
            </a:r>
            <a:r>
              <a:rPr lang="nl-NL" sz="1200" dirty="0">
                <a:latin typeface="Consolas" panose="020B0609020204030204" pitchFamily="49" charset="0"/>
              </a:rPr>
              <a:t>, </a:t>
            </a:r>
            <a:r>
              <a:rPr lang="nl-NL" sz="1200" dirty="0" err="1">
                <a:latin typeface="Consolas" panose="020B0609020204030204" pitchFamily="49" charset="0"/>
              </a:rPr>
              <a:t>payload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label = 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: Save PCAP</a:t>
            </a:r>
          </a:p>
          <a:p>
            <a:r>
              <a:rPr lang="nl-NL" sz="1200" dirty="0" err="1">
                <a:latin typeface="Consolas" panose="020B0609020204030204" pitchFamily="49" charset="0"/>
              </a:rPr>
              <a:t>link.method</a:t>
            </a:r>
            <a:r>
              <a:rPr lang="nl-NL" sz="1200" dirty="0">
                <a:latin typeface="Consolas" panose="020B0609020204030204" pitchFamily="49" charset="0"/>
              </a:rPr>
              <a:t> = get</a:t>
            </a:r>
          </a:p>
          <a:p>
            <a:r>
              <a:rPr lang="nl-NL" sz="1200" dirty="0" err="1">
                <a:latin typeface="Consolas" panose="020B0609020204030204" pitchFamily="49" charset="0"/>
              </a:rPr>
              <a:t>link.target</a:t>
            </a:r>
            <a:r>
              <a:rPr lang="nl-NL" sz="1200" dirty="0">
                <a:latin typeface="Consolas" panose="020B0609020204030204" pitchFamily="49" charset="0"/>
              </a:rPr>
              <a:t> = blank</a:t>
            </a:r>
          </a:p>
          <a:p>
            <a:r>
              <a:rPr lang="nl-NL" sz="1200" dirty="0" err="1">
                <a:latin typeface="Consolas" panose="020B0609020204030204" pitchFamily="49" charset="0"/>
              </a:rPr>
              <a:t>link.uri</a:t>
            </a:r>
            <a:r>
              <a:rPr lang="nl-NL" sz="1200" dirty="0">
                <a:latin typeface="Consolas" panose="020B0609020204030204" pitchFamily="49" charset="0"/>
              </a:rPr>
              <a:t> = /</a:t>
            </a:r>
            <a:r>
              <a:rPr lang="nl-NL" sz="1200" dirty="0" err="1">
                <a:latin typeface="Consolas" panose="020B0609020204030204" pitchFamily="49" charset="0"/>
              </a:rPr>
              <a:t>custom</a:t>
            </a:r>
            <a:r>
              <a:rPr lang="nl-NL" sz="1200" dirty="0">
                <a:latin typeface="Consolas" panose="020B0609020204030204" pitchFamily="49" charset="0"/>
              </a:rPr>
              <a:t>/HWSE3_Suricata/tools/</a:t>
            </a:r>
            <a:r>
              <a:rPr lang="nl-NL" sz="1200" dirty="0" err="1">
                <a:latin typeface="Consolas" panose="020B0609020204030204" pitchFamily="49" charset="0"/>
              </a:rPr>
              <a:t>savepcap?flow_id</a:t>
            </a:r>
            <a:r>
              <a:rPr lang="nl-NL" sz="1200" dirty="0">
                <a:latin typeface="Consolas" panose="020B0609020204030204" pitchFamily="49" charset="0"/>
              </a:rPr>
              <a:t>=$</a:t>
            </a:r>
            <a:r>
              <a:rPr lang="nl-NL" sz="1200" dirty="0" err="1">
                <a:latin typeface="Consolas" panose="020B0609020204030204" pitchFamily="49" charset="0"/>
              </a:rPr>
              <a:t>flow_id</a:t>
            </a:r>
            <a:r>
              <a:rPr lang="nl-NL" sz="1200" dirty="0">
                <a:latin typeface="Consolas" panose="020B0609020204030204" pitchFamily="49" charset="0"/>
              </a:rPr>
              <a:t>$&amp;</a:t>
            </a:r>
            <a:r>
              <a:rPr lang="nl-NL" sz="1200" dirty="0" err="1">
                <a:latin typeface="Consolas" panose="020B0609020204030204" pitchFamily="49" charset="0"/>
              </a:rPr>
              <a:t>packet</a:t>
            </a:r>
            <a:r>
              <a:rPr lang="nl-NL" sz="1200" dirty="0">
                <a:latin typeface="Consolas" panose="020B0609020204030204" pitchFamily="49" charset="0"/>
              </a:rPr>
              <a:t>=$</a:t>
            </a:r>
            <a:r>
              <a:rPr lang="nl-NL" sz="1200" dirty="0" err="1">
                <a:latin typeface="Consolas" panose="020B0609020204030204" pitchFamily="49" charset="0"/>
              </a:rPr>
              <a:t>packet</a:t>
            </a:r>
            <a:r>
              <a:rPr lang="nl-NL" sz="1200" dirty="0">
                <a:latin typeface="Consolas" panose="020B0609020204030204" pitchFamily="49" charset="0"/>
              </a:rPr>
              <a:t>$&amp;</a:t>
            </a:r>
            <a:r>
              <a:rPr lang="nl-NL" sz="1200" dirty="0" err="1">
                <a:latin typeface="Consolas" panose="020B0609020204030204" pitchFamily="49" charset="0"/>
              </a:rPr>
              <a:t>payload</a:t>
            </a:r>
            <a:r>
              <a:rPr lang="nl-NL" sz="1200" dirty="0">
                <a:latin typeface="Consolas" panose="020B0609020204030204" pitchFamily="49" charset="0"/>
              </a:rPr>
              <a:t>=$</a:t>
            </a:r>
            <a:r>
              <a:rPr lang="nl-NL" sz="1200" dirty="0" err="1">
                <a:latin typeface="Consolas" panose="020B0609020204030204" pitchFamily="49" charset="0"/>
              </a:rPr>
              <a:t>payload</a:t>
            </a:r>
            <a:r>
              <a:rPr lang="nl-NL" sz="1200" dirty="0">
                <a:latin typeface="Consolas" panose="020B0609020204030204" pitchFamily="49" charset="0"/>
              </a:rPr>
              <a:t>$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type = link</a:t>
            </a:r>
            <a:endParaRPr lang="en-NL" sz="1200" dirty="0">
              <a:latin typeface="Consolas" panose="020B0609020204030204" pitchFamily="49" charset="0"/>
            </a:endParaRPr>
          </a:p>
          <a:p>
            <a:endParaRPr lang="en-NL" sz="1200" dirty="0">
              <a:latin typeface="Consolas" panose="020B0609020204030204" pitchFamily="49" charset="0"/>
            </a:endParaRPr>
          </a:p>
          <a:p>
            <a:r>
              <a:rPr lang="en-NL" sz="1400" dirty="0">
                <a:latin typeface="Rockwell Light" panose="02040303020102020203" pitchFamily="18" charset="0"/>
              </a:rPr>
              <a:t>Updated </a:t>
            </a:r>
            <a:r>
              <a:rPr lang="en-NL" sz="1400" dirty="0" err="1">
                <a:latin typeface="Rockwell Light" panose="02040303020102020203" pitchFamily="18" charset="0"/>
              </a:rPr>
              <a:t>web.conf</a:t>
            </a:r>
            <a:r>
              <a:rPr lang="en-NL" sz="1400" dirty="0">
                <a:latin typeface="Rockwell Light" panose="02040303020102020203" pitchFamily="18" charset="0"/>
              </a:rPr>
              <a:t>: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HWSE3_Suricata/default</a:t>
            </a:r>
            <a:r>
              <a:rPr lang="en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web.conf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# Tools </a:t>
            </a:r>
            <a:r>
              <a:rPr lang="nl-NL" sz="1200" dirty="0" err="1">
                <a:latin typeface="Consolas" panose="020B0609020204030204" pitchFamily="49" charset="0"/>
              </a:rPr>
              <a:t>endpoint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#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 </a:t>
            </a:r>
            <a:r>
              <a:rPr lang="nl-NL" sz="1200" dirty="0" err="1">
                <a:latin typeface="Consolas" panose="020B0609020204030204" pitchFamily="49" charset="0"/>
              </a:rPr>
              <a:t>custom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cherrypy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endpoints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#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#[endpoint:&lt;python_module_name&gt;]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#* Registers a </a:t>
            </a:r>
            <a:r>
              <a:rPr lang="nl-NL" sz="1200" dirty="0" err="1">
                <a:latin typeface="Consolas" panose="020B0609020204030204" pitchFamily="49" charset="0"/>
              </a:rPr>
              <a:t>custom</a:t>
            </a:r>
            <a:r>
              <a:rPr lang="nl-NL" sz="1200" dirty="0">
                <a:latin typeface="Consolas" panose="020B0609020204030204" pitchFamily="49" charset="0"/>
              </a:rPr>
              <a:t> python </a:t>
            </a:r>
            <a:r>
              <a:rPr lang="nl-NL" sz="1200" dirty="0" err="1">
                <a:latin typeface="Consolas" panose="020B0609020204030204" pitchFamily="49" charset="0"/>
              </a:rPr>
              <a:t>CherryPy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endpoint</a:t>
            </a:r>
            <a:r>
              <a:rPr lang="nl-NL" sz="1200" dirty="0">
                <a:latin typeface="Consolas" panose="020B0609020204030204" pitchFamily="49" charset="0"/>
              </a:rPr>
              <a:t>.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#* The </a:t>
            </a:r>
            <a:r>
              <a:rPr lang="nl-NL" sz="1200" dirty="0" err="1">
                <a:latin typeface="Consolas" panose="020B0609020204030204" pitchFamily="49" charset="0"/>
              </a:rPr>
              <a:t>expected</a:t>
            </a:r>
            <a:r>
              <a:rPr lang="nl-NL" sz="1200" dirty="0">
                <a:latin typeface="Consolas" panose="020B0609020204030204" pitchFamily="49" charset="0"/>
              </a:rPr>
              <a:t> file must </a:t>
            </a:r>
            <a:r>
              <a:rPr lang="nl-NL" sz="1200" dirty="0" err="1">
                <a:latin typeface="Consolas" panose="020B0609020204030204" pitchFamily="49" charset="0"/>
              </a:rPr>
              <a:t>be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located</a:t>
            </a:r>
            <a:r>
              <a:rPr lang="nl-NL" sz="1200" dirty="0">
                <a:latin typeface="Consolas" panose="020B0609020204030204" pitchFamily="49" charset="0"/>
              </a:rPr>
              <a:t> at: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  $SPLUNK_HOME/</a:t>
            </a:r>
            <a:r>
              <a:rPr lang="nl-NL" sz="1200" dirty="0" err="1">
                <a:latin typeface="Consolas" panose="020B0609020204030204" pitchFamily="49" charset="0"/>
              </a:rPr>
              <a:t>etc</a:t>
            </a:r>
            <a:r>
              <a:rPr lang="nl-NL" sz="1200" dirty="0">
                <a:latin typeface="Consolas" panose="020B0609020204030204" pitchFamily="49" charset="0"/>
              </a:rPr>
              <a:t>/apps/&lt;APP_NAME&gt;/appserver/controllers/&lt;PYTHON_NODULE_NAME&gt;.</a:t>
            </a:r>
            <a:r>
              <a:rPr lang="nl-NL" sz="1200" dirty="0" err="1">
                <a:latin typeface="Consolas" panose="020B0609020204030204" pitchFamily="49" charset="0"/>
              </a:rPr>
              <a:t>py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#* </a:t>
            </a:r>
            <a:r>
              <a:rPr lang="nl-NL" sz="1200" dirty="0" err="1">
                <a:latin typeface="Consolas" panose="020B0609020204030204" pitchFamily="49" charset="0"/>
              </a:rPr>
              <a:t>This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module's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methods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will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be</a:t>
            </a:r>
            <a:r>
              <a:rPr lang="nl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exposed</a:t>
            </a:r>
            <a:r>
              <a:rPr lang="nl-NL" sz="1200" dirty="0">
                <a:latin typeface="Consolas" panose="020B0609020204030204" pitchFamily="49" charset="0"/>
              </a:rPr>
              <a:t> at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  /</a:t>
            </a:r>
            <a:r>
              <a:rPr lang="nl-NL" sz="1200" dirty="0" err="1">
                <a:latin typeface="Consolas" panose="020B0609020204030204" pitchFamily="49" charset="0"/>
              </a:rPr>
              <a:t>custom</a:t>
            </a:r>
            <a:r>
              <a:rPr lang="nl-NL" sz="1200" dirty="0">
                <a:latin typeface="Consolas" panose="020B0609020204030204" pitchFamily="49" charset="0"/>
              </a:rPr>
              <a:t>/&lt;APP_NAME&gt;/&lt;PYTHON_NODULE_NAME&gt;/&lt;METHOD_NAME&gt;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[</a:t>
            </a:r>
            <a:r>
              <a:rPr lang="nl-NL" sz="1200" dirty="0" err="1">
                <a:latin typeface="Consolas" panose="020B0609020204030204" pitchFamily="49" charset="0"/>
              </a:rPr>
              <a:t>endpoint:tools</a:t>
            </a:r>
            <a:r>
              <a:rPr lang="nl-NL" sz="1200" dirty="0">
                <a:latin typeface="Consolas" panose="020B0609020204030204" pitchFamily="49" charset="0"/>
              </a:rPr>
              <a:t>]</a:t>
            </a:r>
          </a:p>
          <a:p>
            <a:endParaRPr lang="nl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97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 err="1"/>
              <a:t>TCPreplay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BAE1AD50-930C-F904-A9B8-7759D6202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85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88" y="365126"/>
            <a:ext cx="9784711" cy="706184"/>
          </a:xfrm>
        </p:spPr>
        <p:txBody>
          <a:bodyPr/>
          <a:lstStyle/>
          <a:p>
            <a:r>
              <a:rPr lang="en-NL" dirty="0" err="1"/>
              <a:t>TCPreplay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98EDC-C0ED-CD2B-DDA8-13B297A6D1BA}"/>
              </a:ext>
            </a:extLst>
          </p:cNvPr>
          <p:cNvSpPr txBox="1"/>
          <p:nvPr/>
        </p:nvSpPr>
        <p:spPr>
          <a:xfrm>
            <a:off x="1569600" y="1569600"/>
            <a:ext cx="103717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b="1" dirty="0" err="1">
                <a:latin typeface="Rockwell Light" panose="02040303020102020203" pitchFamily="18" charset="0"/>
              </a:rPr>
              <a:t>TCPreplay</a:t>
            </a:r>
            <a:br>
              <a:rPr lang="en-NL" sz="1400" b="1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 - Replay a captured PCAP file</a:t>
            </a:r>
            <a:br>
              <a:rPr lang="en-NL" sz="1400" dirty="0">
                <a:latin typeface="Rockwell Light" panose="02040303020102020203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tcpreplay</a:t>
            </a:r>
            <a:r>
              <a:rPr lang="en-US" sz="1200" dirty="0">
                <a:latin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eth0 </a:t>
            </a:r>
            <a:r>
              <a:rPr lang="en-NL" sz="1200" dirty="0">
                <a:latin typeface="Consolas" panose="020B0609020204030204" pitchFamily="49" charset="0"/>
              </a:rPr>
              <a:t>–v –d0 </a:t>
            </a:r>
            <a:r>
              <a:rPr lang="en-US" sz="1200" dirty="0">
                <a:latin typeface="Consolas" panose="020B0609020204030204" pitchFamily="49" charset="0"/>
              </a:rPr>
              <a:t>–</a:t>
            </a:r>
            <a:r>
              <a:rPr lang="en-NL" sz="1200" dirty="0">
                <a:latin typeface="Consolas" panose="020B0609020204030204" pitchFamily="49" charset="0"/>
              </a:rPr>
              <a:t>K –</a:t>
            </a:r>
            <a:r>
              <a:rPr lang="en-NL" sz="1200" dirty="0" err="1">
                <a:latin typeface="Consolas" panose="020B0609020204030204" pitchFamily="49" charset="0"/>
              </a:rPr>
              <a:t>pps</a:t>
            </a:r>
            <a:r>
              <a:rPr lang="en-NL" sz="1200" dirty="0">
                <a:latin typeface="Consolas" panose="020B0609020204030204" pitchFamily="49" charset="0"/>
              </a:rPr>
              <a:t> 1000</a:t>
            </a:r>
            <a:r>
              <a:rPr lang="en-US" sz="1200" dirty="0">
                <a:latin typeface="Consolas" panose="020B0609020204030204" pitchFamily="49" charset="0"/>
              </a:rPr>
              <a:t> 2022-09-29-Qakbot-with-Cobalt-Strike.pcap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</a:rPr>
              <a:t>tcpreplay</a:t>
            </a:r>
            <a:r>
              <a:rPr lang="en-US" sz="1200" dirty="0">
                <a:latin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eth0 </a:t>
            </a:r>
            <a:r>
              <a:rPr lang="en-NL" sz="1200" dirty="0">
                <a:latin typeface="Consolas" panose="020B0609020204030204" pitchFamily="49" charset="0"/>
              </a:rPr>
              <a:t>–v –d0 </a:t>
            </a:r>
            <a:r>
              <a:rPr lang="en-US" sz="1200" dirty="0">
                <a:latin typeface="Consolas" panose="020B0609020204030204" pitchFamily="49" charset="0"/>
              </a:rPr>
              <a:t>–</a:t>
            </a:r>
            <a:r>
              <a:rPr lang="en-NL" sz="1200" dirty="0">
                <a:latin typeface="Consolas" panose="020B0609020204030204" pitchFamily="49" charset="0"/>
              </a:rPr>
              <a:t>K –</a:t>
            </a:r>
            <a:r>
              <a:rPr lang="en-NL" sz="1200" dirty="0" err="1">
                <a:latin typeface="Consolas" panose="020B0609020204030204" pitchFamily="49" charset="0"/>
              </a:rPr>
              <a:t>pps</a:t>
            </a:r>
            <a:r>
              <a:rPr lang="en-NL" sz="1200" dirty="0">
                <a:latin typeface="Consolas" panose="020B0609020204030204" pitchFamily="49" charset="0"/>
              </a:rPr>
              <a:t> 1000</a:t>
            </a:r>
            <a:r>
              <a:rPr lang="en-US" sz="1200" dirty="0">
                <a:latin typeface="Consolas" panose="020B0609020204030204" pitchFamily="49" charset="0"/>
              </a:rPr>
              <a:t> 2022-10-06-IcedID-with-Cobalt-Strike-santized-and-carved.pcap | less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(to find the host under attack, for the rewrite)</a:t>
            </a:r>
            <a:endParaRPr lang="en-US" sz="1400" dirty="0">
              <a:latin typeface="Rockwell Light" panose="02040303020102020203" pitchFamily="18" charset="0"/>
            </a:endParaRPr>
          </a:p>
          <a:p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b="1" dirty="0">
                <a:latin typeface="Rockwell Light" panose="02040303020102020203" pitchFamily="18" charset="0"/>
              </a:rPr>
            </a:br>
            <a:r>
              <a:rPr lang="en-NL" sz="1400" b="1" dirty="0" err="1">
                <a:latin typeface="Rockwell Light" panose="02040303020102020203" pitchFamily="18" charset="0"/>
              </a:rPr>
              <a:t>TCPrewrite</a:t>
            </a: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>
                <a:latin typeface="Rockwell Light" panose="02040303020102020203" pitchFamily="18" charset="0"/>
              </a:rPr>
              <a:t> - Rewrite certain fields, e.g. Source and Destination MAC address, </a:t>
            </a:r>
            <a:r>
              <a:rPr lang="nl-NL" sz="1400" dirty="0">
                <a:latin typeface="Rockwell Light" panose="02040303020102020203" pitchFamily="18" charset="0"/>
              </a:rPr>
              <a:t>S</a:t>
            </a:r>
            <a:r>
              <a:rPr lang="en-NL" sz="1400" dirty="0" err="1">
                <a:latin typeface="Rockwell Light" panose="02040303020102020203" pitchFamily="18" charset="0"/>
              </a:rPr>
              <a:t>ource</a:t>
            </a:r>
            <a:r>
              <a:rPr lang="en-NL" sz="1400" dirty="0">
                <a:latin typeface="Rockwell Light" panose="02040303020102020203" pitchFamily="18" charset="0"/>
              </a:rPr>
              <a:t> and Destination IP to it can be routed to/through a firewall / IPS / IDS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200" dirty="0" err="1">
                <a:latin typeface="Consolas" panose="020B0609020204030204" pitchFamily="49" charset="0"/>
              </a:rPr>
              <a:t>tcprewrite</a:t>
            </a:r>
            <a:r>
              <a:rPr lang="nl-NL" sz="1200" dirty="0">
                <a:latin typeface="Consolas" panose="020B0609020204030204" pitchFamily="49" charset="0"/>
              </a:rPr>
              <a:t> -S 10.9.29.201/32:38.242.142.237/32 -D 10.9.29.201/32:38.242.142.237/32 -i </a:t>
            </a:r>
            <a:r>
              <a:rPr lang="en-US" sz="1200" dirty="0">
                <a:latin typeface="Consolas" panose="020B0609020204030204" pitchFamily="49" charset="0"/>
              </a:rPr>
              <a:t>2022-09-29-Qakbot-with-Cobalt-Strike.pcap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-o </a:t>
            </a:r>
            <a:r>
              <a:rPr lang="en-US" sz="1200" dirty="0">
                <a:latin typeface="Consolas" panose="020B0609020204030204" pitchFamily="49" charset="0"/>
              </a:rPr>
              <a:t>2022-09-29-Qakbot-with-Cobalt-Strike_Edited.pcap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</a:rPr>
              <a:t>tcprewrite</a:t>
            </a:r>
            <a:r>
              <a:rPr lang="en-US" sz="1200" dirty="0">
                <a:latin typeface="Consolas" panose="020B0609020204030204" pitchFamily="49" charset="0"/>
              </a:rPr>
              <a:t> -S 10.10.6.101/32:38.242.142.237/32 -D 10.10.6.101/32:38.242.142.237/32 -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2022-10-06-IcedID-with-Cobalt-Strike-santized-and-carved.pcap -o 2022-10-06-IcedID-with-Cobalt-Strike-santized-and-carved_Edited.pcap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b="1" dirty="0" err="1">
                <a:latin typeface="Rockwell Light" panose="02040303020102020203" pitchFamily="18" charset="0"/>
              </a:rPr>
              <a:t>TCPreplay</a:t>
            </a:r>
            <a:r>
              <a:rPr lang="en-NL" sz="1400" b="1" dirty="0">
                <a:latin typeface="Rockwell Light" panose="02040303020102020203" pitchFamily="18" charset="0"/>
              </a:rPr>
              <a:t>:</a:t>
            </a:r>
            <a:br>
              <a:rPr lang="en-NL" sz="1400" b="1" dirty="0">
                <a:latin typeface="Rockwell Light" panose="02040303020102020203" pitchFamily="18" charset="0"/>
              </a:rPr>
            </a:br>
            <a:r>
              <a:rPr lang="en-US" sz="1200" dirty="0" err="1">
                <a:latin typeface="Consolas" panose="020B0609020204030204" pitchFamily="49" charset="0"/>
              </a:rPr>
              <a:t>tcpreplay</a:t>
            </a:r>
            <a:r>
              <a:rPr lang="en-US" sz="1200" dirty="0">
                <a:latin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eth0 -t -v –d</a:t>
            </a:r>
            <a:r>
              <a:rPr lang="en-NL" sz="1200" dirty="0"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 2022-09-29-Qakbot-with-Cobalt-Strike</a:t>
            </a:r>
            <a:r>
              <a:rPr lang="en-NL" sz="1200" dirty="0">
                <a:latin typeface="Consolas" panose="020B0609020204030204" pitchFamily="49" charset="0"/>
              </a:rPr>
              <a:t>_Edited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pcap</a:t>
            </a:r>
            <a:r>
              <a:rPr lang="en-NL" sz="1200" dirty="0">
                <a:latin typeface="Consolas" panose="020B0609020204030204" pitchFamily="49" charset="0"/>
              </a:rPr>
              <a:t> (Max speed, leads to packet drops)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</a:rPr>
              <a:t>tcpreplay</a:t>
            </a:r>
            <a:r>
              <a:rPr lang="en-US" sz="1200" dirty="0">
                <a:latin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eth0 -v -d0 -K --</a:t>
            </a:r>
            <a:r>
              <a:rPr lang="en-NL" sz="1200" dirty="0">
                <a:latin typeface="Consolas" panose="020B0609020204030204" pitchFamily="49" charset="0"/>
              </a:rPr>
              <a:t>pp</a:t>
            </a:r>
            <a:r>
              <a:rPr lang="en-US" sz="1200" dirty="0">
                <a:latin typeface="Consolas" panose="020B0609020204030204" pitchFamily="49" charset="0"/>
              </a:rPr>
              <a:t>s 1</a:t>
            </a:r>
            <a:r>
              <a:rPr lang="en-NL" sz="1200" dirty="0">
                <a:latin typeface="Consolas" panose="020B0609020204030204" pitchFamily="49" charset="0"/>
              </a:rPr>
              <a:t>000</a:t>
            </a:r>
            <a:r>
              <a:rPr lang="en-US" sz="1200" dirty="0">
                <a:latin typeface="Consolas" panose="020B0609020204030204" pitchFamily="49" charset="0"/>
              </a:rPr>
              <a:t> 2022-09-29-Qakbot-with-Cobalt-Strike_Edited.pcap</a:t>
            </a:r>
            <a:r>
              <a:rPr lang="en-NL" sz="1200" dirty="0">
                <a:latin typeface="Consolas" panose="020B0609020204030204" pitchFamily="49" charset="0"/>
              </a:rPr>
              <a:t> (Packets/sec)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Because now the </a:t>
            </a:r>
            <a:r>
              <a:rPr lang="en-NL" sz="1400" dirty="0" err="1">
                <a:latin typeface="Rockwell Light" panose="02040303020102020203" pitchFamily="18" charset="0"/>
              </a:rPr>
              <a:t>Src+Dest</a:t>
            </a:r>
            <a:r>
              <a:rPr lang="en-NL" sz="1400" dirty="0">
                <a:latin typeface="Rockwell Light" panose="02040303020102020203" pitchFamily="18" charset="0"/>
              </a:rPr>
              <a:t> IP match the host on which the IDS / IPS is running -&gt; Triggers alerts</a:t>
            </a:r>
            <a:endParaRPr lang="en-US" sz="1400" b="1" dirty="0">
              <a:latin typeface="Rockwell Light" panose="02040303020102020203" pitchFamily="18" charset="0"/>
            </a:endParaRPr>
          </a:p>
          <a:p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If you really want to trigger another device/IPS/Firewall then you need to manipulate the source and destination MAC addresses too.</a:t>
            </a:r>
          </a:p>
        </p:txBody>
      </p:sp>
    </p:spTree>
    <p:extLst>
      <p:ext uri="{BB962C8B-B14F-4D97-AF65-F5344CB8AC3E}">
        <p14:creationId xmlns:p14="http://schemas.microsoft.com/office/powerpoint/2010/main" val="2079445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 err="1"/>
              <a:t>Publieke</a:t>
            </a:r>
            <a:r>
              <a:rPr lang="en-NL" dirty="0"/>
              <a:t> repositories met malicious </a:t>
            </a:r>
            <a:r>
              <a:rPr lang="en-NL" dirty="0" err="1"/>
              <a:t>verkeer</a:t>
            </a:r>
            <a:r>
              <a:rPr lang="en-NL" dirty="0"/>
              <a:t> </a:t>
            </a:r>
            <a:r>
              <a:rPr lang="en-NL" dirty="0" err="1"/>
              <a:t>opgeslagen</a:t>
            </a:r>
            <a:r>
              <a:rPr lang="en-NL" dirty="0"/>
              <a:t> in PCAP files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5BA62602-8974-0B2D-241C-B0F1EB916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9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NL" sz="3600" dirty="0" err="1">
                <a:latin typeface="Rockwell Light" panose="02040303020102020203" pitchFamily="18" charset="0"/>
              </a:rPr>
              <a:t>Publieke</a:t>
            </a:r>
            <a:r>
              <a:rPr lang="en-NL" sz="3600" dirty="0">
                <a:latin typeface="Rockwell Light" panose="02040303020102020203" pitchFamily="18" charset="0"/>
              </a:rPr>
              <a:t> PCAP repos met malicious </a:t>
            </a:r>
            <a:r>
              <a:rPr lang="en-NL" sz="3600" dirty="0" err="1">
                <a:latin typeface="Rockwell Light" panose="02040303020102020203" pitchFamily="18" charset="0"/>
              </a:rPr>
              <a:t>verkeer</a:t>
            </a:r>
            <a:endParaRPr lang="en-NL" sz="3600" dirty="0">
              <a:latin typeface="Rockwell Light" panose="02040303020102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40EF-A06B-DCB2-ED45-B5F8CB7897A2}"/>
              </a:ext>
            </a:extLst>
          </p:cNvPr>
          <p:cNvSpPr txBox="1"/>
          <p:nvPr/>
        </p:nvSpPr>
        <p:spPr>
          <a:xfrm>
            <a:off x="1569600" y="1569600"/>
            <a:ext cx="844877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latin typeface="Rockwell Light" panose="02040303020102020203" pitchFamily="18" charset="0"/>
              </a:rPr>
              <a:t>Samples / PCAPs met </a:t>
            </a:r>
            <a:r>
              <a:rPr lang="en-NL" sz="1600" dirty="0" err="1">
                <a:latin typeface="Rockwell Light" panose="02040303020102020203" pitchFamily="18" charset="0"/>
              </a:rPr>
              <a:t>laatste</a:t>
            </a:r>
            <a:r>
              <a:rPr lang="en-NL" sz="1600" dirty="0">
                <a:latin typeface="Rockwell Light" panose="02040303020102020203" pitchFamily="18" charset="0"/>
              </a:rPr>
              <a:t> malware IOCs </a:t>
            </a:r>
            <a:r>
              <a:rPr lang="en-NL" sz="1600" dirty="0" err="1">
                <a:latin typeface="Rockwell Light" panose="02040303020102020203" pitchFamily="18" charset="0"/>
              </a:rPr>
              <a:t>gebaseerd</a:t>
            </a:r>
            <a:r>
              <a:rPr lang="en-NL" sz="1600" dirty="0">
                <a:latin typeface="Rockwell Light" panose="02040303020102020203" pitchFamily="18" charset="0"/>
              </a:rPr>
              <a:t> op network </a:t>
            </a:r>
            <a:r>
              <a:rPr lang="en-NL" sz="1600" dirty="0" err="1">
                <a:latin typeface="Rockwell Light" panose="02040303020102020203" pitchFamily="18" charset="0"/>
              </a:rPr>
              <a:t>verkeer</a:t>
            </a:r>
            <a:endParaRPr lang="en-NL" sz="1600" dirty="0">
              <a:latin typeface="Rockwell Light" panose="02040303020102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latin typeface="Rockwell Light" panose="02040303020102020203" pitchFamily="18" charset="0"/>
                <a:hlinkClick r:id="rId3"/>
              </a:rPr>
              <a:t>https://www.malware-traffic-analysis.net/</a:t>
            </a:r>
            <a:r>
              <a:rPr lang="en-NL" sz="1400" dirty="0">
                <a:latin typeface="Rockwell Light" panose="02040303020102020203" pitchFamily="18" charset="0"/>
              </a:rPr>
              <a:t> (based on recent attacks)</a:t>
            </a:r>
            <a:endParaRPr lang="en-NL" sz="1400" dirty="0">
              <a:latin typeface="Rockwell Light" panose="02040303020102020203" pitchFamily="18" charset="0"/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latin typeface="Rockwell Light" panose="02040303020102020203" pitchFamily="18" charset="0"/>
                <a:hlinkClick r:id="rId4"/>
              </a:rPr>
              <a:t>https://www.netresec.com/?page=PcapFiles</a:t>
            </a:r>
            <a:endParaRPr lang="en-NL" sz="1400" dirty="0">
              <a:latin typeface="Rockwell Light" panose="02040303020102020203" pitchFamily="18" charset="0"/>
            </a:endParaRPr>
          </a:p>
          <a:p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dirty="0">
                <a:latin typeface="Rockwell Light" panose="02040303020102020203" pitchFamily="18" charset="0"/>
              </a:rPr>
              <a:t>Ransomware</a:t>
            </a:r>
            <a:r>
              <a:rPr lang="en-NL" sz="1400" dirty="0">
                <a:latin typeface="Rockwell Light" panose="02040303020102020203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latin typeface="Rockwell Light" panose="02040303020102020203" pitchFamily="18" charset="0"/>
                <a:hlinkClick r:id="rId5"/>
              </a:rPr>
              <a:t>http://dataset.tlm.unavarra.es/ransomware/</a:t>
            </a:r>
            <a:br>
              <a:rPr lang="en-NL" sz="1400" dirty="0">
                <a:latin typeface="Rockwell Light" panose="02040303020102020203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Mitre </a:t>
            </a:r>
            <a:r>
              <a:rPr lang="en-NL" sz="1600" dirty="0" err="1">
                <a:latin typeface="Rockwell Light" panose="02040303020102020203" pitchFamily="18" charset="0"/>
              </a:rPr>
              <a:t>Att&amp;ck</a:t>
            </a:r>
            <a:r>
              <a:rPr lang="en-NL" sz="1600" dirty="0">
                <a:latin typeface="Rockwell Light" panose="02040303020102020203" pitchFamily="18" charset="0"/>
              </a:rPr>
              <a:t> matched: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latin typeface="Rockwell Light" panose="02040303020102020203" pitchFamily="18" charset="0"/>
                <a:hlinkClick r:id="rId6"/>
              </a:rPr>
              <a:t>https://github.com/sbousseaden/PCAP-ATTACK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latin typeface="Rockwell Light" panose="02040303020102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latin typeface="Rockwell Light" panose="02040303020102020203" pitchFamily="18" charset="0"/>
            </a:endParaRPr>
          </a:p>
          <a:p>
            <a:pPr algn="ctr"/>
            <a:r>
              <a:rPr lang="en-NL" sz="4000" dirty="0">
                <a:latin typeface="Rockwell Light" panose="02040303020102020203" pitchFamily="18" charset="0"/>
              </a:rPr>
              <a:t>DEMO!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84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 err="1"/>
              <a:t>Tunen</a:t>
            </a:r>
            <a:r>
              <a:rPr lang="en-NL" dirty="0"/>
              <a:t> van signatures / rules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6FF488D7-0A95-12EF-4679-90F018B6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954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Tunen</a:t>
            </a:r>
            <a:r>
              <a:rPr lang="en-NL" dirty="0"/>
              <a:t> van Rules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CA416-4B13-F204-0695-61A4534E7C8E}"/>
              </a:ext>
            </a:extLst>
          </p:cNvPr>
          <p:cNvSpPr txBox="1"/>
          <p:nvPr/>
        </p:nvSpPr>
        <p:spPr>
          <a:xfrm>
            <a:off x="1569600" y="1569600"/>
            <a:ext cx="84487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 err="1">
                <a:latin typeface="Rockwell Light" panose="02040303020102020203" pitchFamily="18" charset="0"/>
              </a:rPr>
              <a:t>Tunen</a:t>
            </a:r>
            <a:r>
              <a:rPr lang="en-NL" dirty="0">
                <a:latin typeface="Rockwell Light" panose="02040303020102020203" pitchFamily="18" charset="0"/>
              </a:rPr>
              <a:t> van Rules of </a:t>
            </a:r>
            <a:r>
              <a:rPr lang="en-NL" dirty="0" err="1">
                <a:latin typeface="Rockwell Light" panose="02040303020102020203" pitchFamily="18" charset="0"/>
              </a:rPr>
              <a:t>zelf</a:t>
            </a:r>
            <a:r>
              <a:rPr lang="en-NL" dirty="0">
                <a:latin typeface="Rockwell Light" panose="02040303020102020203" pitchFamily="18" charset="0"/>
              </a:rPr>
              <a:t> rules </a:t>
            </a:r>
            <a:r>
              <a:rPr lang="en-NL" dirty="0" err="1">
                <a:latin typeface="Rockwell Light" panose="02040303020102020203" pitchFamily="18" charset="0"/>
              </a:rPr>
              <a:t>maken</a:t>
            </a:r>
            <a:endParaRPr lang="en-NL" dirty="0">
              <a:latin typeface="Rockwell Light" panose="02040303020102020203" pitchFamily="18" charset="0"/>
            </a:endParaRPr>
          </a:p>
          <a:p>
            <a:endParaRPr lang="en-NL" dirty="0">
              <a:latin typeface="Rockwell Light" panose="02040303020102020203" pitchFamily="18" charset="0"/>
            </a:endParaRPr>
          </a:p>
          <a:p>
            <a:r>
              <a:rPr lang="en-NL" sz="1400" dirty="0" err="1">
                <a:latin typeface="Rockwell Light" panose="02040303020102020203" pitchFamily="18" charset="0"/>
              </a:rPr>
              <a:t>Dit</a:t>
            </a:r>
            <a:r>
              <a:rPr lang="en-NL" sz="1400" dirty="0">
                <a:latin typeface="Rockwell Light" panose="02040303020102020203" pitchFamily="18" charset="0"/>
              </a:rPr>
              <a:t> is </a:t>
            </a:r>
            <a:r>
              <a:rPr lang="en-NL" sz="1400" dirty="0" err="1">
                <a:latin typeface="Rockwell Light" panose="02040303020102020203" pitchFamily="18" charset="0"/>
              </a:rPr>
              <a:t>een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hoofdstuk</a:t>
            </a:r>
            <a:r>
              <a:rPr lang="en-NL" sz="1400" dirty="0">
                <a:latin typeface="Rockwell Light" panose="02040303020102020203" pitchFamily="18" charset="0"/>
              </a:rPr>
              <a:t> apart.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Suricata rules </a:t>
            </a:r>
            <a:r>
              <a:rPr lang="en-NL" sz="1400" dirty="0" err="1">
                <a:latin typeface="Rockwell Light" panose="02040303020102020203" pitchFamily="18" charset="0"/>
              </a:rPr>
              <a:t>lijken</a:t>
            </a:r>
            <a:r>
              <a:rPr lang="en-NL" sz="1400" dirty="0">
                <a:latin typeface="Rockwell Light" panose="02040303020102020203" pitchFamily="18" charset="0"/>
              </a:rPr>
              <a:t> op die van Snort rules, </a:t>
            </a:r>
            <a:r>
              <a:rPr lang="en-NL" sz="1400" dirty="0" err="1">
                <a:latin typeface="Rockwell Light" panose="02040303020102020203" pitchFamily="18" charset="0"/>
              </a:rPr>
              <a:t>daar</a:t>
            </a:r>
            <a:r>
              <a:rPr lang="en-NL" sz="1400" dirty="0">
                <a:latin typeface="Rockwell Light" panose="02040303020102020203" pitchFamily="18" charset="0"/>
              </a:rPr>
              <a:t> is </a:t>
            </a:r>
            <a:r>
              <a:rPr lang="en-NL" sz="1400" dirty="0" err="1">
                <a:latin typeface="Rockwell Light" panose="02040303020102020203" pitchFamily="18" charset="0"/>
              </a:rPr>
              <a:t>zat</a:t>
            </a:r>
            <a:r>
              <a:rPr lang="en-NL" sz="1400" dirty="0">
                <a:latin typeface="Rockwell Light" panose="02040303020102020203" pitchFamily="18" charset="0"/>
              </a:rPr>
              <a:t> over </a:t>
            </a:r>
            <a:r>
              <a:rPr lang="en-NL" sz="1400" dirty="0" err="1">
                <a:latin typeface="Rockwell Light" panose="02040303020102020203" pitchFamily="18" charset="0"/>
              </a:rPr>
              <a:t>te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vinden</a:t>
            </a:r>
            <a:r>
              <a:rPr lang="en-NL" sz="1400" dirty="0">
                <a:latin typeface="Rockwell Light" panose="02040303020102020203" pitchFamily="18" charset="0"/>
              </a:rPr>
              <a:t>.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Let op application/protocol decoders </a:t>
            </a:r>
            <a:r>
              <a:rPr lang="en-NL" sz="1400" dirty="0" err="1">
                <a:latin typeface="Rockwell Light" panose="02040303020102020203" pitchFamily="18" charset="0"/>
              </a:rPr>
              <a:t>ipv</a:t>
            </a:r>
            <a:r>
              <a:rPr lang="en-NL" sz="1400" dirty="0">
                <a:latin typeface="Rockwell Light" panose="02040303020102020203" pitchFamily="18" charset="0"/>
              </a:rPr>
              <a:t> TCP/UDP ports</a:t>
            </a:r>
          </a:p>
          <a:p>
            <a:endParaRPr lang="en-NL" dirty="0">
              <a:latin typeface="Rockwell Light" panose="020403030201020202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Rockwell Light" panose="02040303020102020203" pitchFamily="18" charset="0"/>
                <a:hlinkClick r:id="rId2"/>
              </a:rPr>
              <a:t>https://redmine.openinfosecfoundation.org/projects/suricata/wiki/Suricata_Rules</a:t>
            </a:r>
            <a:endParaRPr lang="en-NL" sz="1400" dirty="0">
              <a:latin typeface="Rockwell Light" panose="02040303020102020203" pitchFamily="18" charset="0"/>
              <a:hlinkClick r:id="rId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Rockwell Light" panose="02040303020102020203" pitchFamily="18" charset="0"/>
                <a:hlinkClick r:id="rId2"/>
              </a:rPr>
              <a:t>https://alparslanakyildiz.medium.com/creating-custom-suricata-signitures-260fc049b56a</a:t>
            </a:r>
            <a:endParaRPr lang="en-NL" sz="1400" dirty="0">
              <a:latin typeface="Rockwell Light" panose="020403030201020202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>
                <a:latin typeface="Rockwell Light" panose="02040303020102020203" pitchFamily="18" charset="0"/>
                <a:hlinkClick r:id="rId3"/>
              </a:rPr>
              <a:t>https://coralogix.com/blog/writing-effective-suricata-rules-for-the-sta/</a:t>
            </a:r>
            <a:endParaRPr lang="en-NL" sz="1400" dirty="0">
              <a:latin typeface="Rockwell Light" panose="020403030201020202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sz="1400" dirty="0">
              <a:latin typeface="Rockwell Light" panose="02040303020102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Elephant flows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5533F5C7-81F0-0A93-3119-8532D9FC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1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Functioneel</a:t>
            </a:r>
            <a:r>
              <a:rPr lang="en-NL" dirty="0"/>
              <a:t> </a:t>
            </a:r>
            <a:r>
              <a:rPr lang="en-NL" dirty="0" err="1"/>
              <a:t>overzicht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F8159-4388-2134-0926-3A36DFE6065E}"/>
              </a:ext>
            </a:extLst>
          </p:cNvPr>
          <p:cNvSpPr txBox="1"/>
          <p:nvPr/>
        </p:nvSpPr>
        <p:spPr>
          <a:xfrm>
            <a:off x="1569600" y="1569600"/>
            <a:ext cx="84487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 Light" panose="02040303020102020203" pitchFamily="18" charset="0"/>
              </a:rPr>
              <a:t>Suricata Detection Engine: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b="1" dirty="0">
                <a:latin typeface="Rockwell Light" panose="02040303020102020203" pitchFamily="18" charset="0"/>
              </a:rPr>
              <a:t>MPM</a:t>
            </a:r>
            <a:r>
              <a:rPr lang="en-NL" sz="1400" dirty="0">
                <a:latin typeface="Rockwell Light" panose="02040303020102020203" pitchFamily="18" charset="0"/>
              </a:rPr>
              <a:t>: Multi-Pattern-Matcher is part of the detection engine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US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Of each signature, one pattern is used by the multi-pattern-matcher. </a:t>
            </a:r>
            <a:br>
              <a:rPr lang="en-NL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</a:br>
            <a:r>
              <a:rPr lang="en-NL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 -&gt; </a:t>
            </a:r>
            <a:r>
              <a:rPr lang="en-NL" sz="1400" b="1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E</a:t>
            </a:r>
            <a:r>
              <a:rPr lang="en-US" sz="1400" b="1" i="0" dirty="0" err="1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xclude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 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many 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signatures</a:t>
            </a:r>
            <a:r>
              <a:rPr lang="en-NL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, 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because a signature only 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match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 when 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all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 its 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patterns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 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match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.</a:t>
            </a:r>
            <a:br>
              <a:rPr lang="en-NL" sz="1400" dirty="0">
                <a:latin typeface="Rockwell Light" panose="02060403020205020204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b="1" dirty="0">
                <a:latin typeface="Rockwell Light" panose="02040303020102020203" pitchFamily="18" charset="0"/>
              </a:rPr>
              <a:t>MPM algorithms (in order of best implementation by Suricata):</a:t>
            </a:r>
            <a:br>
              <a:rPr lang="en-NL" sz="1400" b="1" dirty="0">
                <a:latin typeface="Rockwell Light" panose="02040303020102020203" pitchFamily="18" charset="0"/>
              </a:rPr>
            </a:br>
            <a:endParaRPr lang="en-NL" sz="1400" b="1" dirty="0">
              <a:latin typeface="Rockwell Light" panose="02040303020102020203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NL" sz="1400" dirty="0">
                <a:latin typeface="Rockwell Light" panose="02040303020102020203" pitchFamily="18" charset="0"/>
              </a:rPr>
              <a:t>h</a:t>
            </a:r>
            <a:r>
              <a:rPr lang="nl-NL" sz="1400" dirty="0">
                <a:latin typeface="Rockwell Light" panose="02040303020102020203" pitchFamily="18" charset="0"/>
              </a:rPr>
              <a:t>s</a:t>
            </a:r>
            <a:r>
              <a:rPr lang="en-NL" sz="1400" dirty="0">
                <a:latin typeface="Rockwell Light" panose="02040303020102020203" pitchFamily="18" charset="0"/>
              </a:rPr>
              <a:t>, </a:t>
            </a:r>
            <a:r>
              <a:rPr lang="en-US" sz="1400" dirty="0" err="1">
                <a:latin typeface="Rockwell Light" panose="02040303020102020203" pitchFamily="18" charset="0"/>
              </a:rPr>
              <a:t>Hyperscan</a:t>
            </a:r>
            <a:r>
              <a:rPr lang="en-US" sz="1400" dirty="0">
                <a:latin typeface="Rockwell Light" panose="02040303020102020203" pitchFamily="18" charset="0"/>
              </a:rPr>
              <a:t> is a high-performance multiple regex matching library</a:t>
            </a:r>
            <a:r>
              <a:rPr lang="en-NL" sz="1400" dirty="0">
                <a:latin typeface="Rockwell Light" panose="02040303020102020203" pitchFamily="18" charset="0"/>
              </a:rPr>
              <a:t>:</a:t>
            </a:r>
            <a:r>
              <a:rPr lang="en-US" sz="1400" dirty="0">
                <a:latin typeface="Rockwell Light" panose="02040303020102020203" pitchFamily="18" charset="0"/>
              </a:rPr>
              <a:t> </a:t>
            </a:r>
            <a:r>
              <a:rPr lang="en-US" sz="1400" dirty="0">
                <a:latin typeface="Rockwell Light" panose="02040303020102020203" pitchFamily="18" charset="0"/>
                <a:hlinkClick r:id="rId2"/>
              </a:rPr>
              <a:t>https://www.hyperscan.io</a:t>
            </a:r>
            <a:endParaRPr lang="en-NL" sz="1400" dirty="0">
              <a:latin typeface="Rockwell Light" panose="02040303020102020203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NL" sz="1400" dirty="0">
                <a:latin typeface="Rockwell Light" panose="02040303020102020203" pitchFamily="18" charset="0"/>
              </a:rPr>
              <a:t>ac-</a:t>
            </a:r>
            <a:r>
              <a:rPr lang="en-NL" sz="1400" dirty="0" err="1">
                <a:latin typeface="Rockwell Light" panose="02040303020102020203" pitchFamily="18" charset="0"/>
              </a:rPr>
              <a:t>ks</a:t>
            </a:r>
            <a:r>
              <a:rPr lang="en-NL" sz="1400" dirty="0">
                <a:latin typeface="Rockwell Light" panose="02040303020102020203" pitchFamily="18" charset="0"/>
              </a:rPr>
              <a:t>, </a:t>
            </a:r>
            <a:r>
              <a:rPr lang="nl-NL" sz="1400" dirty="0" err="1">
                <a:latin typeface="Rockwell Light" panose="02040303020102020203" pitchFamily="18" charset="0"/>
              </a:rPr>
              <a:t>Aho-Corasick</a:t>
            </a:r>
            <a:r>
              <a:rPr lang="nl-NL" sz="1400" dirty="0">
                <a:latin typeface="Rockwell Light" panose="02040303020102020203" pitchFamily="18" charset="0"/>
              </a:rPr>
              <a:t>, "Ken </a:t>
            </a:r>
            <a:r>
              <a:rPr lang="nl-NL" sz="1400" dirty="0" err="1">
                <a:latin typeface="Rockwell Light" panose="02040303020102020203" pitchFamily="18" charset="0"/>
              </a:rPr>
              <a:t>Steele</a:t>
            </a:r>
            <a:r>
              <a:rPr lang="nl-NL" sz="1400" dirty="0">
                <a:latin typeface="Rockwell Light" panose="02040303020102020203" pitchFamily="18" charset="0"/>
              </a:rPr>
              <a:t>" variant</a:t>
            </a:r>
            <a:endParaRPr lang="en-NL" sz="1400" dirty="0">
              <a:latin typeface="Rockwell Light" panose="02040303020102020203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NL" sz="1400" dirty="0">
                <a:latin typeface="Rockwell Light" panose="02040303020102020203" pitchFamily="18" charset="0"/>
              </a:rPr>
              <a:t>a</a:t>
            </a:r>
            <a:r>
              <a:rPr lang="nl-NL" sz="1400" dirty="0">
                <a:latin typeface="Rockwell Light" panose="02040303020102020203" pitchFamily="18" charset="0"/>
              </a:rPr>
              <a:t>c</a:t>
            </a:r>
            <a:r>
              <a:rPr lang="en-NL" sz="1400" dirty="0">
                <a:latin typeface="Rockwell Light" panose="02040303020102020203" pitchFamily="18" charset="0"/>
              </a:rPr>
              <a:t>, </a:t>
            </a:r>
            <a:r>
              <a:rPr lang="nl-NL" sz="1400" dirty="0" err="1">
                <a:latin typeface="Rockwell Light" panose="02040303020102020203" pitchFamily="18" charset="0"/>
              </a:rPr>
              <a:t>Aho-Corasick</a:t>
            </a:r>
            <a:r>
              <a:rPr lang="nl-NL" sz="1400" dirty="0">
                <a:latin typeface="Rockwell Light" panose="02040303020102020203" pitchFamily="18" charset="0"/>
              </a:rPr>
              <a:t>, default </a:t>
            </a:r>
            <a:r>
              <a:rPr lang="nl-NL" sz="1400" dirty="0" err="1">
                <a:latin typeface="Rockwell Light" panose="02040303020102020203" pitchFamily="18" charset="0"/>
              </a:rPr>
              <a:t>implementation</a:t>
            </a:r>
            <a:endParaRPr lang="en-NL" sz="1400" dirty="0">
              <a:latin typeface="Rockwell Light" panose="02040303020102020203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NL" sz="1400" dirty="0">
                <a:latin typeface="Rockwell Light" panose="02040303020102020203" pitchFamily="18" charset="0"/>
              </a:rPr>
              <a:t>ac-bs, </a:t>
            </a:r>
            <a:r>
              <a:rPr lang="nl-NL" sz="1400" dirty="0" err="1">
                <a:latin typeface="Rockwell Light" panose="02040303020102020203" pitchFamily="18" charset="0"/>
              </a:rPr>
              <a:t>Aho-Corasick</a:t>
            </a:r>
            <a:r>
              <a:rPr lang="nl-NL" sz="1400" dirty="0">
                <a:latin typeface="Rockwell Light" panose="02040303020102020203" pitchFamily="18" charset="0"/>
              </a:rPr>
              <a:t>, </a:t>
            </a:r>
            <a:r>
              <a:rPr lang="nl-NL" sz="1400" dirty="0" err="1">
                <a:latin typeface="Rockwell Light" panose="02040303020102020203" pitchFamily="18" charset="0"/>
              </a:rPr>
              <a:t>reduced</a:t>
            </a:r>
            <a:r>
              <a:rPr lang="nl-NL" sz="1400" dirty="0">
                <a:latin typeface="Rockwell Light" panose="02040303020102020203" pitchFamily="18" charset="0"/>
              </a:rPr>
              <a:t> memory </a:t>
            </a:r>
            <a:r>
              <a:rPr lang="nl-NL" sz="1400" dirty="0" err="1">
                <a:latin typeface="Rockwell Light" panose="02040303020102020203" pitchFamily="18" charset="0"/>
              </a:rPr>
              <a:t>implementation</a:t>
            </a:r>
            <a:endParaRPr lang="en-NL" sz="1400" dirty="0">
              <a:latin typeface="Rockwell Light" panose="02040303020102020203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NL" sz="1400" dirty="0">
                <a:latin typeface="Rockwell Light" panose="02040303020102020203" pitchFamily="18" charset="0"/>
              </a:rPr>
              <a:t>auto, (let Suricata/OS decide)</a:t>
            </a:r>
            <a:br>
              <a:rPr lang="en-NL" sz="1400" dirty="0">
                <a:latin typeface="Rockwell Light" panose="02040303020102020203" pitchFamily="18" charset="0"/>
              </a:rPr>
            </a:br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 err="1">
                <a:latin typeface="Rockwell Light" panose="02040303020102020203" pitchFamily="18" charset="0"/>
              </a:rPr>
              <a:t>Hyperscan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wordt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aangeraden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als</a:t>
            </a:r>
            <a:r>
              <a:rPr lang="en-NL" sz="1400" dirty="0">
                <a:latin typeface="Rockwell Light" panose="02040303020102020203" pitchFamily="18" charset="0"/>
              </a:rPr>
              <a:t> je </a:t>
            </a:r>
            <a:r>
              <a:rPr lang="en-NL" sz="1400" dirty="0" err="1">
                <a:latin typeface="Rockwell Light" panose="02040303020102020203" pitchFamily="18" charset="0"/>
              </a:rPr>
              <a:t>een</a:t>
            </a:r>
            <a:r>
              <a:rPr lang="en-NL" sz="1400" dirty="0">
                <a:latin typeface="Rockwell Light" panose="02040303020102020203" pitchFamily="18" charset="0"/>
              </a:rPr>
              <a:t> x86-64-bits CPU </a:t>
            </a:r>
            <a:r>
              <a:rPr lang="en-NL" sz="1400" dirty="0" err="1">
                <a:latin typeface="Rockwell Light" panose="02040303020102020203" pitchFamily="18" charset="0"/>
              </a:rPr>
              <a:t>gebruikt</a:t>
            </a:r>
            <a:r>
              <a:rPr lang="en-NL" sz="1400" dirty="0">
                <a:latin typeface="Rockwell Light" panose="02040303020102020203" pitchFamily="18" charset="0"/>
              </a:rPr>
              <a:t>. Maar ac-</a:t>
            </a:r>
            <a:r>
              <a:rPr lang="en-NL" sz="1400" dirty="0" err="1">
                <a:latin typeface="Rockwell Light" panose="02040303020102020203" pitchFamily="18" charset="0"/>
              </a:rPr>
              <a:t>ks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kan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beter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performen</a:t>
            </a:r>
            <a:r>
              <a:rPr lang="en-NL" sz="1400" dirty="0">
                <a:latin typeface="Rockwell Light" panose="02040303020102020203" pitchFamily="18" charset="0"/>
              </a:rPr>
              <a:t> (</a:t>
            </a:r>
            <a:r>
              <a:rPr lang="en-NL" sz="1400" dirty="0" err="1">
                <a:latin typeface="Rockwell Light" panose="02040303020102020203" pitchFamily="18" charset="0"/>
              </a:rPr>
              <a:t>zie</a:t>
            </a:r>
            <a:r>
              <a:rPr lang="en-NL" sz="1400" dirty="0">
                <a:latin typeface="Rockwell Light" panose="02040303020102020203" pitchFamily="18" charset="0"/>
              </a:rPr>
              <a:t> PDF </a:t>
            </a:r>
            <a:r>
              <a:rPr lang="en-NL" sz="1400" dirty="0" err="1">
                <a:latin typeface="Rockwell Light" panose="02040303020102020203" pitchFamily="18" charset="0"/>
              </a:rPr>
              <a:t>aan</a:t>
            </a:r>
            <a:r>
              <a:rPr lang="en-NL" sz="1400" dirty="0">
                <a:latin typeface="Rockwell Light" panose="02040303020102020203" pitchFamily="18" charset="0"/>
              </a:rPr>
              <a:t> het </a:t>
            </a:r>
            <a:r>
              <a:rPr lang="en-NL" sz="1400" dirty="0" err="1">
                <a:latin typeface="Rockwell Light" panose="02040303020102020203" pitchFamily="18" charset="0"/>
              </a:rPr>
              <a:t>einde</a:t>
            </a:r>
            <a:r>
              <a:rPr lang="en-NL" sz="1400" dirty="0">
                <a:latin typeface="Rockwell Light" panose="02040303020102020203" pitchFamily="18" charset="0"/>
              </a:rPr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7FC206-5A35-A300-3BA7-3A591F51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82" y="842304"/>
            <a:ext cx="5843263" cy="317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93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Elephant flows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D9E04-0459-F16D-4980-D51E805CD591}"/>
              </a:ext>
            </a:extLst>
          </p:cNvPr>
          <p:cNvSpPr txBox="1"/>
          <p:nvPr/>
        </p:nvSpPr>
        <p:spPr>
          <a:xfrm>
            <a:off x="1569600" y="1569600"/>
            <a:ext cx="76837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Rockwell Light" panose="02040303020102020203" pitchFamily="18" charset="0"/>
              </a:rPr>
              <a:t>Large flows/streams which will take memory out of your stream assembly process/engine.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 err="1">
                <a:latin typeface="Rockwell Light" panose="02040303020102020203" pitchFamily="18" charset="0"/>
              </a:rPr>
              <a:t>Bijvoorbeeld</a:t>
            </a:r>
            <a:r>
              <a:rPr lang="en-NL" sz="1400" dirty="0">
                <a:latin typeface="Rockwell Light" panose="02040303020102020203" pitchFamily="18" charset="0"/>
              </a:rPr>
              <a:t> Backups, </a:t>
            </a:r>
            <a:r>
              <a:rPr lang="en-NL" sz="1400" dirty="0" err="1">
                <a:latin typeface="Rockwell Light" panose="02040303020102020203" pitchFamily="18" charset="0"/>
              </a:rPr>
              <a:t>kopiëren</a:t>
            </a:r>
            <a:r>
              <a:rPr lang="en-NL" sz="1400" dirty="0">
                <a:latin typeface="Rockwell Light" panose="02040303020102020203" pitchFamily="18" charset="0"/>
              </a:rPr>
              <a:t> van </a:t>
            </a:r>
            <a:r>
              <a:rPr lang="en-NL" sz="1400" dirty="0" err="1">
                <a:latin typeface="Rockwell Light" panose="02040303020102020203" pitchFamily="18" charset="0"/>
              </a:rPr>
              <a:t>grote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bestanden</a:t>
            </a:r>
            <a:r>
              <a:rPr lang="en-NL" sz="1400" dirty="0">
                <a:latin typeface="Rockwell Light" panose="02040303020102020203" pitchFamily="18" charset="0"/>
              </a:rPr>
              <a:t> / ISOs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One CPU/Thread is 100% </a:t>
            </a:r>
            <a:r>
              <a:rPr lang="en-NL" sz="1400" dirty="0" err="1">
                <a:latin typeface="Rockwell Light" panose="02040303020102020203" pitchFamily="18" charset="0"/>
              </a:rPr>
              <a:t>bezet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voor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een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langere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tijd</a:t>
            </a:r>
            <a:r>
              <a:rPr lang="en-NL" sz="1400" dirty="0">
                <a:latin typeface="Rockwell Light" panose="02040303020102020203" pitchFamily="18" charset="0"/>
              </a:rPr>
              <a:t>.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nl-NL" sz="1400" dirty="0">
                <a:latin typeface="Rockwell Light" panose="02040303020102020203" pitchFamily="18" charset="0"/>
              </a:rPr>
              <a:t>S</a:t>
            </a:r>
            <a:r>
              <a:rPr lang="en-NL" sz="1400" dirty="0" err="1">
                <a:latin typeface="Rockwell Light" panose="02040303020102020203" pitchFamily="18" charset="0"/>
              </a:rPr>
              <a:t>tream.reassembly.depth</a:t>
            </a:r>
            <a:r>
              <a:rPr lang="en-NL" sz="1400" dirty="0">
                <a:latin typeface="Rockwell Light" panose="02040303020102020203" pitchFamily="18" charset="0"/>
              </a:rPr>
              <a:t> protects </a:t>
            </a:r>
            <a:r>
              <a:rPr lang="en-NL" sz="1400" dirty="0" err="1">
                <a:latin typeface="Rockwell Light" panose="02040303020102020203" pitchFamily="18" charset="0"/>
              </a:rPr>
              <a:t>agains</a:t>
            </a:r>
            <a:r>
              <a:rPr lang="en-NL" sz="1400" dirty="0">
                <a:latin typeface="Rockwell Light" panose="02040303020102020203" pitchFamily="18" charset="0"/>
              </a:rPr>
              <a:t> tracking these large data transfers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400" dirty="0">
                <a:latin typeface="Rockwell Light" panose="02040303020102020203" pitchFamily="18" charset="0"/>
              </a:rPr>
              <a:t>stream:</a:t>
            </a:r>
          </a:p>
          <a:p>
            <a:r>
              <a:rPr lang="en-NL" sz="1400" dirty="0">
                <a:latin typeface="Rockwell Light" panose="02040303020102020203" pitchFamily="18" charset="0"/>
              </a:rPr>
              <a:t>  </a:t>
            </a:r>
            <a:r>
              <a:rPr lang="nl-NL" sz="1400" dirty="0" err="1">
                <a:latin typeface="Rockwell Light" panose="02040303020102020203" pitchFamily="18" charset="0"/>
              </a:rPr>
              <a:t>reassembly</a:t>
            </a:r>
            <a:r>
              <a:rPr lang="nl-NL" sz="1400" dirty="0">
                <a:latin typeface="Rockwell Light" panose="02040303020102020203" pitchFamily="18" charset="0"/>
              </a:rPr>
              <a:t>:</a:t>
            </a:r>
          </a:p>
          <a:p>
            <a:r>
              <a:rPr lang="en-NL" sz="1400" b="1" dirty="0">
                <a:latin typeface="Rockwell Light" panose="02040303020102020203" pitchFamily="18" charset="0"/>
              </a:rPr>
              <a:t>    </a:t>
            </a:r>
            <a:r>
              <a:rPr lang="nl-NL" sz="1400" b="1" dirty="0" err="1">
                <a:latin typeface="Rockwell Light" panose="02040303020102020203" pitchFamily="18" charset="0"/>
              </a:rPr>
              <a:t>depth</a:t>
            </a:r>
            <a:r>
              <a:rPr lang="nl-NL" sz="1400" b="1" dirty="0">
                <a:latin typeface="Rockwell Light" panose="02040303020102020203" pitchFamily="18" charset="0"/>
              </a:rPr>
              <a:t>: 1mb                  </a:t>
            </a:r>
            <a:r>
              <a:rPr lang="nl-NL" sz="1400" dirty="0">
                <a:latin typeface="Rockwell Light" panose="02040303020102020203" pitchFamily="18" charset="0"/>
              </a:rPr>
              <a:t># </a:t>
            </a:r>
            <a:r>
              <a:rPr lang="nl-NL" sz="1400" dirty="0" err="1">
                <a:latin typeface="Rockwell Light" panose="02040303020102020203" pitchFamily="18" charset="0"/>
              </a:rPr>
              <a:t>reassemble</a:t>
            </a:r>
            <a:r>
              <a:rPr lang="nl-NL" sz="1400" dirty="0">
                <a:latin typeface="Rockwell Light" panose="02040303020102020203" pitchFamily="18" charset="0"/>
              </a:rPr>
              <a:t> </a:t>
            </a:r>
            <a:r>
              <a:rPr lang="en-NL" sz="1400" dirty="0">
                <a:latin typeface="Rockwell Light" panose="02040303020102020203" pitchFamily="18" charset="0"/>
              </a:rPr>
              <a:t>max of </a:t>
            </a:r>
            <a:r>
              <a:rPr lang="nl-NL" sz="1400" dirty="0">
                <a:latin typeface="Rockwell Light" panose="02040303020102020203" pitchFamily="18" charset="0"/>
              </a:rPr>
              <a:t>1mb </a:t>
            </a:r>
            <a:r>
              <a:rPr lang="nl-NL" sz="1400" dirty="0" err="1">
                <a:latin typeface="Rockwell Light" panose="02040303020102020203" pitchFamily="18" charset="0"/>
              </a:rPr>
              <a:t>into</a:t>
            </a:r>
            <a:r>
              <a:rPr lang="nl-NL" sz="1400" dirty="0">
                <a:latin typeface="Rockwell Light" panose="02040303020102020203" pitchFamily="18" charset="0"/>
              </a:rPr>
              <a:t> a stream</a:t>
            </a:r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endParaRPr lang="nl-NL" sz="1400" dirty="0">
              <a:latin typeface="Rockwell Light" panose="02040303020102020203" pitchFamily="18" charset="0"/>
            </a:endParaRPr>
          </a:p>
          <a:p>
            <a:endParaRPr lang="nl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25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Performance tuning OS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19E6A7DA-CB83-1B7D-C9B1-BE83B566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6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Performance / </a:t>
            </a:r>
            <a:r>
              <a:rPr lang="en-NL" dirty="0" err="1"/>
              <a:t>Tunen</a:t>
            </a:r>
            <a:r>
              <a:rPr lang="en-NL" dirty="0"/>
              <a:t> van OS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D9E04-0459-F16D-4980-D51E805CD591}"/>
              </a:ext>
            </a:extLst>
          </p:cNvPr>
          <p:cNvSpPr txBox="1"/>
          <p:nvPr/>
        </p:nvSpPr>
        <p:spPr>
          <a:xfrm>
            <a:off x="1569088" y="1569600"/>
            <a:ext cx="7683769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 err="1">
                <a:latin typeface="Rockwell Light" panose="02040303020102020203" pitchFamily="18" charset="0"/>
              </a:rPr>
              <a:t>Interessante</a:t>
            </a:r>
            <a:r>
              <a:rPr lang="en-NL" sz="1400" dirty="0">
                <a:latin typeface="Rockwell Light" panose="02040303020102020203" pitchFamily="18" charset="0"/>
              </a:rPr>
              <a:t> performance tests </a:t>
            </a:r>
            <a:r>
              <a:rPr lang="en-NL" sz="1400" dirty="0" err="1">
                <a:latin typeface="Rockwell Light" panose="02040303020102020203" pitchFamily="18" charset="0"/>
              </a:rPr>
              <a:t>waarin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verschillende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configuratie</a:t>
            </a:r>
            <a:r>
              <a:rPr lang="en-NL" sz="1400" dirty="0">
                <a:latin typeface="Rockwell Light" panose="02040303020102020203" pitchFamily="18" charset="0"/>
              </a:rPr>
              <a:t> settings </a:t>
            </a:r>
            <a:r>
              <a:rPr lang="en-NL" sz="1400" dirty="0" err="1">
                <a:latin typeface="Rockwell Light" panose="02040303020102020203" pitchFamily="18" charset="0"/>
              </a:rPr>
              <a:t>worden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vergeleken</a:t>
            </a:r>
            <a:r>
              <a:rPr lang="en-NL" sz="1400" dirty="0">
                <a:latin typeface="Rockwell Light" panose="02040303020102020203" pitchFamily="18" charset="0"/>
              </a:rPr>
              <a:t>:</a:t>
            </a:r>
          </a:p>
          <a:p>
            <a:r>
              <a:rPr lang="nl-NL" sz="1400" dirty="0">
                <a:latin typeface="Rockwell Light" panose="02040303020102020203" pitchFamily="18" charset="0"/>
                <a:hlinkClick r:id="rId2"/>
              </a:rPr>
              <a:t>https://suricon.net/wp-content/uploads/2021/04/SuriCon17-Woodberg.pdf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Disable IRQ balancing: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nsolas" panose="020B0609020204030204" pitchFamily="49" charset="0"/>
              </a:rPr>
              <a:t>systemctl</a:t>
            </a:r>
            <a:r>
              <a:rPr lang="en-US" sz="1200" dirty="0">
                <a:latin typeface="Consolas" panose="020B0609020204030204" pitchFamily="49" charset="0"/>
              </a:rPr>
              <a:t> stop </a:t>
            </a:r>
            <a:r>
              <a:rPr lang="en-US" sz="1200" dirty="0" err="1">
                <a:latin typeface="Consolas" panose="020B0609020204030204" pitchFamily="49" charset="0"/>
              </a:rPr>
              <a:t>irqbalance</a:t>
            </a:r>
            <a:endParaRPr lang="en-US" sz="12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nsolas" panose="020B0609020204030204" pitchFamily="49" charset="0"/>
              </a:rPr>
              <a:t>systemctl</a:t>
            </a:r>
            <a:r>
              <a:rPr lang="en-US" sz="1200" dirty="0">
                <a:latin typeface="Consolas" panose="020B0609020204030204" pitchFamily="49" charset="0"/>
              </a:rPr>
              <a:t> disable </a:t>
            </a:r>
            <a:r>
              <a:rPr lang="en-US" sz="1200" dirty="0" err="1">
                <a:latin typeface="Consolas" panose="020B0609020204030204" pitchFamily="49" charset="0"/>
              </a:rPr>
              <a:t>irqbalance</a:t>
            </a:r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 err="1">
                <a:latin typeface="Rockwell Light" panose="02040303020102020203" pitchFamily="18" charset="0"/>
              </a:rPr>
              <a:t>Uitzetten</a:t>
            </a:r>
            <a:r>
              <a:rPr lang="en-NL" sz="1400" dirty="0">
                <a:latin typeface="Rockwell Light" panose="02040303020102020203" pitchFamily="18" charset="0"/>
              </a:rPr>
              <a:t> van </a:t>
            </a:r>
            <a:r>
              <a:rPr lang="en-NL" sz="1400" dirty="0" err="1">
                <a:latin typeface="Rockwell Light" panose="02040303020102020203" pitchFamily="18" charset="0"/>
              </a:rPr>
              <a:t>Transparant</a:t>
            </a:r>
            <a:r>
              <a:rPr lang="en-NL" sz="1400" dirty="0">
                <a:latin typeface="Rockwell Light" panose="02040303020102020203" pitchFamily="18" charset="0"/>
              </a:rPr>
              <a:t> Huge Pages 4 KB vs 2 MB: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echo </a:t>
            </a:r>
            <a:r>
              <a:rPr lang="nl-NL" sz="1200" dirty="0" err="1">
                <a:latin typeface="Consolas" panose="020B0609020204030204" pitchFamily="49" charset="0"/>
              </a:rPr>
              <a:t>madvise</a:t>
            </a:r>
            <a:r>
              <a:rPr lang="nl-NL" sz="1200" dirty="0">
                <a:latin typeface="Consolas" panose="020B0609020204030204" pitchFamily="49" charset="0"/>
              </a:rPr>
              <a:t> &gt; /</a:t>
            </a:r>
            <a:r>
              <a:rPr lang="nl-NL" sz="1200" dirty="0" err="1">
                <a:latin typeface="Consolas" panose="020B0609020204030204" pitchFamily="49" charset="0"/>
              </a:rPr>
              <a:t>sys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kernel</a:t>
            </a:r>
            <a:r>
              <a:rPr lang="nl-NL" sz="1200" dirty="0">
                <a:latin typeface="Consolas" panose="020B0609020204030204" pitchFamily="49" charset="0"/>
              </a:rPr>
              <a:t>/mm/</a:t>
            </a:r>
            <a:r>
              <a:rPr lang="nl-NL" sz="1200" dirty="0" err="1">
                <a:latin typeface="Consolas" panose="020B0609020204030204" pitchFamily="49" charset="0"/>
              </a:rPr>
              <a:t>transparent_hugepage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enabled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echo </a:t>
            </a:r>
            <a:r>
              <a:rPr lang="nl-NL" sz="1200" dirty="0" err="1">
                <a:latin typeface="Consolas" panose="020B0609020204030204" pitchFamily="49" charset="0"/>
              </a:rPr>
              <a:t>madvise</a:t>
            </a:r>
            <a:r>
              <a:rPr lang="nl-NL" sz="1200" dirty="0">
                <a:latin typeface="Consolas" panose="020B0609020204030204" pitchFamily="49" charset="0"/>
              </a:rPr>
              <a:t> &gt; /</a:t>
            </a:r>
            <a:r>
              <a:rPr lang="nl-NL" sz="1200" dirty="0" err="1">
                <a:latin typeface="Consolas" panose="020B0609020204030204" pitchFamily="49" charset="0"/>
              </a:rPr>
              <a:t>sys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kernel</a:t>
            </a:r>
            <a:r>
              <a:rPr lang="nl-NL" sz="1200" dirty="0">
                <a:latin typeface="Consolas" panose="020B0609020204030204" pitchFamily="49" charset="0"/>
              </a:rPr>
              <a:t>/mm/</a:t>
            </a:r>
            <a:r>
              <a:rPr lang="nl-NL" sz="1200" dirty="0" err="1">
                <a:latin typeface="Consolas" panose="020B0609020204030204" pitchFamily="49" charset="0"/>
              </a:rPr>
              <a:t>transparent_hugepage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defrag</a:t>
            </a:r>
            <a:endParaRPr lang="en-NL" sz="1200" dirty="0">
              <a:latin typeface="Consolas" panose="020B0609020204030204" pitchFamily="49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 err="1">
                <a:latin typeface="Rockwell Light" panose="02040303020102020203" pitchFamily="18" charset="0"/>
              </a:rPr>
              <a:t>Wanneer</a:t>
            </a:r>
            <a:r>
              <a:rPr lang="en-NL" sz="1400" dirty="0">
                <a:latin typeface="Rockwell Light" panose="02040303020102020203" pitchFamily="18" charset="0"/>
              </a:rPr>
              <a:t> je </a:t>
            </a:r>
            <a:r>
              <a:rPr lang="en-NL" sz="1400" dirty="0" err="1">
                <a:latin typeface="Rockwell Light" panose="02040303020102020203" pitchFamily="18" charset="0"/>
              </a:rPr>
              <a:t>fysieke</a:t>
            </a:r>
            <a:r>
              <a:rPr lang="en-NL" sz="1400" dirty="0">
                <a:latin typeface="Rockwell Light" panose="02040303020102020203" pitchFamily="18" charset="0"/>
              </a:rPr>
              <a:t> hardware </a:t>
            </a:r>
            <a:r>
              <a:rPr lang="en-NL" sz="1400" dirty="0" err="1">
                <a:latin typeface="Rockwell Light" panose="02040303020102020203" pitchFamily="18" charset="0"/>
              </a:rPr>
              <a:t>NICs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gebruikt</a:t>
            </a:r>
            <a:r>
              <a:rPr lang="en-NL" sz="1400" dirty="0">
                <a:latin typeface="Rockwell Light" panose="02040303020102020203" pitchFamily="18" charset="0"/>
              </a:rPr>
              <a:t>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b="1" dirty="0">
                <a:latin typeface="Rockwell Light" panose="02040303020102020203" pitchFamily="18" charset="0"/>
              </a:rPr>
              <a:t>G/LRO</a:t>
            </a:r>
            <a:r>
              <a:rPr lang="en-NL" sz="1400" dirty="0">
                <a:latin typeface="Rockwell Light" panose="02040303020102020203" pitchFamily="18" charset="0"/>
              </a:rPr>
              <a:t>: Generic/Large Receive Offload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b="1" dirty="0">
                <a:latin typeface="Rockwell Light" panose="02040303020102020203" pitchFamily="18" charset="0"/>
              </a:rPr>
              <a:t>G/T/LSO</a:t>
            </a:r>
            <a:r>
              <a:rPr lang="en-NL" sz="1400" dirty="0">
                <a:latin typeface="Rockwell Light" panose="02040303020102020203" pitchFamily="18" charset="0"/>
              </a:rPr>
              <a:t>: Generic/TCP/Large Segmentation Offload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# </a:t>
            </a:r>
            <a:r>
              <a:rPr lang="en-US" sz="1200" dirty="0" err="1">
                <a:latin typeface="Consolas" panose="020B0609020204030204" pitchFamily="49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ethtool</a:t>
            </a:r>
            <a:r>
              <a:rPr lang="en-US" sz="1200" dirty="0">
                <a:latin typeface="Consolas" panose="020B0609020204030204" pitchFamily="49" charset="0"/>
              </a:rPr>
              <a:t> -K eth0 </a:t>
            </a:r>
            <a:r>
              <a:rPr lang="en-US" sz="1200" dirty="0" err="1">
                <a:latin typeface="Consolas" panose="020B0609020204030204" pitchFamily="49" charset="0"/>
              </a:rPr>
              <a:t>gro</a:t>
            </a:r>
            <a:r>
              <a:rPr lang="en-US" sz="1200" dirty="0">
                <a:latin typeface="Consolas" panose="020B0609020204030204" pitchFamily="49" charset="0"/>
              </a:rPr>
              <a:t> off </a:t>
            </a:r>
            <a:r>
              <a:rPr lang="en-NL" sz="1200" dirty="0" err="1">
                <a:latin typeface="Consolas" panose="020B0609020204030204" pitchFamily="49" charset="0"/>
              </a:rPr>
              <a:t>lro</a:t>
            </a:r>
            <a:r>
              <a:rPr lang="en-NL" sz="1200" dirty="0">
                <a:latin typeface="Consolas" panose="020B0609020204030204" pitchFamily="49" charset="0"/>
              </a:rPr>
              <a:t> off </a:t>
            </a:r>
            <a:r>
              <a:rPr lang="en-US" sz="1200" dirty="0" err="1">
                <a:latin typeface="Consolas" panose="020B0609020204030204" pitchFamily="49" charset="0"/>
              </a:rPr>
              <a:t>gso</a:t>
            </a:r>
            <a:r>
              <a:rPr lang="en-US" sz="1200" dirty="0">
                <a:latin typeface="Consolas" panose="020B0609020204030204" pitchFamily="49" charset="0"/>
              </a:rPr>
              <a:t> off </a:t>
            </a:r>
            <a:r>
              <a:rPr lang="en-US" sz="1200" dirty="0" err="1">
                <a:latin typeface="Consolas" panose="020B0609020204030204" pitchFamily="49" charset="0"/>
              </a:rPr>
              <a:t>tso</a:t>
            </a:r>
            <a:r>
              <a:rPr lang="en-US" sz="1200" dirty="0">
                <a:latin typeface="Consolas" panose="020B0609020204030204" pitchFamily="49" charset="0"/>
              </a:rPr>
              <a:t> off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en-NL" sz="1200" dirty="0" err="1">
                <a:latin typeface="Consolas" panose="020B0609020204030204" pitchFamily="49" charset="0"/>
              </a:rPr>
              <a:t>lso</a:t>
            </a:r>
            <a:r>
              <a:rPr lang="en-NL" sz="1200" dirty="0">
                <a:latin typeface="Consolas" panose="020B0609020204030204" pitchFamily="49" charset="0"/>
              </a:rPr>
              <a:t> off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 err="1">
                <a:latin typeface="Rockwell Light" panose="02040303020102020203" pitchFamily="18" charset="0"/>
              </a:rPr>
              <a:t>Huidige</a:t>
            </a:r>
            <a:r>
              <a:rPr lang="en-NL" sz="1400" dirty="0">
                <a:latin typeface="Rockwell Light" panose="02040303020102020203" pitchFamily="18" charset="0"/>
              </a:rPr>
              <a:t> NIC driver/module parameters: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200" dirty="0">
                <a:latin typeface="Consolas" panose="020B0609020204030204" pitchFamily="49" charset="0"/>
              </a:rPr>
              <a:t># </a:t>
            </a:r>
            <a:r>
              <a:rPr lang="en-NL" sz="1200" dirty="0" err="1">
                <a:latin typeface="Consolas" panose="020B0609020204030204" pitchFamily="49" charset="0"/>
              </a:rPr>
              <a:t>sudo</a:t>
            </a:r>
            <a:r>
              <a:rPr lang="en-NL" sz="1200" dirty="0">
                <a:latin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</a:rPr>
              <a:t>ethtool</a:t>
            </a:r>
            <a:r>
              <a:rPr lang="nl-NL" sz="1200" dirty="0">
                <a:latin typeface="Consolas" panose="020B0609020204030204" pitchFamily="49" charset="0"/>
              </a:rPr>
              <a:t> -k eth0 </a:t>
            </a:r>
            <a:br>
              <a:rPr lang="en-NL" sz="1100" dirty="0">
                <a:latin typeface="Rockwell Light" panose="02040303020102020203" pitchFamily="18" charset="0"/>
              </a:rPr>
            </a:br>
            <a:endParaRPr lang="en-NL" sz="11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91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Performance / </a:t>
            </a:r>
            <a:r>
              <a:rPr lang="en-NL" dirty="0" err="1"/>
              <a:t>Tunen</a:t>
            </a:r>
            <a:r>
              <a:rPr lang="en-NL" dirty="0"/>
              <a:t> van OS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D9E04-0459-F16D-4980-D51E805CD591}"/>
              </a:ext>
            </a:extLst>
          </p:cNvPr>
          <p:cNvSpPr txBox="1"/>
          <p:nvPr/>
        </p:nvSpPr>
        <p:spPr>
          <a:xfrm>
            <a:off x="1569600" y="1569600"/>
            <a:ext cx="527538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>
                <a:latin typeface="Rockwell Light" panose="02040303020102020203" pitchFamily="18" charset="0"/>
              </a:rPr>
              <a:t>Minder </a:t>
            </a:r>
            <a:r>
              <a:rPr lang="en-NL" sz="1600" dirty="0" err="1">
                <a:latin typeface="Rockwell Light" panose="02040303020102020203" pitchFamily="18" charset="0"/>
              </a:rPr>
              <a:t>snel</a:t>
            </a:r>
            <a:r>
              <a:rPr lang="en-NL" sz="1600" dirty="0">
                <a:latin typeface="Rockwell Light" panose="02040303020102020203" pitchFamily="18" charset="0"/>
              </a:rPr>
              <a:t> swap </a:t>
            </a:r>
            <a:r>
              <a:rPr lang="en-NL" sz="1600" dirty="0" err="1">
                <a:latin typeface="Rockwell Light" panose="02040303020102020203" pitchFamily="18" charset="0"/>
              </a:rPr>
              <a:t>gebruiken</a:t>
            </a:r>
            <a:r>
              <a:rPr lang="en-NL" sz="1600" dirty="0">
                <a:latin typeface="Rockwell Light" panose="02040303020102020203" pitchFamily="18" charset="0"/>
              </a:rPr>
              <a:t> / </a:t>
            </a:r>
            <a:r>
              <a:rPr lang="en-NL" sz="1600" dirty="0" err="1">
                <a:latin typeface="Rockwell Light" panose="02040303020102020203" pitchFamily="18" charset="0"/>
              </a:rPr>
              <a:t>sneller</a:t>
            </a:r>
            <a:r>
              <a:rPr lang="en-NL" sz="1600" dirty="0">
                <a:latin typeface="Rockwell Light" panose="02040303020102020203" pitchFamily="18" charset="0"/>
              </a:rPr>
              <a:t> </a:t>
            </a:r>
            <a:r>
              <a:rPr lang="en-NL" sz="1600" dirty="0" err="1">
                <a:latin typeface="Rockwell Light" panose="02040303020102020203" pitchFamily="18" charset="0"/>
              </a:rPr>
              <a:t>leegmaken</a:t>
            </a:r>
            <a:r>
              <a:rPr lang="en-NL" sz="1600" dirty="0">
                <a:latin typeface="Rockwell Light" panose="02040303020102020203" pitchFamily="18" charset="0"/>
              </a:rPr>
              <a:t>: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etc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sysctl.d</a:t>
            </a:r>
            <a:r>
              <a:rPr lang="nl-NL" sz="1200" dirty="0">
                <a:latin typeface="Consolas" panose="020B0609020204030204" pitchFamily="49" charset="0"/>
              </a:rPr>
              <a:t>/20-swap.conf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Less use of Swap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vm.swappiness</a:t>
            </a:r>
            <a:r>
              <a:rPr lang="en-US" sz="1200" dirty="0">
                <a:latin typeface="Consolas" panose="020B0609020204030204" pitchFamily="49" charset="0"/>
              </a:rPr>
              <a:t> = 1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vm.vfs_cache_pressure</a:t>
            </a:r>
            <a:r>
              <a:rPr lang="en-US" sz="1200" dirty="0">
                <a:latin typeface="Consolas" panose="020B0609020204030204" pitchFamily="49" charset="0"/>
              </a:rPr>
              <a:t> = 50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vm.dirty_ratio</a:t>
            </a:r>
            <a:r>
              <a:rPr lang="en-US" sz="1200" dirty="0">
                <a:latin typeface="Consolas" panose="020B0609020204030204" pitchFamily="49" charset="0"/>
              </a:rPr>
              <a:t> = 8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vm.dirty_background_ratio</a:t>
            </a:r>
            <a:r>
              <a:rPr lang="en-US" sz="1200" dirty="0">
                <a:latin typeface="Consolas" panose="020B0609020204030204" pitchFamily="49" charset="0"/>
              </a:rPr>
              <a:t> = 4</a:t>
            </a:r>
            <a:endParaRPr lang="nl-NL" sz="1200" dirty="0">
              <a:latin typeface="Consolas" panose="020B0609020204030204" pitchFamily="49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600" dirty="0">
                <a:latin typeface="Rockwell Light" panose="02040303020102020203" pitchFamily="18" charset="0"/>
              </a:rPr>
              <a:t>Max shared memory </a:t>
            </a:r>
            <a:r>
              <a:rPr lang="en-NL" sz="1600" dirty="0" err="1">
                <a:latin typeface="Rockwell Light" panose="02040303020102020203" pitchFamily="18" charset="0"/>
              </a:rPr>
              <a:t>definiëren</a:t>
            </a:r>
            <a:r>
              <a:rPr lang="en-NL" sz="1600" dirty="0">
                <a:latin typeface="Rockwell Light" panose="02040303020102020203" pitchFamily="18" charset="0"/>
              </a:rPr>
              <a:t>: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etc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sysctl.d</a:t>
            </a:r>
            <a:r>
              <a:rPr lang="nl-NL" sz="1200" dirty="0">
                <a:latin typeface="Consolas" panose="020B0609020204030204" pitchFamily="49" charset="0"/>
              </a:rPr>
              <a:t># </a:t>
            </a:r>
            <a:r>
              <a:rPr lang="nl-NL" sz="1200" dirty="0" err="1">
                <a:latin typeface="Consolas" panose="020B0609020204030204" pitchFamily="49" charset="0"/>
              </a:rPr>
              <a:t>cat</a:t>
            </a:r>
            <a:r>
              <a:rPr lang="nl-NL" sz="1200" dirty="0">
                <a:latin typeface="Consolas" panose="020B0609020204030204" pitchFamily="49" charset="0"/>
              </a:rPr>
              <a:t> 21-max-shared-mem.conf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 Max Shared Memory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en-NL" sz="1200" dirty="0">
                <a:latin typeface="Consolas" panose="020B0609020204030204" pitchFamily="49" charset="0"/>
              </a:rPr>
              <a:t># 8GB = 8 * 1024 * 1024 * 1024</a:t>
            </a:r>
            <a:endParaRPr lang="nl-NL" sz="1200" dirty="0">
              <a:latin typeface="Consolas" panose="020B0609020204030204" pitchFamily="49" charset="0"/>
            </a:endParaRPr>
          </a:p>
          <a:p>
            <a:r>
              <a:rPr lang="nl-NL" sz="1200" dirty="0">
                <a:latin typeface="Consolas" panose="020B0609020204030204" pitchFamily="49" charset="0"/>
              </a:rPr>
              <a:t># 4GB = 4 * 1024 * 1024 * 1024</a:t>
            </a:r>
            <a:br>
              <a:rPr lang="en-NL" sz="1200" dirty="0">
                <a:latin typeface="Consolas" panose="020B0609020204030204" pitchFamily="49" charset="0"/>
              </a:rPr>
            </a:br>
            <a:r>
              <a:rPr lang="nl-NL" sz="1200" dirty="0">
                <a:latin typeface="Consolas" panose="020B0609020204030204" pitchFamily="49" charset="0"/>
              </a:rPr>
              <a:t># 4294967296 1048576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 1073741824 262144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 SHMALL = SHMMAX / 4096 (</a:t>
            </a:r>
            <a:r>
              <a:rPr lang="nl-NL" sz="1200" dirty="0" err="1">
                <a:latin typeface="Consolas" panose="020B0609020204030204" pitchFamily="49" charset="0"/>
              </a:rPr>
              <a:t>PageSize</a:t>
            </a:r>
            <a:r>
              <a:rPr lang="nl-NL" sz="1200" dirty="0">
                <a:latin typeface="Consolas" panose="020B0609020204030204" pitchFamily="49" charset="0"/>
              </a:rPr>
              <a:t>)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 </a:t>
            </a:r>
            <a:r>
              <a:rPr lang="nl-NL" sz="1200" dirty="0" err="1">
                <a:latin typeface="Consolas" panose="020B0609020204030204" pitchFamily="49" charset="0"/>
              </a:rPr>
              <a:t>getconf</a:t>
            </a:r>
            <a:r>
              <a:rPr lang="nl-NL" sz="1200" dirty="0">
                <a:latin typeface="Consolas" panose="020B0609020204030204" pitchFamily="49" charset="0"/>
              </a:rPr>
              <a:t> PAGE_SIZE</a:t>
            </a:r>
          </a:p>
          <a:p>
            <a:r>
              <a:rPr lang="nl-NL" sz="1200" dirty="0">
                <a:latin typeface="Consolas" panose="020B0609020204030204" pitchFamily="49" charset="0"/>
              </a:rPr>
              <a:t>#</a:t>
            </a:r>
          </a:p>
          <a:p>
            <a:r>
              <a:rPr lang="nl-NL" sz="1200" dirty="0" err="1">
                <a:latin typeface="Consolas" panose="020B0609020204030204" pitchFamily="49" charset="0"/>
              </a:rPr>
              <a:t>kernel.shmmax</a:t>
            </a:r>
            <a:r>
              <a:rPr lang="nl-NL" sz="1200" dirty="0">
                <a:latin typeface="Consolas" panose="020B0609020204030204" pitchFamily="49" charset="0"/>
              </a:rPr>
              <a:t> = 8589934592</a:t>
            </a:r>
          </a:p>
          <a:p>
            <a:r>
              <a:rPr lang="nl-NL" sz="1200" dirty="0" err="1">
                <a:latin typeface="Consolas" panose="020B0609020204030204" pitchFamily="49" charset="0"/>
              </a:rPr>
              <a:t>kernel.shmall</a:t>
            </a:r>
            <a:r>
              <a:rPr lang="nl-NL" sz="1200" dirty="0">
                <a:latin typeface="Consolas" panose="020B0609020204030204" pitchFamily="49" charset="0"/>
              </a:rPr>
              <a:t> = 2097152</a:t>
            </a:r>
            <a:endParaRPr lang="en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63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Additional Features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7F414C6D-3A5A-EAEA-CA33-61BC39A9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58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Additional features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D9E04-0459-F16D-4980-D51E805CD591}"/>
              </a:ext>
            </a:extLst>
          </p:cNvPr>
          <p:cNvSpPr txBox="1"/>
          <p:nvPr/>
        </p:nvSpPr>
        <p:spPr>
          <a:xfrm>
            <a:off x="1569088" y="1569600"/>
            <a:ext cx="76837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ckwell Light" panose="02040303020102020203" pitchFamily="18" charset="0"/>
              </a:rPr>
              <a:t>A</a:t>
            </a:r>
            <a:r>
              <a:rPr lang="en-NL" sz="1400" b="1" dirty="0" err="1">
                <a:latin typeface="Rockwell Light" panose="02040303020102020203" pitchFamily="18" charset="0"/>
              </a:rPr>
              <a:t>nomalies</a:t>
            </a:r>
            <a:r>
              <a:rPr lang="en-NL" sz="1400" b="1" dirty="0">
                <a:latin typeface="Rockwell Light" panose="02040303020102020203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CPU </a:t>
            </a:r>
            <a:r>
              <a:rPr lang="en-NL" sz="1400" dirty="0" err="1">
                <a:latin typeface="Rockwell Light" panose="02040303020102020203" pitchFamily="18" charset="0"/>
              </a:rPr>
              <a:t>en</a:t>
            </a:r>
            <a:r>
              <a:rPr lang="en-NL" sz="1400" dirty="0">
                <a:latin typeface="Rockwell Light" panose="02040303020102020203" pitchFamily="18" charset="0"/>
              </a:rPr>
              <a:t> memory </a:t>
            </a:r>
            <a:r>
              <a:rPr lang="en-NL" sz="1400" dirty="0" err="1">
                <a:latin typeface="Rockwell Light" panose="02040303020102020203" pitchFamily="18" charset="0"/>
              </a:rPr>
              <a:t>intensief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voor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grote</a:t>
            </a:r>
            <a:r>
              <a:rPr lang="en-NL" sz="1400" dirty="0">
                <a:latin typeface="Rockwell Light" panose="02040303020102020203" pitchFamily="18" charset="0"/>
              </a:rPr>
              <a:t>/</a:t>
            </a:r>
            <a:r>
              <a:rPr lang="en-NL" sz="1400" dirty="0" err="1">
                <a:latin typeface="Rockwell Light" panose="02040303020102020203" pitchFamily="18" charset="0"/>
              </a:rPr>
              <a:t>veel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verkeersstromen</a:t>
            </a:r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b="1" dirty="0">
                <a:latin typeface="Rockwell Light" panose="02040303020102020203" pitchFamily="18" charset="0"/>
              </a:rPr>
              <a:t>Flows: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Flow: Bidirectional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 err="1">
                <a:latin typeface="Rockwell Light" panose="02040303020102020203" pitchFamily="18" charset="0"/>
              </a:rPr>
              <a:t>Netflow</a:t>
            </a:r>
            <a:r>
              <a:rPr lang="en-NL" sz="1400" dirty="0">
                <a:latin typeface="Rockwell Light" panose="02040303020102020203" pitchFamily="18" charset="0"/>
              </a:rPr>
              <a:t>: Unidirectional (</a:t>
            </a:r>
            <a:r>
              <a:rPr lang="en-NL" sz="1400" dirty="0" err="1">
                <a:latin typeface="Rockwell Light" panose="02040303020102020203" pitchFamily="18" charset="0"/>
              </a:rPr>
              <a:t>geeft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veel</a:t>
            </a:r>
            <a:r>
              <a:rPr lang="en-NL" sz="1400" dirty="0">
                <a:latin typeface="Rockwell Light" panose="02040303020102020203" pitchFamily="18" charset="0"/>
              </a:rPr>
              <a:t> events)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b="1" dirty="0">
                <a:latin typeface="Rockwell Light" panose="02040303020102020203" pitchFamily="18" charset="0"/>
              </a:rPr>
              <a:t>Statistics: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 err="1">
                <a:latin typeface="Rockwell Light" panose="02040303020102020203" pitchFamily="18" charset="0"/>
              </a:rPr>
              <a:t>Aparte</a:t>
            </a:r>
            <a:r>
              <a:rPr lang="en-NL" sz="1400" dirty="0">
                <a:latin typeface="Rockwell Light" panose="02040303020102020203" pitchFamily="18" charset="0"/>
              </a:rPr>
              <a:t> log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In EVE (</a:t>
            </a:r>
            <a:r>
              <a:rPr lang="en-NL" sz="1400" dirty="0" err="1">
                <a:latin typeface="Rockwell Light" panose="02040303020102020203" pitchFamily="18" charset="0"/>
              </a:rPr>
              <a:t>makkelijker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voor</a:t>
            </a:r>
            <a:r>
              <a:rPr lang="en-NL" sz="1400" dirty="0">
                <a:latin typeface="Rockwell Light" panose="02040303020102020203" pitchFamily="18" charset="0"/>
              </a:rPr>
              <a:t> Splunk)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b="1" dirty="0">
                <a:latin typeface="Rockwell Light" panose="02040303020102020203" pitchFamily="18" charset="0"/>
              </a:rPr>
              <a:t>DHCP </a:t>
            </a:r>
            <a:r>
              <a:rPr lang="en-NL" sz="1400" dirty="0">
                <a:latin typeface="Rockwell Light" panose="02040303020102020203" pitchFamily="18" charset="0"/>
              </a:rPr>
              <a:t>(</a:t>
            </a:r>
            <a:r>
              <a:rPr lang="en-NL" sz="1400" dirty="0" err="1">
                <a:latin typeface="Rockwell Light" panose="02040303020102020203" pitchFamily="18" charset="0"/>
              </a:rPr>
              <a:t>interessant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als</a:t>
            </a:r>
            <a:r>
              <a:rPr lang="en-NL" sz="1400" dirty="0">
                <a:latin typeface="Rockwell Light" panose="02040303020102020203" pitchFamily="18" charset="0"/>
              </a:rPr>
              <a:t> je </a:t>
            </a:r>
            <a:r>
              <a:rPr lang="en-NL" sz="1400" dirty="0" err="1">
                <a:latin typeface="Rockwell Light" panose="02040303020102020203" pitchFamily="18" charset="0"/>
              </a:rPr>
              <a:t>een</a:t>
            </a:r>
            <a:r>
              <a:rPr lang="en-NL" sz="1400" dirty="0">
                <a:latin typeface="Rockwell Light" panose="02040303020102020203" pitchFamily="18" charset="0"/>
              </a:rPr>
              <a:t> VM </a:t>
            </a:r>
            <a:r>
              <a:rPr lang="en-NL" sz="1400" dirty="0" err="1">
                <a:latin typeface="Rockwell Light" panose="02040303020102020203" pitchFamily="18" charset="0"/>
              </a:rPr>
              <a:t>hebt</a:t>
            </a:r>
            <a:r>
              <a:rPr lang="en-NL" sz="1400" dirty="0">
                <a:latin typeface="Rockwell Light" panose="02040303020102020203" pitchFamily="18" charset="0"/>
              </a:rPr>
              <a:t> in </a:t>
            </a:r>
            <a:r>
              <a:rPr lang="en-NL" sz="1400" dirty="0" err="1">
                <a:latin typeface="Rockwell Light" panose="02040303020102020203" pitchFamily="18" charset="0"/>
              </a:rPr>
              <a:t>een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gesharede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r>
              <a:rPr lang="en-NL" sz="1400" dirty="0" err="1">
                <a:latin typeface="Rockwell Light" panose="02040303020102020203" pitchFamily="18" charset="0"/>
              </a:rPr>
              <a:t>omgeving</a:t>
            </a:r>
            <a:r>
              <a:rPr lang="en-NL" sz="1400" dirty="0">
                <a:latin typeface="Rockwell Light" panose="02040303020102020203" pitchFamily="18" charset="0"/>
              </a:rPr>
              <a:t>)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b="1" dirty="0">
                <a:latin typeface="Rockwell Light" panose="02040303020102020203" pitchFamily="18" charset="0"/>
              </a:rPr>
              <a:t>DNS: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latin typeface="Rockwell Light" panose="02040303020102020203" pitchFamily="18" charset="0"/>
              </a:rPr>
              <a:t>Q</a:t>
            </a:r>
            <a:r>
              <a:rPr lang="en-NL" sz="1400" dirty="0" err="1">
                <a:latin typeface="Rockwell Light" panose="02040303020102020203" pitchFamily="18" charset="0"/>
              </a:rPr>
              <a:t>ueries</a:t>
            </a:r>
            <a:endParaRPr lang="en-NL" sz="1400" dirty="0">
              <a:latin typeface="Rockwell Light" panose="02040303020102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>
                <a:latin typeface="Rockwell Light" panose="02040303020102020203" pitchFamily="18" charset="0"/>
              </a:rPr>
              <a:t>Answers</a:t>
            </a:r>
          </a:p>
          <a:p>
            <a:r>
              <a:rPr lang="en-NL" sz="1400" dirty="0">
                <a:latin typeface="Rockwell Light" panose="02040303020102020203" pitchFamily="18" charset="0"/>
              </a:rPr>
              <a:t> Let op: Root DNS, want je </a:t>
            </a:r>
            <a:r>
              <a:rPr lang="en-NL" sz="1400" dirty="0" err="1">
                <a:latin typeface="Rockwell Light" panose="02040303020102020203" pitchFamily="18" charset="0"/>
              </a:rPr>
              <a:t>ziet</a:t>
            </a:r>
            <a:r>
              <a:rPr lang="en-NL" sz="1400" dirty="0">
                <a:latin typeface="Rockwell Light" panose="02040303020102020203" pitchFamily="18" charset="0"/>
              </a:rPr>
              <a:t> Root DNS server </a:t>
            </a:r>
            <a:r>
              <a:rPr lang="en-NL" sz="1400" dirty="0" err="1">
                <a:latin typeface="Rockwell Light" panose="02040303020102020203" pitchFamily="18" charset="0"/>
              </a:rPr>
              <a:t>verzoeken</a:t>
            </a:r>
            <a:r>
              <a:rPr lang="en-NL" sz="1400" dirty="0">
                <a:latin typeface="Rockwell Light" panose="02040303020102020203" pitchFamily="18" charset="0"/>
              </a:rPr>
              <a:t> -&gt; </a:t>
            </a:r>
            <a:r>
              <a:rPr lang="en-NL" sz="1400" dirty="0" err="1">
                <a:latin typeface="Rockwell Light" panose="02040303020102020203" pitchFamily="18" charset="0"/>
              </a:rPr>
              <a:t>TLDs</a:t>
            </a:r>
            <a:r>
              <a:rPr lang="en-NL" sz="1400" dirty="0">
                <a:latin typeface="Rockwell Light" panose="02040303020102020203" pitchFamily="18" charset="0"/>
              </a:rPr>
              <a:t> etc.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r>
              <a:rPr lang="en-NL" sz="1400" dirty="0" err="1">
                <a:latin typeface="Rockwell Light" panose="02040303020102020203" pitchFamily="18" charset="0"/>
              </a:rPr>
              <a:t>Communiceren</a:t>
            </a:r>
            <a:r>
              <a:rPr lang="en-NL" sz="1400" dirty="0">
                <a:latin typeface="Rockwell Light" panose="02040303020102020203" pitchFamily="18" charset="0"/>
              </a:rPr>
              <a:t> via Unix socket: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suricatasc /var/run/suricata/suricata-command.socket</a:t>
            </a:r>
            <a:endParaRPr lang="en-NL" sz="1200" dirty="0">
              <a:latin typeface="Consolas" panose="020B0609020204030204" pitchFamily="49" charset="0"/>
            </a:endParaRPr>
          </a:p>
          <a:p>
            <a:r>
              <a:rPr lang="nl-NL" sz="1200" dirty="0" err="1">
                <a:latin typeface="Consolas" panose="020B0609020204030204" pitchFamily="49" charset="0"/>
              </a:rPr>
              <a:t>suricatasc</a:t>
            </a:r>
            <a:r>
              <a:rPr lang="nl-NL" sz="1200" dirty="0">
                <a:latin typeface="Consolas" panose="020B0609020204030204" pitchFamily="49" charset="0"/>
              </a:rPr>
              <a:t> /var/run/</a:t>
            </a:r>
            <a:r>
              <a:rPr lang="nl-NL" sz="1200" dirty="0" err="1">
                <a:latin typeface="Consolas" panose="020B0609020204030204" pitchFamily="49" charset="0"/>
              </a:rPr>
              <a:t>suricata</a:t>
            </a:r>
            <a:r>
              <a:rPr lang="nl-NL" sz="1200" dirty="0">
                <a:latin typeface="Consolas" panose="020B0609020204030204" pitchFamily="49" charset="0"/>
              </a:rPr>
              <a:t>/</a:t>
            </a:r>
            <a:r>
              <a:rPr lang="nl-NL" sz="1200" dirty="0" err="1">
                <a:latin typeface="Consolas" panose="020B0609020204030204" pitchFamily="49" charset="0"/>
              </a:rPr>
              <a:t>suricata-command.socket</a:t>
            </a:r>
            <a:r>
              <a:rPr lang="nl-NL" sz="1200" dirty="0">
                <a:latin typeface="Consolas" panose="020B0609020204030204" pitchFamily="49" charset="0"/>
              </a:rPr>
              <a:t> -c "</a:t>
            </a:r>
            <a:r>
              <a:rPr lang="nl-NL" sz="1200" dirty="0" err="1">
                <a:latin typeface="Consolas" panose="020B0609020204030204" pitchFamily="49" charset="0"/>
              </a:rPr>
              <a:t>iface</a:t>
            </a:r>
            <a:r>
              <a:rPr lang="nl-NL" sz="1200" dirty="0">
                <a:latin typeface="Consolas" panose="020B0609020204030204" pitchFamily="49" charset="0"/>
              </a:rPr>
              <a:t>-stat eth0"</a:t>
            </a:r>
            <a:endParaRPr lang="en-NL" sz="1200" dirty="0">
              <a:latin typeface="Consolas" panose="020B0609020204030204" pitchFamily="49" charset="0"/>
            </a:endParaRPr>
          </a:p>
          <a:p>
            <a:endParaRPr lang="en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5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Additional features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D9E04-0459-F16D-4980-D51E805CD591}"/>
              </a:ext>
            </a:extLst>
          </p:cNvPr>
          <p:cNvSpPr txBox="1"/>
          <p:nvPr/>
        </p:nvSpPr>
        <p:spPr>
          <a:xfrm>
            <a:off x="1569600" y="1569600"/>
            <a:ext cx="76837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b="1" dirty="0">
                <a:latin typeface="Rockwell Light" panose="02060403020205020204" pitchFamily="18" charset="0"/>
              </a:rPr>
              <a:t>A</a:t>
            </a:r>
            <a:r>
              <a:rPr lang="en-NL" sz="1600" b="1" dirty="0" err="1">
                <a:latin typeface="Rockwell Light" panose="02060403020205020204" pitchFamily="18" charset="0"/>
              </a:rPr>
              <a:t>nomaly</a:t>
            </a:r>
            <a:r>
              <a:rPr lang="en-NL" sz="1600" b="1" dirty="0">
                <a:latin typeface="Rockwell Light" panose="02060403020205020204" pitchFamily="18" charset="0"/>
              </a:rPr>
              <a:t> -&gt; </a:t>
            </a:r>
            <a:r>
              <a:rPr lang="en-NL" sz="1600" b="1" dirty="0" err="1">
                <a:latin typeface="Rockwell Light" panose="02060403020205020204" pitchFamily="18" charset="0"/>
              </a:rPr>
              <a:t>event_type</a:t>
            </a:r>
            <a:r>
              <a:rPr lang="en-NL" sz="1600" b="1" dirty="0">
                <a:latin typeface="Rockwell Light" panose="02060403020205020204" pitchFamily="18" charset="0"/>
              </a:rPr>
              <a:t> = anomaly -&gt; Report</a:t>
            </a:r>
          </a:p>
          <a:p>
            <a:pPr lvl="1"/>
            <a:endParaRPr lang="en-NL" sz="1600" b="1" dirty="0">
              <a:latin typeface="Rockwell Light" panose="0206040302020502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600" b="1" dirty="0">
                <a:latin typeface="Rockwell Light" panose="02060403020205020204" pitchFamily="18" charset="0"/>
              </a:rPr>
              <a:t>Flows -&gt; </a:t>
            </a:r>
            <a:r>
              <a:rPr lang="en-NL" sz="1600" b="1" dirty="0" err="1">
                <a:latin typeface="Rockwell Light" panose="02060403020205020204" pitchFamily="18" charset="0"/>
              </a:rPr>
              <a:t>event_type</a:t>
            </a:r>
            <a:r>
              <a:rPr lang="en-NL" sz="1600" b="1" dirty="0">
                <a:latin typeface="Rockwell Light" panose="02060403020205020204" pitchFamily="18" charset="0"/>
              </a:rPr>
              <a:t> = flow</a:t>
            </a:r>
          </a:p>
          <a:p>
            <a:pPr lvl="1"/>
            <a:endParaRPr lang="en-NL" sz="1600" b="1" dirty="0">
              <a:latin typeface="Rockwell Light" panose="0206040302020502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600" b="1" dirty="0">
                <a:latin typeface="Rockwell Light" panose="02060403020205020204" pitchFamily="18" charset="0"/>
              </a:rPr>
              <a:t>Stats -&gt;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sz="1600" b="1" dirty="0">
              <a:latin typeface="Rockwell Light" panose="0206040302020502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600" b="1" dirty="0">
                <a:latin typeface="Rockwell Light" panose="02060403020205020204" pitchFamily="18" charset="0"/>
              </a:rPr>
              <a:t>DHCP -&gt; </a:t>
            </a:r>
            <a:r>
              <a:rPr lang="en-NL" sz="1600" b="1" dirty="0" err="1">
                <a:latin typeface="Rockwell Light" panose="02060403020205020204" pitchFamily="18" charset="0"/>
              </a:rPr>
              <a:t>event_type</a:t>
            </a:r>
            <a:r>
              <a:rPr lang="en-NL" sz="1600" b="1" dirty="0">
                <a:latin typeface="Rockwell Light" panose="02060403020205020204" pitchFamily="18" charset="0"/>
              </a:rPr>
              <a:t> = </a:t>
            </a:r>
            <a:r>
              <a:rPr lang="en-NL" sz="1600" b="1" dirty="0" err="1">
                <a:latin typeface="Rockwell Light" panose="02060403020205020204" pitchFamily="18" charset="0"/>
              </a:rPr>
              <a:t>dhcp</a:t>
            </a:r>
            <a:endParaRPr lang="en-NL" sz="1600" b="1" dirty="0">
              <a:latin typeface="Rockwell Light" panose="0206040302020502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sz="1600" b="1" dirty="0">
              <a:latin typeface="Rockwell Light" panose="0206040302020502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600" b="1" dirty="0">
                <a:latin typeface="Rockwell Light" panose="02060403020205020204" pitchFamily="18" charset="0"/>
              </a:rPr>
              <a:t>DNS -&gt; Report (unbound actions)</a:t>
            </a:r>
          </a:p>
          <a:p>
            <a:pPr algn="ctr"/>
            <a:endParaRPr lang="en-NL" sz="1600" b="1" dirty="0">
              <a:latin typeface="Rockwell Light" panose="02060403020205020204" pitchFamily="18" charset="0"/>
            </a:endParaRPr>
          </a:p>
          <a:p>
            <a:pPr algn="ctr"/>
            <a:endParaRPr lang="en-NL" sz="1600" b="1" dirty="0">
              <a:latin typeface="Rockwell Light" panose="02060403020205020204" pitchFamily="18" charset="0"/>
            </a:endParaRPr>
          </a:p>
          <a:p>
            <a:pPr algn="ctr"/>
            <a:r>
              <a:rPr lang="en-US" sz="3600" b="1" dirty="0">
                <a:latin typeface="Rockwell Light" panose="02060403020205020204" pitchFamily="18" charset="0"/>
              </a:rPr>
              <a:t>D</a:t>
            </a:r>
            <a:r>
              <a:rPr lang="en-NL" sz="3600" b="1" dirty="0">
                <a:latin typeface="Rockwell Light" panose="02060403020205020204" pitchFamily="18" charset="0"/>
              </a:rPr>
              <a:t>EMO</a:t>
            </a:r>
            <a:endParaRPr lang="en-NL" sz="3600" dirty="0">
              <a:latin typeface="Rockwell Light" panose="02060403020205020204" pitchFamily="18" charset="0"/>
            </a:endParaRPr>
          </a:p>
          <a:p>
            <a:endParaRPr lang="en-NL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899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NL" dirty="0" err="1"/>
              <a:t>Vragen</a:t>
            </a:r>
            <a:r>
              <a:rPr lang="en-NL" dirty="0"/>
              <a:t>?</a:t>
            </a:r>
            <a:endParaRPr lang="nl-NL" dirty="0"/>
          </a:p>
        </p:txBody>
      </p:sp>
      <p:pic>
        <p:nvPicPr>
          <p:cNvPr id="6" name="Picture 2" descr="HD meerkat funny wallpapers | Peakpx">
            <a:extLst>
              <a:ext uri="{FF2B5EF4-FFF2-40B4-BE49-F238E27FC236}">
                <a16:creationId xmlns:a16="http://schemas.microsoft.com/office/drawing/2014/main" id="{58D02D5E-CEF5-2293-D84C-460F3E15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71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A01A0-30A7-BA49-0975-80EFC6EF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Suricata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FB77-0632-6BE3-5F05-090F8FA0F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Appendix</a:t>
            </a:r>
            <a:endParaRPr lang="nl-NL" dirty="0"/>
          </a:p>
        </p:txBody>
      </p:sp>
      <p:pic>
        <p:nvPicPr>
          <p:cNvPr id="2" name="Picture 2" descr="HD meerkat funny wallpapers | Peakpx">
            <a:extLst>
              <a:ext uri="{FF2B5EF4-FFF2-40B4-BE49-F238E27FC236}">
                <a16:creationId xmlns:a16="http://schemas.microsoft.com/office/drawing/2014/main" id="{BBC4B88C-D7BC-D17D-52F4-D8F0AC909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3" y="4219575"/>
            <a:ext cx="32194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6483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4DD8-0419-15A1-2678-FFBC0C80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Appendix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32E83-A7C3-248A-377B-B2365B2DDF47}"/>
              </a:ext>
            </a:extLst>
          </p:cNvPr>
          <p:cNvSpPr txBox="1"/>
          <p:nvPr/>
        </p:nvSpPr>
        <p:spPr>
          <a:xfrm>
            <a:off x="1569088" y="1569600"/>
            <a:ext cx="76837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Rockwell Light" panose="02040303020102020203" pitchFamily="18" charset="0"/>
              </a:rPr>
              <a:t>Some interesting read about performance of AF/PF PACKET vs PF_RING -&gt; 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400" b="1" dirty="0">
                <a:latin typeface="Rockwell Light" panose="02040303020102020203" pitchFamily="18" charset="0"/>
              </a:rPr>
              <a:t>Non-</a:t>
            </a:r>
            <a:r>
              <a:rPr lang="nl-NL" sz="1400" b="1" dirty="0" err="1">
                <a:latin typeface="Rockwell Light" panose="02040303020102020203" pitchFamily="18" charset="0"/>
              </a:rPr>
              <a:t>Promiscuous</a:t>
            </a:r>
            <a:r>
              <a:rPr lang="nl-NL" sz="1400" b="1" dirty="0">
                <a:latin typeface="Rockwell Light" panose="02040303020102020203" pitchFamily="18" charset="0"/>
              </a:rPr>
              <a:t> mode</a:t>
            </a:r>
            <a:r>
              <a:rPr lang="nl-NL" sz="1400" dirty="0">
                <a:latin typeface="Rockwell Light" panose="02040303020102020203" pitchFamily="18" charset="0"/>
              </a:rPr>
              <a:t>, </a:t>
            </a:r>
            <a:r>
              <a:rPr lang="nl-NL" sz="1400" dirty="0" err="1">
                <a:latin typeface="Rockwell Light" panose="02040303020102020203" pitchFamily="18" charset="0"/>
              </a:rPr>
              <a:t>only</a:t>
            </a:r>
            <a:r>
              <a:rPr lang="nl-NL" sz="1400" dirty="0">
                <a:latin typeface="Rockwell Light" panose="02040303020102020203" pitchFamily="18" charset="0"/>
              </a:rPr>
              <a:t> accept </a:t>
            </a:r>
            <a:r>
              <a:rPr lang="nl-NL" sz="1400" dirty="0" err="1">
                <a:latin typeface="Rockwell Light" panose="02040303020102020203" pitchFamily="18" charset="0"/>
              </a:rPr>
              <a:t>packets</a:t>
            </a:r>
            <a:r>
              <a:rPr lang="nl-NL" sz="1400" dirty="0">
                <a:latin typeface="Rockwell Light" panose="02040303020102020203" pitchFamily="18" charset="0"/>
              </a:rPr>
              <a:t> </a:t>
            </a:r>
            <a:r>
              <a:rPr lang="nl-NL" sz="1400" dirty="0" err="1">
                <a:latin typeface="Rockwell Light" panose="02040303020102020203" pitchFamily="18" charset="0"/>
              </a:rPr>
              <a:t>with</a:t>
            </a:r>
            <a:r>
              <a:rPr lang="nl-NL" sz="1400" dirty="0">
                <a:latin typeface="Rockwell Light" panose="02040303020102020203" pitchFamily="18" charset="0"/>
              </a:rPr>
              <a:t> </a:t>
            </a:r>
            <a:r>
              <a:rPr lang="nl-NL" sz="1400" dirty="0" err="1">
                <a:latin typeface="Rockwell Light" panose="02040303020102020203" pitchFamily="18" charset="0"/>
              </a:rPr>
              <a:t>its</a:t>
            </a:r>
            <a:r>
              <a:rPr lang="nl-NL" sz="1400" dirty="0">
                <a:latin typeface="Rockwell Light" panose="02040303020102020203" pitchFamily="18" charset="0"/>
              </a:rPr>
              <a:t> </a:t>
            </a:r>
            <a:r>
              <a:rPr lang="nl-NL" sz="1400" dirty="0" err="1">
                <a:latin typeface="Rockwell Light" panose="02040303020102020203" pitchFamily="18" charset="0"/>
              </a:rPr>
              <a:t>own</a:t>
            </a:r>
            <a:r>
              <a:rPr lang="nl-NL" sz="1400" dirty="0">
                <a:latin typeface="Rockwell Light" panose="02040303020102020203" pitchFamily="18" charset="0"/>
              </a:rPr>
              <a:t> MAC-</a:t>
            </a:r>
            <a:r>
              <a:rPr lang="nl-NL" sz="1400" dirty="0" err="1">
                <a:latin typeface="Rockwell Light" panose="02040303020102020203" pitchFamily="18" charset="0"/>
              </a:rPr>
              <a:t>address</a:t>
            </a:r>
            <a:endParaRPr lang="nl-NL" sz="1400" dirty="0">
              <a:latin typeface="Rockwell Light" panose="02040303020102020203" pitchFamily="18" charset="0"/>
            </a:endParaRPr>
          </a:p>
          <a:p>
            <a:r>
              <a:rPr lang="nl-NL" sz="1400" b="1" dirty="0" err="1">
                <a:latin typeface="Rockwell Light" panose="02040303020102020203" pitchFamily="18" charset="0"/>
              </a:rPr>
              <a:t>Promiscuous</a:t>
            </a:r>
            <a:r>
              <a:rPr lang="nl-NL" sz="1400" b="1" dirty="0">
                <a:latin typeface="Rockwell Light" panose="02040303020102020203" pitchFamily="18" charset="0"/>
              </a:rPr>
              <a:t> mode</a:t>
            </a:r>
            <a:r>
              <a:rPr lang="nl-NL" sz="1400" dirty="0">
                <a:latin typeface="Rockwell Light" panose="02040303020102020203" pitchFamily="18" charset="0"/>
              </a:rPr>
              <a:t>, </a:t>
            </a:r>
            <a:r>
              <a:rPr lang="nl-NL" sz="1400" dirty="0" err="1">
                <a:latin typeface="Rockwell Light" panose="02040303020102020203" pitchFamily="18" charset="0"/>
              </a:rPr>
              <a:t>retrieve</a:t>
            </a:r>
            <a:r>
              <a:rPr lang="en-NL" sz="1400" dirty="0">
                <a:latin typeface="Rockwell Light" panose="02040303020102020203" pitchFamily="18" charset="0"/>
              </a:rPr>
              <a:t>/accept</a:t>
            </a:r>
            <a:r>
              <a:rPr lang="nl-NL" sz="1400" dirty="0">
                <a:latin typeface="Rockwell Light" panose="02040303020102020203" pitchFamily="18" charset="0"/>
              </a:rPr>
              <a:t> </a:t>
            </a:r>
            <a:r>
              <a:rPr lang="nl-NL" sz="1400" dirty="0" err="1">
                <a:latin typeface="Rockwell Light" panose="02040303020102020203" pitchFamily="18" charset="0"/>
              </a:rPr>
              <a:t>all</a:t>
            </a:r>
            <a:r>
              <a:rPr lang="nl-NL" sz="1400" dirty="0">
                <a:latin typeface="Rockwell Light" panose="02040303020102020203" pitchFamily="18" charset="0"/>
              </a:rPr>
              <a:t> </a:t>
            </a:r>
            <a:r>
              <a:rPr lang="nl-NL" sz="1400" dirty="0" err="1">
                <a:latin typeface="Rockwell Light" panose="02040303020102020203" pitchFamily="18" charset="0"/>
              </a:rPr>
              <a:t>packets</a:t>
            </a:r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470ED-9D58-2E1F-9B6B-87B5033195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9705" y="1482518"/>
            <a:ext cx="3548836" cy="4283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3F09F-4DA3-F4ED-1480-E05BC9972292}"/>
              </a:ext>
            </a:extLst>
          </p:cNvPr>
          <p:cNvSpPr txBox="1"/>
          <p:nvPr/>
        </p:nvSpPr>
        <p:spPr>
          <a:xfrm>
            <a:off x="891472" y="6354375"/>
            <a:ext cx="10837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Figures</a:t>
            </a:r>
            <a:r>
              <a:rPr lang="en-NL" sz="1200" dirty="0"/>
              <a:t> source: </a:t>
            </a:r>
            <a:r>
              <a:rPr lang="nl-NL" sz="1200" dirty="0"/>
              <a:t>https://www.researchgate.net/publication/221611960_Comparing_and_improving_current_packet_capturing_solutions_based_on_commodity_hardware</a:t>
            </a:r>
          </a:p>
        </p:txBody>
      </p:sp>
    </p:spTree>
    <p:extLst>
      <p:ext uri="{BB962C8B-B14F-4D97-AF65-F5344CB8AC3E}">
        <p14:creationId xmlns:p14="http://schemas.microsoft.com/office/powerpoint/2010/main" val="207259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Functioneel</a:t>
            </a:r>
            <a:r>
              <a:rPr lang="en-NL" dirty="0"/>
              <a:t> </a:t>
            </a:r>
            <a:r>
              <a:rPr lang="en-NL" dirty="0" err="1"/>
              <a:t>overzicht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F8159-4388-2134-0926-3A36DFE6065E}"/>
              </a:ext>
            </a:extLst>
          </p:cNvPr>
          <p:cNvSpPr txBox="1"/>
          <p:nvPr/>
        </p:nvSpPr>
        <p:spPr>
          <a:xfrm>
            <a:off x="1569600" y="1569600"/>
            <a:ext cx="84487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b="1" dirty="0">
                <a:latin typeface="Rockwell Light" panose="02040303020102020203" pitchFamily="18" charset="0"/>
              </a:rPr>
              <a:t>Suricata thread modules: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>
                <a:latin typeface="Rockwell Light" panose="02040303020102020203" pitchFamily="18" charset="0"/>
              </a:rPr>
              <a:t>Management (</a:t>
            </a:r>
            <a:r>
              <a:rPr lang="en-NL" dirty="0" err="1">
                <a:latin typeface="Rockwell Light" panose="02040303020102020203" pitchFamily="18" charset="0"/>
              </a:rPr>
              <a:t>flow.managers</a:t>
            </a:r>
            <a:r>
              <a:rPr lang="en-NL" dirty="0">
                <a:latin typeface="Rockwell Light" panose="02040303020102020203" pitchFamily="18" charset="0"/>
              </a:rPr>
              <a:t>, </a:t>
            </a:r>
            <a:r>
              <a:rPr lang="en-NL" dirty="0" err="1">
                <a:latin typeface="Rockwell Light" panose="02040303020102020203" pitchFamily="18" charset="0"/>
              </a:rPr>
              <a:t>flow.recyclers</a:t>
            </a:r>
            <a:r>
              <a:rPr lang="en-NL" dirty="0">
                <a:latin typeface="Rockwell Light" panose="02040303020102020203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>
                <a:latin typeface="Rockwell Light" panose="02040303020102020203" pitchFamily="18" charset="0"/>
              </a:rPr>
              <a:t>Receive/capture (receive and decode)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>
                <a:latin typeface="Rockwell Light" panose="02040303020102020203" pitchFamily="18" charset="0"/>
              </a:rPr>
              <a:t>Worker (</a:t>
            </a:r>
            <a:r>
              <a:rPr lang="en-NL" dirty="0" err="1">
                <a:latin typeface="Rockwell Light" panose="02040303020102020203" pitchFamily="18" charset="0"/>
              </a:rPr>
              <a:t>streamtcp</a:t>
            </a:r>
            <a:r>
              <a:rPr lang="en-NL" dirty="0">
                <a:latin typeface="Rockwell Light" panose="02040303020102020203" pitchFamily="18" charset="0"/>
              </a:rPr>
              <a:t>, detect, output(logging), reject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dirty="0">
                <a:latin typeface="Rockwell Light" panose="02040303020102020203" pitchFamily="18" charset="0"/>
              </a:rPr>
              <a:t>IPS Verdict (respond/reject)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7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Functioneel</a:t>
            </a:r>
            <a:r>
              <a:rPr lang="en-NL" dirty="0"/>
              <a:t> </a:t>
            </a:r>
            <a:r>
              <a:rPr lang="en-NL" dirty="0" err="1"/>
              <a:t>overzicht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F8159-4388-2134-0926-3A36DFE6065E}"/>
              </a:ext>
            </a:extLst>
          </p:cNvPr>
          <p:cNvSpPr txBox="1"/>
          <p:nvPr/>
        </p:nvSpPr>
        <p:spPr>
          <a:xfrm>
            <a:off x="1569600" y="1569600"/>
            <a:ext cx="844877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 Light" panose="02040303020102020203" pitchFamily="18" charset="0"/>
              </a:rPr>
              <a:t>Suricata Run Modes: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400" dirty="0">
                <a:latin typeface="Rockwell Light" panose="02040303020102020203" pitchFamily="18" charset="0"/>
                <a:hlinkClick r:id="rId2"/>
              </a:rPr>
              <a:t>https://suricata.readthedocs.io/en/suricata-6.0.0/performance/runmodes.html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nl-NL" sz="1400" dirty="0">
                <a:latin typeface="Rockwell Light" panose="02040303020102020203" pitchFamily="18" charset="0"/>
                <a:hlinkClick r:id="rId3"/>
              </a:rPr>
              <a:t>https://xbu.me/article/performance-characterization-of-suricata-thread-models/</a:t>
            </a:r>
            <a:r>
              <a:rPr lang="en-NL" sz="1400" dirty="0">
                <a:latin typeface="Rockwell Light" panose="02040303020102020203" pitchFamily="18" charset="0"/>
              </a:rPr>
              <a:t> 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b="1" dirty="0" err="1">
                <a:latin typeface="Rockwell Light" panose="02040303020102020203" pitchFamily="18" charset="0"/>
              </a:rPr>
              <a:t>AutoFP</a:t>
            </a:r>
            <a:r>
              <a:rPr lang="en-NL" sz="1600" b="1" dirty="0">
                <a:latin typeface="Rockwell Light" panose="02040303020102020203" pitchFamily="18" charset="0"/>
              </a:rPr>
              <a:t>: (Auto Flow Pinning)</a:t>
            </a:r>
            <a:br>
              <a:rPr lang="en-NL" sz="1600" b="1" dirty="0">
                <a:latin typeface="Rockwell Light" panose="02040303020102020203" pitchFamily="18" charset="0"/>
              </a:rPr>
            </a:br>
            <a:r>
              <a:rPr lang="en-NL" sz="1400" dirty="0">
                <a:solidFill>
                  <a:srgbClr val="373737"/>
                </a:solidFill>
                <a:latin typeface="Rockwell Light" panose="02060403020205020204" pitchFamily="18" charset="0"/>
              </a:rPr>
              <a:t>Al</a:t>
            </a:r>
            <a:r>
              <a:rPr lang="en-US" sz="1400" b="0" i="0" dirty="0">
                <a:solidFill>
                  <a:srgbClr val="373737"/>
                </a:solidFill>
                <a:effectLst/>
                <a:latin typeface="Rockwell Light" panose="02060403020205020204" pitchFamily="18" charset="0"/>
              </a:rPr>
              <a:t>l packets belonging to a flow are processed by the same stream, detection and output thread</a:t>
            </a:r>
            <a:endParaRPr lang="en-NL" sz="1400" b="1" dirty="0">
              <a:latin typeface="Rockwell Light" panose="02060403020205020204" pitchFamily="18" charset="0"/>
            </a:endParaRPr>
          </a:p>
          <a:p>
            <a:r>
              <a:rPr lang="en-NL" sz="1400" i="0" dirty="0">
                <a:solidFill>
                  <a:srgbClr val="404040"/>
                </a:solidFill>
                <a:effectLst/>
                <a:latin typeface="Rockwell Light" panose="02040303020102020203" pitchFamily="18" charset="0"/>
              </a:rPr>
              <a:t>One or more capture threads (PCAP processing / IPS ) -&gt; packet capture + decoding, passed to flow worker thread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br>
              <a:rPr lang="en-NL" sz="1600" b="1" dirty="0">
                <a:latin typeface="Rockwell Light" panose="02040303020102020203" pitchFamily="18" charset="0"/>
              </a:rPr>
            </a:br>
            <a:br>
              <a:rPr lang="en-NL" sz="1600" b="1" dirty="0">
                <a:latin typeface="Rockwell Light" panose="02040303020102020203" pitchFamily="18" charset="0"/>
              </a:rPr>
            </a:br>
            <a:br>
              <a:rPr lang="en-NL" sz="1600" b="1" dirty="0">
                <a:latin typeface="Rockwell Light" panose="02040303020102020203" pitchFamily="18" charset="0"/>
              </a:rPr>
            </a:br>
            <a:br>
              <a:rPr lang="en-NL" sz="1600" b="1" dirty="0">
                <a:latin typeface="Rockwell Light" panose="02040303020102020203" pitchFamily="18" charset="0"/>
              </a:rPr>
            </a:br>
            <a:endParaRPr lang="en-NL" sz="1600" b="1" dirty="0">
              <a:latin typeface="Rockwell Light" panose="02040303020102020203" pitchFamily="18" charset="0"/>
            </a:endParaRPr>
          </a:p>
          <a:p>
            <a:br>
              <a:rPr lang="en-NL" sz="1600" b="1" dirty="0">
                <a:latin typeface="Rockwell Light" panose="02040303020102020203" pitchFamily="18" charset="0"/>
              </a:rPr>
            </a:br>
            <a:br>
              <a:rPr lang="en-NL" sz="1600" b="1" dirty="0">
                <a:latin typeface="Rockwell Light" panose="02040303020102020203" pitchFamily="18" charset="0"/>
              </a:rPr>
            </a:br>
            <a:r>
              <a:rPr lang="en-US" sz="1400" b="1" dirty="0">
                <a:latin typeface="Rockwell Light" panose="02040303020102020203" pitchFamily="18" charset="0"/>
              </a:rPr>
              <a:t>management-</a:t>
            </a:r>
            <a:r>
              <a:rPr lang="en-US" sz="1400" b="1" dirty="0" err="1">
                <a:latin typeface="Rockwell Light" panose="02040303020102020203" pitchFamily="18" charset="0"/>
              </a:rPr>
              <a:t>cpu</a:t>
            </a:r>
            <a:r>
              <a:rPr lang="en-US" sz="1400" b="1" dirty="0">
                <a:latin typeface="Rockwell Light" panose="02040303020102020203" pitchFamily="18" charset="0"/>
              </a:rPr>
              <a:t>-set is used for flow timeout handling, counters</a:t>
            </a:r>
          </a:p>
          <a:p>
            <a:r>
              <a:rPr lang="en-US" sz="1400" b="1" dirty="0">
                <a:latin typeface="Rockwell Light" panose="02040303020102020203" pitchFamily="18" charset="0"/>
              </a:rPr>
              <a:t>worker-</a:t>
            </a:r>
            <a:r>
              <a:rPr lang="en-US" sz="1400" b="1" dirty="0" err="1">
                <a:latin typeface="Rockwell Light" panose="02040303020102020203" pitchFamily="18" charset="0"/>
              </a:rPr>
              <a:t>cpu</a:t>
            </a:r>
            <a:r>
              <a:rPr lang="en-US" sz="1400" b="1" dirty="0">
                <a:latin typeface="Rockwell Light" panose="02040303020102020203" pitchFamily="18" charset="0"/>
              </a:rPr>
              <a:t>-set is used for 'worker' threads</a:t>
            </a:r>
          </a:p>
          <a:p>
            <a:r>
              <a:rPr lang="en-US" sz="1400" b="1" dirty="0">
                <a:latin typeface="Rockwell Light" panose="02040303020102020203" pitchFamily="18" charset="0"/>
              </a:rPr>
              <a:t>receive-</a:t>
            </a:r>
            <a:r>
              <a:rPr lang="en-US" sz="1400" b="1" dirty="0" err="1">
                <a:latin typeface="Rockwell Light" panose="02040303020102020203" pitchFamily="18" charset="0"/>
              </a:rPr>
              <a:t>cpu</a:t>
            </a:r>
            <a:r>
              <a:rPr lang="en-US" sz="1400" b="1" dirty="0">
                <a:latin typeface="Rockwell Light" panose="02040303020102020203" pitchFamily="18" charset="0"/>
              </a:rPr>
              <a:t>-set is used for capture threads</a:t>
            </a:r>
          </a:p>
          <a:p>
            <a:r>
              <a:rPr lang="en-US" sz="1400" b="1" dirty="0">
                <a:latin typeface="Rockwell Light" panose="02040303020102020203" pitchFamily="18" charset="0"/>
              </a:rPr>
              <a:t>verdict-</a:t>
            </a:r>
            <a:r>
              <a:rPr lang="en-US" sz="1400" b="1" dirty="0" err="1">
                <a:latin typeface="Rockwell Light" panose="02040303020102020203" pitchFamily="18" charset="0"/>
              </a:rPr>
              <a:t>cpu</a:t>
            </a:r>
            <a:r>
              <a:rPr lang="en-US" sz="1400" b="1" dirty="0">
                <a:latin typeface="Rockwell Light" panose="02040303020102020203" pitchFamily="18" charset="0"/>
              </a:rPr>
              <a:t>-set is used for IPS verdict threads</a:t>
            </a:r>
            <a:endParaRPr lang="en-NL" sz="1400" b="1" dirty="0">
              <a:latin typeface="Rockwell Light" panose="02040303020102020203" pitchFamily="18" charset="0"/>
            </a:endParaRPr>
          </a:p>
        </p:txBody>
      </p:sp>
      <p:pic>
        <p:nvPicPr>
          <p:cNvPr id="2052" name="Picture 4" descr="Suricata autofp mode">
            <a:extLst>
              <a:ext uri="{FF2B5EF4-FFF2-40B4-BE49-F238E27FC236}">
                <a16:creationId xmlns:a16="http://schemas.microsoft.com/office/drawing/2014/main" id="{28F80EB3-9CDC-3A59-B4E8-7DBFC619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16" y="3368990"/>
            <a:ext cx="6306037" cy="235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5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Functioneel</a:t>
            </a:r>
            <a:r>
              <a:rPr lang="en-NL" dirty="0"/>
              <a:t> </a:t>
            </a:r>
            <a:r>
              <a:rPr lang="en-NL" dirty="0" err="1"/>
              <a:t>overzicht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F8159-4388-2134-0926-3A36DFE6065E}"/>
              </a:ext>
            </a:extLst>
          </p:cNvPr>
          <p:cNvSpPr txBox="1"/>
          <p:nvPr/>
        </p:nvSpPr>
        <p:spPr>
          <a:xfrm>
            <a:off x="1569600" y="1569600"/>
            <a:ext cx="844877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 Light" panose="02040303020102020203" pitchFamily="18" charset="0"/>
              </a:rPr>
              <a:t>Suricata Run Modes: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600" b="1" dirty="0">
                <a:latin typeface="Rockwell Light" panose="02040303020102020203" pitchFamily="18" charset="0"/>
              </a:rPr>
              <a:t>Workers: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60403020205020204" pitchFamily="18" charset="0"/>
              </a:rPr>
              <a:t>NIC/Driver -&gt; Suricata processing threat. 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Each packet processing thread then contains the full packet pipeline.</a:t>
            </a:r>
            <a:r>
              <a:rPr lang="en-NL" sz="1400" b="0" i="0" dirty="0">
                <a:solidFill>
                  <a:srgbClr val="404040"/>
                </a:solidFill>
                <a:effectLst/>
                <a:latin typeface="Rockwell Light" panose="02060403020205020204" pitchFamily="18" charset="0"/>
              </a:rPr>
              <a:t> Each thread runs all thread modules.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US" sz="1400" b="1" dirty="0">
                <a:latin typeface="Rockwell Light" panose="02040303020102020203" pitchFamily="18" charset="0"/>
              </a:rPr>
              <a:t>management-</a:t>
            </a:r>
            <a:r>
              <a:rPr lang="en-US" sz="1400" b="1" dirty="0" err="1">
                <a:latin typeface="Rockwell Light" panose="02040303020102020203" pitchFamily="18" charset="0"/>
              </a:rPr>
              <a:t>cpu</a:t>
            </a:r>
            <a:r>
              <a:rPr lang="en-US" sz="1400" b="1" dirty="0">
                <a:latin typeface="Rockwell Light" panose="02040303020102020203" pitchFamily="18" charset="0"/>
              </a:rPr>
              <a:t>-set is used for flow timeout handling, counters</a:t>
            </a:r>
          </a:p>
          <a:p>
            <a:r>
              <a:rPr lang="en-US" sz="1400" b="1" dirty="0">
                <a:latin typeface="Rockwell Light" panose="02040303020102020203" pitchFamily="18" charset="0"/>
              </a:rPr>
              <a:t>worker-</a:t>
            </a:r>
            <a:r>
              <a:rPr lang="en-US" sz="1400" b="1" dirty="0" err="1">
                <a:latin typeface="Rockwell Light" panose="02040303020102020203" pitchFamily="18" charset="0"/>
              </a:rPr>
              <a:t>cpu</a:t>
            </a:r>
            <a:r>
              <a:rPr lang="en-US" sz="1400" b="1" dirty="0">
                <a:latin typeface="Rockwell Light" panose="02040303020102020203" pitchFamily="18" charset="0"/>
              </a:rPr>
              <a:t>-set is used for 'worker' threads</a:t>
            </a:r>
            <a:endParaRPr lang="en-NL" sz="1400" dirty="0">
              <a:latin typeface="Rockwell Light" panose="02040303020102020203" pitchFamily="18" charset="0"/>
            </a:endParaRPr>
          </a:p>
          <a:p>
            <a:br>
              <a:rPr lang="en-NL" sz="1600" b="1" dirty="0">
                <a:latin typeface="Rockwell Light" panose="02040303020102020203" pitchFamily="18" charset="0"/>
              </a:rPr>
            </a:br>
            <a:r>
              <a:rPr lang="en-NL" sz="1600" b="1" dirty="0">
                <a:latin typeface="Rockwell Light" panose="02040303020102020203" pitchFamily="18" charset="0"/>
              </a:rPr>
              <a:t>Single:</a:t>
            </a:r>
            <a:br>
              <a:rPr lang="en-NL" sz="16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Same as worker only 1 single processing threat. </a:t>
            </a:r>
            <a:r>
              <a:rPr lang="nl-NL" sz="1400" dirty="0">
                <a:latin typeface="Rockwell Light" panose="02040303020102020203" pitchFamily="18" charset="0"/>
              </a:rPr>
              <a:t>E.g.,</a:t>
            </a:r>
            <a:r>
              <a:rPr lang="en-NL" sz="1400" dirty="0">
                <a:latin typeface="Rockwell Light" panose="02040303020102020203" pitchFamily="18" charset="0"/>
              </a:rPr>
              <a:t> for troubleshooting signatures/development.</a:t>
            </a:r>
          </a:p>
        </p:txBody>
      </p:sp>
      <p:pic>
        <p:nvPicPr>
          <p:cNvPr id="2054" name="Picture 6" descr="Suricata workers mode">
            <a:extLst>
              <a:ext uri="{FF2B5EF4-FFF2-40B4-BE49-F238E27FC236}">
                <a16:creationId xmlns:a16="http://schemas.microsoft.com/office/drawing/2014/main" id="{8A48FB65-F0C6-DA30-3846-567A84D83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27" y="2878741"/>
            <a:ext cx="6228184" cy="21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93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8DF9-6EE0-D921-D67F-7EE02E4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Functioneel</a:t>
            </a:r>
            <a:r>
              <a:rPr lang="en-NL" dirty="0"/>
              <a:t> </a:t>
            </a:r>
            <a:r>
              <a:rPr lang="en-NL" dirty="0" err="1"/>
              <a:t>overzicht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F8159-4388-2134-0926-3A36DFE6065E}"/>
              </a:ext>
            </a:extLst>
          </p:cNvPr>
          <p:cNvSpPr txBox="1"/>
          <p:nvPr/>
        </p:nvSpPr>
        <p:spPr>
          <a:xfrm>
            <a:off x="1569600" y="1569600"/>
            <a:ext cx="84487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 Light" panose="02040303020102020203" pitchFamily="18" charset="0"/>
              </a:rPr>
              <a:t>Suricata Run Modes: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Example output, alle threads in </a:t>
            </a:r>
            <a:r>
              <a:rPr lang="en-NL" sz="1400" dirty="0" err="1">
                <a:latin typeface="Rockwell Light" panose="02040303020102020203" pitchFamily="18" charset="0"/>
              </a:rPr>
              <a:t>AutoFP</a:t>
            </a:r>
            <a:r>
              <a:rPr lang="en-NL" sz="1400" dirty="0">
                <a:latin typeface="Rockwell Light" panose="02040303020102020203" pitchFamily="18" charset="0"/>
              </a:rPr>
              <a:t> mode (IDS mode)</a:t>
            </a:r>
          </a:p>
          <a:p>
            <a:endParaRPr lang="en-NL" sz="1400" dirty="0">
              <a:latin typeface="Rockwell Light" panose="02040303020102020203" pitchFamily="18" charset="0"/>
            </a:endParaRPr>
          </a:p>
          <a:p>
            <a:endParaRPr lang="en-NL" sz="1400" dirty="0">
              <a:latin typeface="Rockwell Light" panose="02040303020102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79F04-5A4A-BCAB-0CAF-24EDD668CE0D}"/>
              </a:ext>
            </a:extLst>
          </p:cNvPr>
          <p:cNvSpPr txBox="1"/>
          <p:nvPr/>
        </p:nvSpPr>
        <p:spPr>
          <a:xfrm>
            <a:off x="7344058" y="2031264"/>
            <a:ext cx="484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latin typeface="Rockwell Light" panose="02040303020102020203" pitchFamily="18" charset="0"/>
                <a:hlinkClick r:id="rId2"/>
              </a:rPr>
              <a:t>https://github.com/OISF/suricata/blob/master/src/runmodes.c</a:t>
            </a:r>
            <a:endParaRPr lang="en-NL" sz="1400" dirty="0">
              <a:latin typeface="Rockwell Light" panose="020403030201020202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B32-4F4A-A887-CD2E-69F6DA318C37}"/>
              </a:ext>
            </a:extLst>
          </p:cNvPr>
          <p:cNvSpPr txBox="1"/>
          <p:nvPr/>
        </p:nvSpPr>
        <p:spPr>
          <a:xfrm>
            <a:off x="9608678" y="3753629"/>
            <a:ext cx="2474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b="1" dirty="0">
                <a:latin typeface="Rockwell Light" panose="02040303020102020203" pitchFamily="18" charset="0"/>
              </a:rPr>
              <a:t>Management:</a:t>
            </a:r>
            <a:br>
              <a:rPr lang="en-NL" sz="1400" b="1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FM#01: Flow Manager</a:t>
            </a:r>
          </a:p>
          <a:p>
            <a:r>
              <a:rPr lang="en-NL" sz="1400" dirty="0">
                <a:latin typeface="Rockwell Light" panose="02040303020102020203" pitchFamily="18" charset="0"/>
              </a:rPr>
              <a:t>FR#01: Flow Recycler</a:t>
            </a:r>
          </a:p>
          <a:p>
            <a:r>
              <a:rPr lang="en-NL" sz="1400" dirty="0">
                <a:latin typeface="Rockwell Light" panose="02040303020102020203" pitchFamily="18" charset="0"/>
              </a:rPr>
              <a:t>CS: Counter Stats</a:t>
            </a:r>
          </a:p>
          <a:p>
            <a:r>
              <a:rPr lang="en-NL" sz="1400" dirty="0">
                <a:latin typeface="Rockwell Light" panose="02040303020102020203" pitchFamily="18" charset="0"/>
              </a:rPr>
              <a:t>CW: Counter Wakeup</a:t>
            </a: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US: Unix Socket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b="1" dirty="0">
                <a:latin typeface="Rockwell Light" panose="02040303020102020203" pitchFamily="18" charset="0"/>
              </a:rPr>
              <a:t>Receive/Capture:</a:t>
            </a:r>
          </a:p>
          <a:p>
            <a:r>
              <a:rPr lang="en-NL" sz="1400" dirty="0">
                <a:latin typeface="Rockwell Light" panose="02040303020102020203" pitchFamily="18" charset="0"/>
              </a:rPr>
              <a:t>RX#01-04: </a:t>
            </a:r>
            <a:r>
              <a:rPr lang="en-NL" sz="1400" dirty="0" err="1">
                <a:latin typeface="Rockwell Light" panose="02040303020102020203" pitchFamily="18" charset="0"/>
              </a:rPr>
              <a:t>AutoFP</a:t>
            </a:r>
            <a:r>
              <a:rPr lang="en-NL" sz="1400" dirty="0">
                <a:latin typeface="Rockwell Light" panose="02040303020102020203" pitchFamily="18" charset="0"/>
              </a:rPr>
              <a:t> mode only</a:t>
            </a:r>
            <a:br>
              <a:rPr lang="en-NL" sz="1400" dirty="0">
                <a:latin typeface="Rockwell Light" panose="02040303020102020203" pitchFamily="18" charset="0"/>
              </a:rPr>
            </a:br>
            <a:br>
              <a:rPr lang="en-NL" sz="1400" dirty="0">
                <a:latin typeface="Rockwell Light" panose="02040303020102020203" pitchFamily="18" charset="0"/>
              </a:rPr>
            </a:br>
            <a:r>
              <a:rPr lang="en-NL" sz="1400" b="1" dirty="0">
                <a:latin typeface="Rockwell Light" panose="02040303020102020203" pitchFamily="18" charset="0"/>
              </a:rPr>
              <a:t>Worker:</a:t>
            </a:r>
            <a:br>
              <a:rPr lang="en-NL" sz="1400" b="1" dirty="0">
                <a:latin typeface="Rockwell Light" panose="02040303020102020203" pitchFamily="18" charset="0"/>
              </a:rPr>
            </a:br>
            <a:r>
              <a:rPr lang="en-NL" sz="1400" dirty="0">
                <a:latin typeface="Rockwell Light" panose="02040303020102020203" pitchFamily="18" charset="0"/>
              </a:rPr>
              <a:t>W#01-04: </a:t>
            </a:r>
            <a:r>
              <a:rPr lang="en-NL" sz="1400" dirty="0" err="1">
                <a:latin typeface="Rockwell Light" panose="02040303020102020203" pitchFamily="18" charset="0"/>
              </a:rPr>
              <a:t>Detection+Output</a:t>
            </a:r>
            <a:endParaRPr lang="en-NL" sz="1400" dirty="0">
              <a:latin typeface="Rockwell Light" panose="02040303020102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E8C79-0E5C-8F04-2F74-88AED79D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10" y="2559793"/>
            <a:ext cx="7848058" cy="39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4496</Words>
  <Application>Microsoft Office PowerPoint</Application>
  <PresentationFormat>Widescreen</PresentationFormat>
  <Paragraphs>579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Consolas</vt:lpstr>
      <vt:lpstr>Rockwell Light</vt:lpstr>
      <vt:lpstr>Office Theme</vt:lpstr>
      <vt:lpstr>PowerPoint Presentation</vt:lpstr>
      <vt:lpstr>Shameless plug</vt:lpstr>
      <vt:lpstr>Suricata content</vt:lpstr>
      <vt:lpstr>Functioneel overzicht</vt:lpstr>
      <vt:lpstr>Functioneel overzicht</vt:lpstr>
      <vt:lpstr>Functioneel overzicht</vt:lpstr>
      <vt:lpstr>Functioneel overzicht</vt:lpstr>
      <vt:lpstr>Functioneel overzicht</vt:lpstr>
      <vt:lpstr>Functioneel overzicht</vt:lpstr>
      <vt:lpstr>Functioneel overzicht</vt:lpstr>
      <vt:lpstr>Suricata</vt:lpstr>
      <vt:lpstr>Installeren/configureren van Suricata</vt:lpstr>
      <vt:lpstr>Installeren/configureren van Suricata</vt:lpstr>
      <vt:lpstr>Configureren van Suricata</vt:lpstr>
      <vt:lpstr>Configureren van Suricata</vt:lpstr>
      <vt:lpstr>Configureren van Suricata</vt:lpstr>
      <vt:lpstr>Configureren van Suricata</vt:lpstr>
      <vt:lpstr>Configureren van Suricata</vt:lpstr>
      <vt:lpstr>Configureren van Suricata</vt:lpstr>
      <vt:lpstr>Configureren van Suricata</vt:lpstr>
      <vt:lpstr>Configureren van Suricata</vt:lpstr>
      <vt:lpstr>Configureren van Suricata</vt:lpstr>
      <vt:lpstr>Configureren van Suricata</vt:lpstr>
      <vt:lpstr>Configureren van Suricata</vt:lpstr>
      <vt:lpstr>Configureren van Suricata</vt:lpstr>
      <vt:lpstr>Configureren van Suricata</vt:lpstr>
      <vt:lpstr>Configureren van Suricata</vt:lpstr>
      <vt:lpstr>Suricata</vt:lpstr>
      <vt:lpstr>Ophalen van gratis Snort rules</vt:lpstr>
      <vt:lpstr>Suricata</vt:lpstr>
      <vt:lpstr>Manipuleren van rules</vt:lpstr>
      <vt:lpstr>Suricata</vt:lpstr>
      <vt:lpstr>Uitzetten van Rules</vt:lpstr>
      <vt:lpstr>Suricata</vt:lpstr>
      <vt:lpstr>Starten van Suricata</vt:lpstr>
      <vt:lpstr>Suricata</vt:lpstr>
      <vt:lpstr>EVE events in Splunk</vt:lpstr>
      <vt:lpstr>EVE events in Splunk</vt:lpstr>
      <vt:lpstr>EVE events in Splunk</vt:lpstr>
      <vt:lpstr>Suricata</vt:lpstr>
      <vt:lpstr>PCAPs extraheren uit EVE events</vt:lpstr>
      <vt:lpstr>PCAPs extraheren uit EVE events</vt:lpstr>
      <vt:lpstr>Suricata</vt:lpstr>
      <vt:lpstr>TCPreplay</vt:lpstr>
      <vt:lpstr>Suricata</vt:lpstr>
      <vt:lpstr>Publieke PCAP repos met malicious verkeer</vt:lpstr>
      <vt:lpstr>Suricata</vt:lpstr>
      <vt:lpstr>Tunen van Rules</vt:lpstr>
      <vt:lpstr>Suricata</vt:lpstr>
      <vt:lpstr>Elephant flows</vt:lpstr>
      <vt:lpstr>Suricata</vt:lpstr>
      <vt:lpstr>Performance / Tunen van OS</vt:lpstr>
      <vt:lpstr>Performance / Tunen van OS</vt:lpstr>
      <vt:lpstr>Suricata</vt:lpstr>
      <vt:lpstr>Additional features</vt:lpstr>
      <vt:lpstr>Additional features</vt:lpstr>
      <vt:lpstr>Vragen?</vt:lpstr>
      <vt:lpstr>Suricata</vt:lpstr>
      <vt:lpstr>Appendix</vt:lpstr>
    </vt:vector>
  </TitlesOfParts>
  <Company>HWSE3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Suricata as an IDS</dc:title>
  <dc:creator>Ronald van Dorp</dc:creator>
  <cp:lastModifiedBy>Ronald van Dorp</cp:lastModifiedBy>
  <cp:revision>173</cp:revision>
  <cp:lastPrinted>2022-10-17T10:02:06Z</cp:lastPrinted>
  <dcterms:created xsi:type="dcterms:W3CDTF">2022-06-14T11:10:29Z</dcterms:created>
  <dcterms:modified xsi:type="dcterms:W3CDTF">2022-11-03T12:16:48Z</dcterms:modified>
</cp:coreProperties>
</file>