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3A255B1-806D-475A-BB82-B6169D641D84}">
  <a:tblStyle styleId="{D3A255B1-806D-475A-BB82-B6169D641D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 THE FACT that we are the only group that did laevis.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Has L AND S chromosomes and is TETRAPLOID.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2a06c00389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06c00389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BACKGROUND RESEARCH AND QUESTION</a:t>
            </a:r>
            <a:endParaRPr/>
          </a:p>
          <a:p>
            <a:pPr indent="0" lvl="0" marL="0" rtl="0" algn="l">
              <a:spcBef>
                <a:spcPts val="0"/>
              </a:spcBef>
              <a:spcAft>
                <a:spcPts val="0"/>
              </a:spcAft>
              <a:buNone/>
            </a:pPr>
            <a:r>
              <a:rPr lang="en"/>
              <a:t>Is tetraploid, so has L and S copies of each chromosome, each with different evolutionary backgrounds (this is from the instruction paper)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a06c00389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06c00389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through these very BRIEFLY.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FASTQdump of SRR2517972 and SRR2517975</a:t>
            </a:r>
            <a:endParaRPr/>
          </a:p>
          <a:p>
            <a:pPr indent="-298450" lvl="0" marL="457200" rtl="0" algn="l">
              <a:spcBef>
                <a:spcPts val="0"/>
              </a:spcBef>
              <a:spcAft>
                <a:spcPts val="0"/>
              </a:spcAft>
              <a:buSzPts val="1100"/>
              <a:buChar char="●"/>
            </a:pPr>
            <a:r>
              <a:rPr lang="en"/>
              <a:t>Aligned Reads with hisat2</a:t>
            </a:r>
            <a:endParaRPr/>
          </a:p>
          <a:p>
            <a:pPr indent="-298450" lvl="0" marL="457200" rtl="0" algn="l">
              <a:spcBef>
                <a:spcPts val="0"/>
              </a:spcBef>
              <a:spcAft>
                <a:spcPts val="0"/>
              </a:spcAft>
              <a:buSzPts val="1100"/>
              <a:buChar char="●"/>
            </a:pPr>
            <a:r>
              <a:rPr lang="en"/>
              <a:t>Quantification using samtools and featureCounts</a:t>
            </a:r>
            <a:endParaRPr/>
          </a:p>
          <a:p>
            <a:pPr indent="-298450" lvl="0" marL="457200" rtl="0" algn="l">
              <a:spcBef>
                <a:spcPts val="0"/>
              </a:spcBef>
              <a:spcAft>
                <a:spcPts val="0"/>
              </a:spcAft>
              <a:buSzPts val="1100"/>
              <a:buChar char="●"/>
            </a:pPr>
            <a:r>
              <a:rPr lang="en"/>
              <a:t>Differential Gene Expression Analysis in R</a:t>
            </a:r>
            <a:endParaRPr/>
          </a:p>
          <a:p>
            <a:pPr indent="-298450" lvl="0" marL="457200" rtl="0" algn="l">
              <a:spcBef>
                <a:spcPts val="0"/>
              </a:spcBef>
              <a:spcAft>
                <a:spcPts val="0"/>
              </a:spcAft>
              <a:buSzPts val="1100"/>
              <a:buChar char="●"/>
            </a:pPr>
            <a:r>
              <a:rPr lang="en"/>
              <a:t>Quantification of maternally cleared L and S genes in Unix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took the SRR numbers and ran FASTQ dump on them to get FASTQ files, we aligned these to the Xenopis laevis reference genome to get SAM files, then we used samtools to convert this to bam files. After this we used featureCounts to help quantify the number of reads. We put this data into R and did differential expression analysis on it to visualize it.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2a0972a7d1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0972a7d1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Differential gene analysis: Visualization of which ones were likely to be maternally cleared over time due to reduction in differential expression. (Write stuff about the R procedure here.)  MENTION USE OF RPM INSTEAD OF TPM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61.8% of diff exp genes also had target sequence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2a0972a7d1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0972a7d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chemeClr val="dk2"/>
              </a:solidFill>
              <a:latin typeface="Calibri"/>
              <a:ea typeface="Calibri"/>
              <a:cs typeface="Calibri"/>
              <a:sym typeface="Calibri"/>
            </a:endParaRPr>
          </a:p>
          <a:p>
            <a:pPr indent="0" lvl="0" marL="0" rtl="0" algn="l">
              <a:spcBef>
                <a:spcPts val="1600"/>
              </a:spcBef>
              <a:spcAft>
                <a:spcPts val="0"/>
              </a:spcAft>
              <a:buNone/>
            </a:pPr>
            <a:r>
              <a:rPr lang="en" sz="1000">
                <a:solidFill>
                  <a:schemeClr val="dk2"/>
                </a:solidFill>
                <a:latin typeface="Calibri"/>
                <a:ea typeface="Calibri"/>
                <a:cs typeface="Calibri"/>
                <a:sym typeface="Calibri"/>
              </a:rPr>
              <a:t>Fisher’s test comparing Stage 10 reads with target sequence and without vs. Stage 10 reads that were determined as possibly maternally cleared/significantly decreased reads in R and those not.</a:t>
            </a:r>
            <a:br>
              <a:rPr lang="en" sz="1000">
                <a:solidFill>
                  <a:schemeClr val="dk2"/>
                </a:solidFill>
                <a:latin typeface="Calibri"/>
                <a:ea typeface="Calibri"/>
                <a:cs typeface="Calibri"/>
                <a:sym typeface="Calibri"/>
              </a:rPr>
            </a:br>
            <a:r>
              <a:rPr lang="en" sz="1000">
                <a:solidFill>
                  <a:schemeClr val="dk2"/>
                </a:solidFill>
                <a:latin typeface="Calibri"/>
                <a:ea typeface="Calibri"/>
                <a:cs typeface="Calibri"/>
                <a:sym typeface="Calibri"/>
              </a:rPr>
              <a:t>Significant at p&lt;.05, so there is a significant correlation between having the sequence and significant decreases in differential expression.</a:t>
            </a:r>
            <a:br>
              <a:rPr lang="en" sz="1000">
                <a:solidFill>
                  <a:schemeClr val="dk2"/>
                </a:solidFill>
                <a:latin typeface="Calibri"/>
                <a:ea typeface="Calibri"/>
                <a:cs typeface="Calibri"/>
                <a:sym typeface="Calibri"/>
              </a:rPr>
            </a:br>
            <a:r>
              <a:rPr lang="en" sz="1000">
                <a:solidFill>
                  <a:schemeClr val="dk2"/>
                </a:solidFill>
                <a:latin typeface="Calibri"/>
                <a:ea typeface="Calibri"/>
                <a:cs typeface="Calibri"/>
                <a:sym typeface="Calibri"/>
              </a:rPr>
              <a:t>Grand total does match count of full .gtf file used.</a:t>
            </a:r>
            <a:endParaRPr sz="1000">
              <a:solidFill>
                <a:schemeClr val="dk2"/>
              </a:solidFill>
              <a:latin typeface="Calibri"/>
              <a:ea typeface="Calibri"/>
              <a:cs typeface="Calibri"/>
              <a:sym typeface="Calibri"/>
            </a:endParaRPr>
          </a:p>
          <a:p>
            <a:pPr indent="0" lvl="0" marL="0" rtl="0" algn="l">
              <a:spcBef>
                <a:spcPts val="1600"/>
              </a:spcBef>
              <a:spcAft>
                <a:spcPts val="0"/>
              </a:spcAft>
              <a:buNone/>
            </a:pPr>
            <a:r>
              <a:rPr lang="en" sz="1000">
                <a:solidFill>
                  <a:schemeClr val="dk2"/>
                </a:solidFill>
                <a:latin typeface="Calibri"/>
                <a:ea typeface="Calibri"/>
                <a:cs typeface="Calibri"/>
                <a:sym typeface="Calibri"/>
              </a:rPr>
              <a:t>AS you can see, most of the genes in the file </a:t>
            </a:r>
            <a:r>
              <a:rPr i="1" lang="en" sz="1000">
                <a:solidFill>
                  <a:schemeClr val="dk2"/>
                </a:solidFill>
                <a:latin typeface="Calibri"/>
                <a:ea typeface="Calibri"/>
                <a:cs typeface="Calibri"/>
                <a:sym typeface="Calibri"/>
              </a:rPr>
              <a:t>did not</a:t>
            </a:r>
            <a:r>
              <a:rPr lang="en" sz="1000">
                <a:solidFill>
                  <a:schemeClr val="dk2"/>
                </a:solidFill>
                <a:latin typeface="Calibri"/>
                <a:ea typeface="Calibri"/>
                <a:cs typeface="Calibri"/>
                <a:sym typeface="Calibri"/>
              </a:rPr>
              <a:t> have the target sequence, and of those that did, most did not show a statistically significant decrease from the egg stage to stage 10. But, as our Fisher’s tests show, there was a statistically significant correlation between having the target sequence, and showing signs of clearance. </a:t>
            </a:r>
            <a:endParaRPr sz="1000">
              <a:solidFill>
                <a:schemeClr val="dk2"/>
              </a:solidFill>
              <a:latin typeface="Calibri"/>
              <a:ea typeface="Calibri"/>
              <a:cs typeface="Calibri"/>
              <a:sym typeface="Calibri"/>
            </a:endParaRPr>
          </a:p>
          <a:p>
            <a:pPr indent="0" lvl="0" marL="0" rtl="0" algn="l">
              <a:spcBef>
                <a:spcPts val="160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2a0de783d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0de783d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Chr1,3,7 were shown to have significant differences in maternal regulation between L and S. why? Does it change at different stages?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solidFill>
                  <a:schemeClr val="dk2"/>
                </a:solidFill>
                <a:latin typeface="Calibri"/>
                <a:ea typeface="Calibri"/>
                <a:cs typeface="Calibri"/>
                <a:sym typeface="Calibri"/>
              </a:rPr>
              <a:t>We found that there was a statistically significant connection between a gene containing the miRNA target sequence (GCACTT) and a gene showing significant decreases in expression at stage 10 of development as opposed to the egg stage, which points to the possibility the of maternal clearance.</a:t>
            </a:r>
            <a:endParaRPr sz="1800">
              <a:solidFill>
                <a:schemeClr val="dk2"/>
              </a:solidFill>
              <a:latin typeface="Calibri"/>
              <a:ea typeface="Calibri"/>
              <a:cs typeface="Calibri"/>
              <a:sym typeface="Calibri"/>
            </a:endParaRPr>
          </a:p>
          <a:p>
            <a:pPr indent="0" lvl="0" marL="0" rtl="0" algn="l">
              <a:spcBef>
                <a:spcPts val="1600"/>
              </a:spcBef>
              <a:spcAft>
                <a:spcPts val="0"/>
              </a:spcAft>
              <a:buNone/>
            </a:pPr>
            <a:r>
              <a:rPr lang="en" sz="1800">
                <a:solidFill>
                  <a:schemeClr val="dk2"/>
                </a:solidFill>
                <a:latin typeface="Calibri"/>
                <a:ea typeface="Calibri"/>
                <a:cs typeface="Calibri"/>
                <a:sym typeface="Calibri"/>
              </a:rPr>
              <a:t>We saw that a sizable portion of genes with the target sequence in their 3’ UTR did not show signs of maternal clearance, but of all genes that did noticably decrease from the Egg to St 10, there was a significant </a:t>
            </a:r>
            <a:endParaRPr sz="1800">
              <a:solidFill>
                <a:schemeClr val="dk2"/>
              </a:solidFill>
              <a:latin typeface="Calibri"/>
              <a:ea typeface="Calibri"/>
              <a:cs typeface="Calibri"/>
              <a:sym typeface="Calibri"/>
            </a:endParaRPr>
          </a:p>
          <a:p>
            <a:pPr indent="0" lvl="0" marL="0" rtl="0" algn="l">
              <a:spcBef>
                <a:spcPts val="1600"/>
              </a:spcBef>
              <a:spcAft>
                <a:spcPts val="1600"/>
              </a:spcAft>
              <a:buNone/>
            </a:pPr>
            <a:r>
              <a:rPr lang="en" sz="1800">
                <a:solidFill>
                  <a:schemeClr val="dk2"/>
                </a:solidFill>
                <a:latin typeface="Calibri"/>
                <a:ea typeface="Calibri"/>
                <a:cs typeface="Calibri"/>
                <a:sym typeface="Calibri"/>
              </a:rPr>
              <a:t>All we’ve done so far with the L and S genes in laevis is determining that, based on the datasets we used, that some chromosomes do have significant differences in clearance, in the future we could investigate this further, maybe trying to understand </a:t>
            </a:r>
            <a:r>
              <a:rPr i="1" lang="en" sz="1800">
                <a:solidFill>
                  <a:schemeClr val="dk2"/>
                </a:solidFill>
                <a:latin typeface="Calibri"/>
                <a:ea typeface="Calibri"/>
                <a:cs typeface="Calibri"/>
                <a:sym typeface="Calibri"/>
              </a:rPr>
              <a:t>why</a:t>
            </a:r>
            <a:r>
              <a:rPr lang="en" sz="1800">
                <a:solidFill>
                  <a:schemeClr val="dk2"/>
                </a:solidFill>
                <a:latin typeface="Calibri"/>
                <a:ea typeface="Calibri"/>
                <a:cs typeface="Calibri"/>
                <a:sym typeface="Calibri"/>
              </a:rPr>
              <a:t>, looking for other potential target sequences? </a:t>
            </a:r>
            <a:endParaRPr sz="1800">
              <a:solidFill>
                <a:schemeClr val="dk2"/>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74300" y="857250"/>
            <a:ext cx="8451900" cy="218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Arial"/>
                <a:ea typeface="Arial"/>
                <a:cs typeface="Arial"/>
                <a:sym typeface="Arial"/>
              </a:rPr>
              <a:t>Maternal-to-Zygotic transition in </a:t>
            </a:r>
            <a:r>
              <a:rPr i="1" lang="en" sz="4000">
                <a:latin typeface="Arial"/>
                <a:ea typeface="Arial"/>
                <a:cs typeface="Arial"/>
                <a:sym typeface="Arial"/>
              </a:rPr>
              <a:t>Xenopus laevis</a:t>
            </a:r>
            <a:r>
              <a:rPr lang="en" sz="4000">
                <a:latin typeface="Arial"/>
                <a:ea typeface="Arial"/>
                <a:cs typeface="Arial"/>
                <a:sym typeface="Arial"/>
              </a:rPr>
              <a:t> is regulated by miRNA family 427 </a:t>
            </a:r>
            <a:endParaRPr sz="4000">
              <a:latin typeface="Arial"/>
              <a:ea typeface="Arial"/>
              <a:cs typeface="Arial"/>
              <a:sym typeface="Arial"/>
            </a:endParaRPr>
          </a:p>
        </p:txBody>
      </p:sp>
      <p:sp>
        <p:nvSpPr>
          <p:cNvPr id="129" name="Google Shape;129;p13"/>
          <p:cNvSpPr txBox="1"/>
          <p:nvPr>
            <p:ph idx="1" type="subTitle"/>
          </p:nvPr>
        </p:nvSpPr>
        <p:spPr>
          <a:xfrm>
            <a:off x="3389650" y="3190800"/>
            <a:ext cx="4300200" cy="154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Yogindra Raghav, </a:t>
            </a:r>
            <a:endParaRPr sz="3000"/>
          </a:p>
          <a:p>
            <a:pPr indent="0" lvl="0" marL="0" rtl="0" algn="ctr">
              <a:spcBef>
                <a:spcPts val="0"/>
              </a:spcBef>
              <a:spcAft>
                <a:spcPts val="0"/>
              </a:spcAft>
              <a:buNone/>
            </a:pPr>
            <a:r>
              <a:rPr lang="en" sz="3000"/>
              <a:t>Sarah Morgan, Peter Allen</a:t>
            </a:r>
            <a:endParaRPr sz="3000"/>
          </a:p>
        </p:txBody>
      </p:sp>
      <p:pic>
        <p:nvPicPr>
          <p:cNvPr id="130" name="Google Shape;130;p13"/>
          <p:cNvPicPr preferRelativeResize="0"/>
          <p:nvPr/>
        </p:nvPicPr>
        <p:blipFill>
          <a:blip r:embed="rId3">
            <a:alphaModFix/>
          </a:blip>
          <a:stretch>
            <a:fillRect/>
          </a:stretch>
        </p:blipFill>
        <p:spPr>
          <a:xfrm>
            <a:off x="197175" y="2904200"/>
            <a:ext cx="2898275" cy="203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4248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Early Stages of Life</a:t>
            </a:r>
            <a:r>
              <a:rPr lang="en"/>
              <a:t>	</a:t>
            </a:r>
            <a:endParaRPr/>
          </a:p>
        </p:txBody>
      </p:sp>
      <p:pic>
        <p:nvPicPr>
          <p:cNvPr id="136" name="Google Shape;136;p14"/>
          <p:cNvPicPr preferRelativeResize="0"/>
          <p:nvPr/>
        </p:nvPicPr>
        <p:blipFill rotWithShape="1">
          <a:blip r:embed="rId3">
            <a:alphaModFix/>
          </a:blip>
          <a:srcRect b="28584" l="68825" r="2293" t="4908"/>
          <a:stretch/>
        </p:blipFill>
        <p:spPr>
          <a:xfrm>
            <a:off x="819150" y="1093900"/>
            <a:ext cx="4396698" cy="3777023"/>
          </a:xfrm>
          <a:prstGeom prst="rect">
            <a:avLst/>
          </a:prstGeom>
          <a:noFill/>
          <a:ln>
            <a:noFill/>
          </a:ln>
        </p:spPr>
      </p:pic>
      <p:cxnSp>
        <p:nvCxnSpPr>
          <p:cNvPr id="137" name="Google Shape;137;p14"/>
          <p:cNvCxnSpPr/>
          <p:nvPr/>
        </p:nvCxnSpPr>
        <p:spPr>
          <a:xfrm flipH="1" rot="10800000">
            <a:off x="1697950" y="2161475"/>
            <a:ext cx="192900" cy="578400"/>
          </a:xfrm>
          <a:prstGeom prst="straightConnector1">
            <a:avLst/>
          </a:prstGeom>
          <a:noFill/>
          <a:ln cap="flat" cmpd="sng" w="38100">
            <a:solidFill>
              <a:srgbClr val="E06666"/>
            </a:solidFill>
            <a:prstDash val="solid"/>
            <a:round/>
            <a:headEnd len="med" w="med" type="none"/>
            <a:tailEnd len="med" w="med" type="triangle"/>
          </a:ln>
        </p:spPr>
      </p:cxnSp>
      <p:sp>
        <p:nvSpPr>
          <p:cNvPr id="138" name="Google Shape;138;p14"/>
          <p:cNvSpPr txBox="1"/>
          <p:nvPr/>
        </p:nvSpPr>
        <p:spPr>
          <a:xfrm>
            <a:off x="6458300" y="1661900"/>
            <a:ext cx="2051100" cy="8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623525" y="2773425"/>
            <a:ext cx="1972800" cy="1957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txBox="1"/>
          <p:nvPr/>
        </p:nvSpPr>
        <p:spPr>
          <a:xfrm>
            <a:off x="215725" y="2684450"/>
            <a:ext cx="3033000" cy="13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E06666"/>
                </a:solidFill>
              </a:rPr>
              <a:t>Stages of </a:t>
            </a:r>
            <a:endParaRPr sz="2400">
              <a:solidFill>
                <a:srgbClr val="E06666"/>
              </a:solidFill>
            </a:endParaRPr>
          </a:p>
          <a:p>
            <a:pPr indent="0" lvl="0" marL="0" rtl="0" algn="ctr">
              <a:spcBef>
                <a:spcPts val="0"/>
              </a:spcBef>
              <a:spcAft>
                <a:spcPts val="0"/>
              </a:spcAft>
              <a:buNone/>
            </a:pPr>
            <a:r>
              <a:rPr i="1" lang="en" sz="2400">
                <a:solidFill>
                  <a:srgbClr val="E06666"/>
                </a:solidFill>
              </a:rPr>
              <a:t>Xenopus laevis </a:t>
            </a:r>
            <a:endParaRPr i="1" sz="2400">
              <a:solidFill>
                <a:srgbClr val="E06666"/>
              </a:solidFill>
            </a:endParaRPr>
          </a:p>
          <a:p>
            <a:pPr indent="0" lvl="0" marL="0" rtl="0" algn="ctr">
              <a:spcBef>
                <a:spcPts val="0"/>
              </a:spcBef>
              <a:spcAft>
                <a:spcPts val="0"/>
              </a:spcAft>
              <a:buNone/>
            </a:pPr>
            <a:r>
              <a:rPr lang="en" sz="2400">
                <a:solidFill>
                  <a:srgbClr val="E06666"/>
                </a:solidFill>
              </a:rPr>
              <a:t>that we investigated</a:t>
            </a:r>
            <a:endParaRPr sz="2400">
              <a:solidFill>
                <a:srgbClr val="E06666"/>
              </a:solidFill>
            </a:endParaRPr>
          </a:p>
        </p:txBody>
      </p:sp>
      <p:cxnSp>
        <p:nvCxnSpPr>
          <p:cNvPr id="141" name="Google Shape;141;p14"/>
          <p:cNvCxnSpPr/>
          <p:nvPr/>
        </p:nvCxnSpPr>
        <p:spPr>
          <a:xfrm>
            <a:off x="2001675" y="3889425"/>
            <a:ext cx="648000" cy="406800"/>
          </a:xfrm>
          <a:prstGeom prst="straightConnector1">
            <a:avLst/>
          </a:prstGeom>
          <a:noFill/>
          <a:ln cap="flat" cmpd="sng" w="38100">
            <a:solidFill>
              <a:srgbClr val="E06666"/>
            </a:solidFill>
            <a:prstDash val="solid"/>
            <a:round/>
            <a:headEnd len="med" w="med" type="none"/>
            <a:tailEnd len="med" w="med" type="triangle"/>
          </a:ln>
        </p:spPr>
      </p:cxnSp>
      <p:sp>
        <p:nvSpPr>
          <p:cNvPr id="142" name="Google Shape;142;p14"/>
          <p:cNvSpPr txBox="1"/>
          <p:nvPr/>
        </p:nvSpPr>
        <p:spPr>
          <a:xfrm>
            <a:off x="5215850" y="1011575"/>
            <a:ext cx="3484200" cy="37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t>Is there a correlation between the target sequence (GCACTT) of miR-427 being present in the 3’UTR of </a:t>
            </a:r>
            <a:r>
              <a:rPr i="1" lang="en" sz="2600"/>
              <a:t>Xenopus laevis </a:t>
            </a:r>
            <a:r>
              <a:rPr lang="en" sz="2600"/>
              <a:t>genes and maternal clearance?</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p:nvPr/>
        </p:nvSpPr>
        <p:spPr>
          <a:xfrm>
            <a:off x="1864550" y="1134000"/>
            <a:ext cx="1720800" cy="6291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FASTQdump</a:t>
            </a:r>
            <a:endParaRPr sz="1800"/>
          </a:p>
        </p:txBody>
      </p:sp>
      <p:sp>
        <p:nvSpPr>
          <p:cNvPr id="148" name="Google Shape;148;p15"/>
          <p:cNvSpPr txBox="1"/>
          <p:nvPr>
            <p:ph type="title"/>
          </p:nvPr>
        </p:nvSpPr>
        <p:spPr>
          <a:xfrm>
            <a:off x="819150" y="258600"/>
            <a:ext cx="7505700" cy="9546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Methods </a:t>
            </a:r>
            <a:endParaRPr/>
          </a:p>
        </p:txBody>
      </p:sp>
      <p:sp>
        <p:nvSpPr>
          <p:cNvPr id="149" name="Google Shape;149;p15"/>
          <p:cNvSpPr/>
          <p:nvPr/>
        </p:nvSpPr>
        <p:spPr>
          <a:xfrm>
            <a:off x="230400" y="889800"/>
            <a:ext cx="1638900" cy="11175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SRR Numbers for Egg Stage and Stage 10 </a:t>
            </a:r>
            <a:endParaRPr sz="1800"/>
          </a:p>
        </p:txBody>
      </p:sp>
      <p:sp>
        <p:nvSpPr>
          <p:cNvPr id="150" name="Google Shape;150;p15"/>
          <p:cNvSpPr/>
          <p:nvPr/>
        </p:nvSpPr>
        <p:spPr>
          <a:xfrm>
            <a:off x="5275463" y="679800"/>
            <a:ext cx="1273500" cy="8508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800"/>
              <a:t>X laevis </a:t>
            </a:r>
            <a:r>
              <a:rPr lang="en" sz="1800"/>
              <a:t>reference genome</a:t>
            </a:r>
            <a:endParaRPr sz="1800"/>
          </a:p>
        </p:txBody>
      </p:sp>
      <p:sp>
        <p:nvSpPr>
          <p:cNvPr id="151" name="Google Shape;151;p15"/>
          <p:cNvSpPr/>
          <p:nvPr/>
        </p:nvSpPr>
        <p:spPr>
          <a:xfrm>
            <a:off x="6717625" y="2494400"/>
            <a:ext cx="2025000" cy="1096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Aligned featureCounts files for Egg and st10</a:t>
            </a:r>
            <a:endParaRPr sz="1800">
              <a:latin typeface="Times New Roman"/>
              <a:ea typeface="Times New Roman"/>
              <a:cs typeface="Times New Roman"/>
              <a:sym typeface="Times New Roman"/>
            </a:endParaRPr>
          </a:p>
        </p:txBody>
      </p:sp>
      <p:sp>
        <p:nvSpPr>
          <p:cNvPr id="152" name="Google Shape;152;p15"/>
          <p:cNvSpPr/>
          <p:nvPr/>
        </p:nvSpPr>
        <p:spPr>
          <a:xfrm>
            <a:off x="6600175" y="1134000"/>
            <a:ext cx="2325900" cy="629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800"/>
              <a:t>Egg &amp; St10 s</a:t>
            </a:r>
            <a:r>
              <a:rPr lang="en" sz="1800"/>
              <a:t>am files</a:t>
            </a:r>
            <a:endParaRPr i="1" sz="1800"/>
          </a:p>
          <a:p>
            <a:pPr indent="0" lvl="0" marL="0" rtl="0" algn="l">
              <a:spcBef>
                <a:spcPts val="0"/>
              </a:spcBef>
              <a:spcAft>
                <a:spcPts val="0"/>
              </a:spcAft>
              <a:buNone/>
            </a:pPr>
            <a:r>
              <a:t/>
            </a:r>
            <a:endParaRPr/>
          </a:p>
        </p:txBody>
      </p:sp>
      <p:sp>
        <p:nvSpPr>
          <p:cNvPr id="153" name="Google Shape;153;p15"/>
          <p:cNvSpPr txBox="1"/>
          <p:nvPr/>
        </p:nvSpPr>
        <p:spPr>
          <a:xfrm>
            <a:off x="510875" y="2761650"/>
            <a:ext cx="6903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4630250" y="2980350"/>
            <a:ext cx="1822800" cy="6291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featureCounts</a:t>
            </a:r>
            <a:endParaRPr sz="1800"/>
          </a:p>
        </p:txBody>
      </p:sp>
      <p:sp>
        <p:nvSpPr>
          <p:cNvPr id="155" name="Google Shape;155;p15"/>
          <p:cNvSpPr/>
          <p:nvPr/>
        </p:nvSpPr>
        <p:spPr>
          <a:xfrm>
            <a:off x="3585350" y="889800"/>
            <a:ext cx="1638900" cy="11175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FASTQ files</a:t>
            </a:r>
            <a:r>
              <a:rPr lang="en" sz="1800"/>
              <a:t> for Egg Stage and Stage 10 </a:t>
            </a:r>
            <a:endParaRPr sz="1800"/>
          </a:p>
        </p:txBody>
      </p:sp>
      <p:sp>
        <p:nvSpPr>
          <p:cNvPr id="156" name="Google Shape;156;p15"/>
          <p:cNvSpPr/>
          <p:nvPr/>
        </p:nvSpPr>
        <p:spPr>
          <a:xfrm>
            <a:off x="5364413" y="1563688"/>
            <a:ext cx="1095600" cy="6291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hisat2</a:t>
            </a:r>
            <a:endParaRPr sz="1800"/>
          </a:p>
        </p:txBody>
      </p:sp>
      <p:sp>
        <p:nvSpPr>
          <p:cNvPr id="157" name="Google Shape;157;p15"/>
          <p:cNvSpPr/>
          <p:nvPr/>
        </p:nvSpPr>
        <p:spPr>
          <a:xfrm>
            <a:off x="4682500" y="2390875"/>
            <a:ext cx="1333200" cy="716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GTF file for </a:t>
            </a:r>
            <a:endParaRPr sz="1800"/>
          </a:p>
          <a:p>
            <a:pPr indent="0" lvl="0" marL="0" rtl="0" algn="l">
              <a:spcBef>
                <a:spcPts val="0"/>
              </a:spcBef>
              <a:spcAft>
                <a:spcPts val="0"/>
              </a:spcAft>
              <a:buNone/>
            </a:pPr>
            <a:r>
              <a:rPr i="1" lang="en" sz="1800"/>
              <a:t>X laevis</a:t>
            </a:r>
            <a:endParaRPr i="1" sz="1800"/>
          </a:p>
        </p:txBody>
      </p:sp>
      <p:sp>
        <p:nvSpPr>
          <p:cNvPr id="158" name="Google Shape;158;p15"/>
          <p:cNvSpPr/>
          <p:nvPr/>
        </p:nvSpPr>
        <p:spPr>
          <a:xfrm>
            <a:off x="2039775" y="2642300"/>
            <a:ext cx="2325900" cy="801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800"/>
              <a:t>Egg &amp; St10 bam files</a:t>
            </a:r>
            <a:endParaRPr i="1" sz="1800"/>
          </a:p>
          <a:p>
            <a:pPr indent="0" lvl="0" marL="0" rtl="0" algn="l">
              <a:spcBef>
                <a:spcPts val="0"/>
              </a:spcBef>
              <a:spcAft>
                <a:spcPts val="0"/>
              </a:spcAft>
              <a:buNone/>
            </a:pPr>
            <a:r>
              <a:t/>
            </a:r>
            <a:endParaRPr/>
          </a:p>
        </p:txBody>
      </p:sp>
      <p:sp>
        <p:nvSpPr>
          <p:cNvPr id="159" name="Google Shape;159;p15"/>
          <p:cNvSpPr/>
          <p:nvPr/>
        </p:nvSpPr>
        <p:spPr>
          <a:xfrm>
            <a:off x="2272538" y="3609450"/>
            <a:ext cx="2968800" cy="11985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Differential Expression Analysis in R</a:t>
            </a:r>
            <a:endParaRPr sz="1800"/>
          </a:p>
        </p:txBody>
      </p:sp>
      <p:sp>
        <p:nvSpPr>
          <p:cNvPr id="160" name="Google Shape;160;p15"/>
          <p:cNvSpPr/>
          <p:nvPr/>
        </p:nvSpPr>
        <p:spPr>
          <a:xfrm>
            <a:off x="5477125" y="3850500"/>
            <a:ext cx="1768500" cy="716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 Visualizations</a:t>
            </a:r>
            <a:endParaRPr sz="1800"/>
          </a:p>
          <a:p>
            <a:pPr indent="0" lvl="0" marL="0" rtl="0" algn="l">
              <a:spcBef>
                <a:spcPts val="0"/>
              </a:spcBef>
              <a:spcAft>
                <a:spcPts val="0"/>
              </a:spcAft>
              <a:buNone/>
            </a:pPr>
            <a:r>
              <a:t/>
            </a:r>
            <a:endParaRPr/>
          </a:p>
        </p:txBody>
      </p:sp>
      <p:sp>
        <p:nvSpPr>
          <p:cNvPr id="161" name="Google Shape;161;p15"/>
          <p:cNvSpPr/>
          <p:nvPr/>
        </p:nvSpPr>
        <p:spPr>
          <a:xfrm>
            <a:off x="1330600" y="3609450"/>
            <a:ext cx="795600" cy="8010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506850" y="2344800"/>
            <a:ext cx="1422600" cy="1052400"/>
          </a:xfrm>
          <a:prstGeom prst="curvedRightArrow">
            <a:avLst>
              <a:gd fmla="val 35397" name="adj1"/>
              <a:gd fmla="val 50000" name="adj2"/>
              <a:gd fmla="val 2500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txBox="1"/>
          <p:nvPr/>
        </p:nvSpPr>
        <p:spPr>
          <a:xfrm>
            <a:off x="739950" y="2880650"/>
            <a:ext cx="11895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Samtools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346350" y="291075"/>
            <a:ext cx="8451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000000"/>
                </a:solidFill>
                <a:latin typeface="Arial"/>
                <a:ea typeface="Arial"/>
                <a:cs typeface="Arial"/>
                <a:sym typeface="Arial"/>
              </a:rPr>
              <a:t>Log-fold significant vs “maternally cleared” </a:t>
            </a:r>
            <a:endParaRPr sz="3300">
              <a:solidFill>
                <a:srgbClr val="000000"/>
              </a:solidFill>
              <a:latin typeface="Arial"/>
              <a:ea typeface="Arial"/>
              <a:cs typeface="Arial"/>
              <a:sym typeface="Arial"/>
            </a:endParaRPr>
          </a:p>
          <a:p>
            <a:pPr indent="0" lvl="0" marL="0" rtl="0" algn="l">
              <a:spcBef>
                <a:spcPts val="0"/>
              </a:spcBef>
              <a:spcAft>
                <a:spcPts val="0"/>
              </a:spcAft>
              <a:buNone/>
            </a:pPr>
            <a:r>
              <a:t/>
            </a:r>
            <a:endParaRPr sz="2400">
              <a:solidFill>
                <a:srgbClr val="000000"/>
              </a:solidFill>
              <a:latin typeface="Arial"/>
              <a:ea typeface="Arial"/>
              <a:cs typeface="Arial"/>
              <a:sym typeface="Arial"/>
            </a:endParaRPr>
          </a:p>
        </p:txBody>
      </p:sp>
      <p:pic>
        <p:nvPicPr>
          <p:cNvPr id="169" name="Google Shape;169;p16"/>
          <p:cNvPicPr preferRelativeResize="0"/>
          <p:nvPr/>
        </p:nvPicPr>
        <p:blipFill rotWithShape="1">
          <a:blip r:embed="rId3">
            <a:alphaModFix/>
          </a:blip>
          <a:srcRect b="15549" l="57188" r="2392" t="13513"/>
          <a:stretch/>
        </p:blipFill>
        <p:spPr>
          <a:xfrm>
            <a:off x="210325" y="887375"/>
            <a:ext cx="3346152" cy="4017101"/>
          </a:xfrm>
          <a:prstGeom prst="rect">
            <a:avLst/>
          </a:prstGeom>
          <a:noFill/>
          <a:ln>
            <a:noFill/>
          </a:ln>
        </p:spPr>
      </p:pic>
      <p:pic>
        <p:nvPicPr>
          <p:cNvPr id="170" name="Google Shape;170;p16"/>
          <p:cNvPicPr preferRelativeResize="0"/>
          <p:nvPr/>
        </p:nvPicPr>
        <p:blipFill rotWithShape="1">
          <a:blip r:embed="rId4">
            <a:alphaModFix/>
          </a:blip>
          <a:srcRect b="25474" l="74956" r="4389" t="34345"/>
          <a:stretch/>
        </p:blipFill>
        <p:spPr>
          <a:xfrm>
            <a:off x="4111075" y="1043400"/>
            <a:ext cx="3116602" cy="3806249"/>
          </a:xfrm>
          <a:prstGeom prst="rect">
            <a:avLst/>
          </a:prstGeom>
          <a:noFill/>
          <a:ln>
            <a:noFill/>
          </a:ln>
        </p:spPr>
      </p:pic>
      <p:sp>
        <p:nvSpPr>
          <p:cNvPr id="171" name="Google Shape;171;p16"/>
          <p:cNvSpPr/>
          <p:nvPr/>
        </p:nvSpPr>
        <p:spPr>
          <a:xfrm rot="2700000">
            <a:off x="1838052" y="1388892"/>
            <a:ext cx="1075085" cy="3609214"/>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 name="Google Shape;172;p16"/>
          <p:cNvCxnSpPr/>
          <p:nvPr/>
        </p:nvCxnSpPr>
        <p:spPr>
          <a:xfrm>
            <a:off x="3422575" y="2208588"/>
            <a:ext cx="688500" cy="468300"/>
          </a:xfrm>
          <a:prstGeom prst="straightConnector1">
            <a:avLst/>
          </a:prstGeom>
          <a:noFill/>
          <a:ln cap="flat" cmpd="sng" w="76200">
            <a:solidFill>
              <a:srgbClr val="4C1130"/>
            </a:solidFill>
            <a:prstDash val="solid"/>
            <a:round/>
            <a:headEnd len="med" w="med" type="none"/>
            <a:tailEnd len="med" w="med" type="triangle"/>
          </a:ln>
        </p:spPr>
      </p:cxnSp>
      <p:sp>
        <p:nvSpPr>
          <p:cNvPr id="173" name="Google Shape;173;p16"/>
          <p:cNvSpPr txBox="1"/>
          <p:nvPr/>
        </p:nvSpPr>
        <p:spPr>
          <a:xfrm>
            <a:off x="7390200" y="1577400"/>
            <a:ext cx="1558500" cy="31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target sequence</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no target sequence</a:t>
            </a:r>
            <a:endParaRPr sz="2400"/>
          </a:p>
          <a:p>
            <a:pPr indent="0" lvl="0" marL="0" rtl="0" algn="l">
              <a:spcBef>
                <a:spcPts val="0"/>
              </a:spcBef>
              <a:spcAft>
                <a:spcPts val="0"/>
              </a:spcAft>
              <a:buNone/>
            </a:pPr>
            <a:r>
              <a:t/>
            </a:r>
            <a:endParaRPr/>
          </a:p>
        </p:txBody>
      </p:sp>
      <p:sp>
        <p:nvSpPr>
          <p:cNvPr id="174" name="Google Shape;174;p16"/>
          <p:cNvSpPr/>
          <p:nvPr/>
        </p:nvSpPr>
        <p:spPr>
          <a:xfrm>
            <a:off x="7504925" y="1135900"/>
            <a:ext cx="535500" cy="537000"/>
          </a:xfrm>
          <a:prstGeom prst="ellipse">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7504900" y="2590875"/>
            <a:ext cx="535500" cy="5370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graphicFrame>
        <p:nvGraphicFramePr>
          <p:cNvPr id="180" name="Google Shape;180;p17"/>
          <p:cNvGraphicFramePr/>
          <p:nvPr/>
        </p:nvGraphicFramePr>
        <p:xfrm>
          <a:off x="440050" y="1141325"/>
          <a:ext cx="3000000" cy="3000000"/>
        </p:xfrm>
        <a:graphic>
          <a:graphicData uri="http://schemas.openxmlformats.org/drawingml/2006/table">
            <a:tbl>
              <a:tblPr>
                <a:noFill/>
                <a:tableStyleId>{D3A255B1-806D-475A-BB82-B6169D641D84}</a:tableStyleId>
              </a:tblPr>
              <a:tblGrid>
                <a:gridCol w="1994700"/>
                <a:gridCol w="1973775"/>
                <a:gridCol w="1984225"/>
                <a:gridCol w="1984225"/>
              </a:tblGrid>
              <a:tr h="1393150">
                <a:tc>
                  <a:txBody>
                    <a:bodyPr>
                      <a:noAutofit/>
                    </a:bodyPr>
                    <a:lstStyle/>
                    <a:p>
                      <a:pPr indent="0" lvl="0" marL="0" rtl="0" algn="l">
                        <a:spcBef>
                          <a:spcPts val="0"/>
                        </a:spcBef>
                        <a:spcAft>
                          <a:spcPts val="0"/>
                        </a:spcAft>
                        <a:buNone/>
                      </a:pPr>
                      <a:r>
                        <a:t/>
                      </a:r>
                      <a:endParaRPr sz="2400">
                        <a:solidFill>
                          <a:srgbClr val="1155CC"/>
                        </a:solidFill>
                        <a:latin typeface="Calibri"/>
                        <a:ea typeface="Calibri"/>
                        <a:cs typeface="Calibri"/>
                        <a:sym typeface="Calibri"/>
                      </a:endParaRPr>
                    </a:p>
                    <a:p>
                      <a:pPr indent="0" lvl="0" marL="0" rtl="0" algn="l">
                        <a:spcBef>
                          <a:spcPts val="0"/>
                        </a:spcBef>
                        <a:spcAft>
                          <a:spcPts val="0"/>
                        </a:spcAft>
                        <a:buNone/>
                      </a:pPr>
                      <a:r>
                        <a:rPr lang="en" sz="2400">
                          <a:solidFill>
                            <a:srgbClr val="1155CC"/>
                          </a:solidFill>
                          <a:latin typeface="Calibri"/>
                          <a:ea typeface="Calibri"/>
                          <a:cs typeface="Calibri"/>
                          <a:sym typeface="Calibri"/>
                        </a:rPr>
                        <a:t>P &lt; 0.05</a:t>
                      </a:r>
                      <a:endParaRPr sz="2400">
                        <a:solidFill>
                          <a:srgbClr val="1155CC"/>
                        </a:solidFill>
                        <a:latin typeface="Calibri"/>
                        <a:ea typeface="Calibri"/>
                        <a:cs typeface="Calibri"/>
                        <a:sym typeface="Calibr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400">
                          <a:solidFill>
                            <a:srgbClr val="FF9900"/>
                          </a:solidFill>
                        </a:rPr>
                        <a:t>Stage 10 with sequence</a:t>
                      </a:r>
                      <a:endParaRPr sz="2400">
                        <a:solidFill>
                          <a:srgbClr val="FF9900"/>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400">
                          <a:solidFill>
                            <a:srgbClr val="6AA84F"/>
                          </a:solidFill>
                        </a:rPr>
                        <a:t>Stage 10 without sequence</a:t>
                      </a:r>
                      <a:endParaRPr sz="2400">
                        <a:solidFill>
                          <a:srgbClr val="6AA84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400">
                          <a:solidFill>
                            <a:srgbClr val="E06666"/>
                          </a:solidFill>
                        </a:rPr>
                        <a:t>T</a:t>
                      </a:r>
                      <a:r>
                        <a:rPr lang="en" sz="2400">
                          <a:solidFill>
                            <a:srgbClr val="E06666"/>
                          </a:solidFill>
                        </a:rPr>
                        <a:t>otal</a:t>
                      </a:r>
                      <a:endParaRPr sz="2400">
                        <a:solidFill>
                          <a:srgbClr val="E06666"/>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98250">
                <a:tc>
                  <a:txBody>
                    <a:bodyPr>
                      <a:noAutofit/>
                    </a:bodyPr>
                    <a:lstStyle/>
                    <a:p>
                      <a:pPr indent="0" lvl="0" marL="0" rtl="0" algn="l">
                        <a:spcBef>
                          <a:spcPts val="0"/>
                        </a:spcBef>
                        <a:spcAft>
                          <a:spcPts val="0"/>
                        </a:spcAft>
                        <a:buNone/>
                      </a:pPr>
                      <a:r>
                        <a:rPr lang="en" sz="2400">
                          <a:solidFill>
                            <a:srgbClr val="1155CC"/>
                          </a:solidFill>
                        </a:rPr>
                        <a:t>Decreased</a:t>
                      </a:r>
                      <a:endParaRPr sz="2400">
                        <a:solidFill>
                          <a:srgbClr val="1155CC"/>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400">
                          <a:solidFill>
                            <a:srgbClr val="FF9900"/>
                          </a:solidFill>
                        </a:rPr>
                        <a:t>550</a:t>
                      </a:r>
                      <a:endParaRPr sz="2400">
                        <a:solidFill>
                          <a:srgbClr val="FF9900"/>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400">
                          <a:solidFill>
                            <a:srgbClr val="6AA84F"/>
                          </a:solidFill>
                        </a:rPr>
                        <a:t>1033</a:t>
                      </a:r>
                      <a:endParaRPr sz="2400">
                        <a:solidFill>
                          <a:srgbClr val="6AA84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400">
                          <a:solidFill>
                            <a:srgbClr val="E06666"/>
                          </a:solidFill>
                        </a:rPr>
                        <a:t>1853</a:t>
                      </a:r>
                      <a:endParaRPr sz="2400">
                        <a:solidFill>
                          <a:srgbClr val="E06666"/>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995700">
                <a:tc>
                  <a:txBody>
                    <a:bodyPr>
                      <a:noAutofit/>
                    </a:bodyPr>
                    <a:lstStyle/>
                    <a:p>
                      <a:pPr indent="0" lvl="0" marL="0" rtl="0" algn="l">
                        <a:spcBef>
                          <a:spcPts val="0"/>
                        </a:spcBef>
                        <a:spcAft>
                          <a:spcPts val="0"/>
                        </a:spcAft>
                        <a:buNone/>
                      </a:pPr>
                      <a:r>
                        <a:rPr lang="en" sz="2400">
                          <a:solidFill>
                            <a:srgbClr val="1155CC"/>
                          </a:solidFill>
                        </a:rPr>
                        <a:t>No sig. decrease</a:t>
                      </a:r>
                      <a:endParaRPr sz="2400">
                        <a:solidFill>
                          <a:srgbClr val="1155CC"/>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400">
                          <a:solidFill>
                            <a:srgbClr val="FF9900"/>
                          </a:solidFill>
                        </a:rPr>
                        <a:t>8204</a:t>
                      </a:r>
                      <a:endParaRPr sz="2400">
                        <a:solidFill>
                          <a:srgbClr val="FF9900"/>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400">
                          <a:solidFill>
                            <a:srgbClr val="6AA84F"/>
                          </a:solidFill>
                        </a:rPr>
                        <a:t>19721</a:t>
                      </a:r>
                      <a:endParaRPr sz="2400">
                        <a:solidFill>
                          <a:srgbClr val="6AA84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400">
                          <a:solidFill>
                            <a:srgbClr val="E06666"/>
                          </a:solidFill>
                        </a:rPr>
                        <a:t>27925</a:t>
                      </a:r>
                      <a:endParaRPr sz="2400">
                        <a:solidFill>
                          <a:srgbClr val="E06666"/>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98250">
                <a:tc>
                  <a:txBody>
                    <a:bodyPr>
                      <a:noAutofit/>
                    </a:bodyPr>
                    <a:lstStyle/>
                    <a:p>
                      <a:pPr indent="0" lvl="0" marL="0" rtl="0" algn="l">
                        <a:spcBef>
                          <a:spcPts val="0"/>
                        </a:spcBef>
                        <a:spcAft>
                          <a:spcPts val="0"/>
                        </a:spcAft>
                        <a:buNone/>
                      </a:pPr>
                      <a:r>
                        <a:rPr lang="en" sz="2400">
                          <a:solidFill>
                            <a:srgbClr val="1155CC"/>
                          </a:solidFill>
                        </a:rPr>
                        <a:t>T</a:t>
                      </a:r>
                      <a:r>
                        <a:rPr lang="en" sz="2400">
                          <a:solidFill>
                            <a:srgbClr val="1155CC"/>
                          </a:solidFill>
                        </a:rPr>
                        <a:t>otal</a:t>
                      </a:r>
                      <a:endParaRPr sz="2400">
                        <a:solidFill>
                          <a:srgbClr val="1155CC"/>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400">
                          <a:solidFill>
                            <a:srgbClr val="FF9900"/>
                          </a:solidFill>
                        </a:rPr>
                        <a:t>8754</a:t>
                      </a:r>
                      <a:endParaRPr sz="2400">
                        <a:solidFill>
                          <a:srgbClr val="FF9900"/>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400">
                          <a:solidFill>
                            <a:srgbClr val="6AA84F"/>
                          </a:solidFill>
                        </a:rPr>
                        <a:t>20754</a:t>
                      </a:r>
                      <a:endParaRPr sz="2400">
                        <a:solidFill>
                          <a:srgbClr val="6AA84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400">
                          <a:solidFill>
                            <a:srgbClr val="E06666"/>
                          </a:solidFill>
                        </a:rPr>
                        <a:t>29508</a:t>
                      </a:r>
                      <a:endParaRPr sz="2400">
                        <a:solidFill>
                          <a:srgbClr val="E06666"/>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
        <p:nvSpPr>
          <p:cNvPr id="181" name="Google Shape;181;p17"/>
          <p:cNvSpPr txBox="1"/>
          <p:nvPr/>
        </p:nvSpPr>
        <p:spPr>
          <a:xfrm>
            <a:off x="389400" y="257300"/>
            <a:ext cx="8645100" cy="6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Significance Test for Target Sequence</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819150" y="470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Limitations, Future Directions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7" name="Google Shape;187;p18"/>
          <p:cNvSpPr txBox="1"/>
          <p:nvPr>
            <p:ph idx="1" type="body"/>
          </p:nvPr>
        </p:nvSpPr>
        <p:spPr>
          <a:xfrm>
            <a:off x="819150" y="1062500"/>
            <a:ext cx="7505700" cy="337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Fisher test confirms </a:t>
            </a:r>
            <a:r>
              <a:rPr lang="en" sz="2400"/>
              <a:t>significant connection between genes with the target sequence and decreased expression at stage 10 vs. egg stage</a:t>
            </a:r>
            <a:endParaRPr sz="2400"/>
          </a:p>
          <a:p>
            <a:pPr indent="0" lvl="0" marL="0" rtl="0" algn="l">
              <a:lnSpc>
                <a:spcPct val="100000"/>
              </a:lnSpc>
              <a:spcBef>
                <a:spcPts val="1600"/>
              </a:spcBef>
              <a:spcAft>
                <a:spcPts val="0"/>
              </a:spcAft>
              <a:buNone/>
            </a:pPr>
            <a:r>
              <a:rPr b="1" lang="en" sz="2400"/>
              <a:t>Future Directions</a:t>
            </a:r>
            <a:r>
              <a:rPr lang="en" sz="2400"/>
              <a:t>: Understanding reasons for differences in maternal clearance between L and S chromosomes</a:t>
            </a:r>
            <a:endParaRPr sz="2400"/>
          </a:p>
          <a:p>
            <a:pPr indent="0" lvl="0" marL="0" rtl="0" algn="l">
              <a:lnSpc>
                <a:spcPct val="100000"/>
              </a:lnSpc>
              <a:spcBef>
                <a:spcPts val="1600"/>
              </a:spcBef>
              <a:spcAft>
                <a:spcPts val="0"/>
              </a:spcAft>
              <a:buNone/>
            </a:pPr>
            <a:r>
              <a:rPr b="1" lang="en" sz="2400"/>
              <a:t>Limitations</a:t>
            </a:r>
            <a:r>
              <a:rPr lang="en" sz="2400"/>
              <a:t>: Only used one study’s data on expression changes, and only at two stages (egg and stage 10)</a:t>
            </a:r>
            <a:endParaRPr sz="2400"/>
          </a:p>
          <a:p>
            <a:pPr indent="0" lvl="0" marL="0" rtl="0" algn="l">
              <a:lnSpc>
                <a:spcPct val="100000"/>
              </a:lnSpc>
              <a:spcBef>
                <a:spcPts val="1600"/>
              </a:spcBef>
              <a:spcAft>
                <a:spcPts val="0"/>
              </a:spcAft>
              <a:buNone/>
            </a:pPr>
            <a:r>
              <a:t/>
            </a:r>
            <a:endParaRPr sz="1800"/>
          </a:p>
          <a:p>
            <a:pPr indent="0" lvl="0" marL="0" rtl="0" algn="l">
              <a:lnSpc>
                <a:spcPct val="100000"/>
              </a:lnSpc>
              <a:spcBef>
                <a:spcPts val="1600"/>
              </a:spcBef>
              <a:spcAft>
                <a:spcPts val="1600"/>
              </a:spcAft>
              <a:buNone/>
            </a:pPr>
            <a:br>
              <a:rPr lang="en" sz="1800"/>
            </a:b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