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59" r:id="rId3"/>
    <p:sldId id="261" r:id="rId4"/>
    <p:sldId id="275" r:id="rId5"/>
    <p:sldId id="265" r:id="rId6"/>
    <p:sldId id="274" r:id="rId7"/>
    <p:sldId id="266" r:id="rId8"/>
    <p:sldId id="270" r:id="rId9"/>
    <p:sldId id="273" r:id="rId10"/>
    <p:sldId id="272" r:id="rId11"/>
    <p:sldId id="271" r:id="rId12"/>
    <p:sldId id="269" r:id="rId13"/>
    <p:sldId id="276" r:id="rId14"/>
    <p:sldId id="277" r:id="rId15"/>
    <p:sldId id="257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7" d="100"/>
          <a:sy n="67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6788B-CA44-4C37-99FF-6071D9961E8D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486F1-D96F-499A-B4F4-0AC484575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69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486F1-D96F-499A-B4F4-0AC48457565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3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71B38-9894-419E-B8E8-DBF20D3D0C3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930874-4822-4222-88A5-6C93A1FC655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71B38-9894-419E-B8E8-DBF20D3D0C3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930874-4822-4222-88A5-6C93A1FC65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71B38-9894-419E-B8E8-DBF20D3D0C3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930874-4822-4222-88A5-6C93A1FC65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71B38-9894-419E-B8E8-DBF20D3D0C3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930874-4822-4222-88A5-6C93A1FC65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71B38-9894-419E-B8E8-DBF20D3D0C3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930874-4822-4222-88A5-6C93A1FC655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71B38-9894-419E-B8E8-DBF20D3D0C3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930874-4822-4222-88A5-6C93A1FC65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71B38-9894-419E-B8E8-DBF20D3D0C3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930874-4822-4222-88A5-6C93A1FC65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71B38-9894-419E-B8E8-DBF20D3D0C3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930874-4822-4222-88A5-6C93A1FC65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71B38-9894-419E-B8E8-DBF20D3D0C3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930874-4822-4222-88A5-6C93A1FC655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71B38-9894-419E-B8E8-DBF20D3D0C3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930874-4822-4222-88A5-6C93A1FC65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71B38-9894-419E-B8E8-DBF20D3D0C3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930874-4822-4222-88A5-6C93A1FC655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A471B38-9894-419E-B8E8-DBF20D3D0C3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4930874-4822-4222-88A5-6C93A1FC655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dictionary/trend" TargetMode="External"/><Relationship Id="rId2" Type="http://schemas.openxmlformats.org/officeDocument/2006/relationships/hyperlink" Target="https://www.britannica.com/science/statis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nnetxu/health-insurance-cost-predi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endParaRPr lang="en-IN" dirty="0"/>
          </a:p>
        </p:txBody>
      </p:sp>
      <p:pic>
        <p:nvPicPr>
          <p:cNvPr id="4" name="Google Shape;63;p1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83868" y="-14242"/>
            <a:ext cx="2376264" cy="25893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67544" y="2788659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CENTRAL </a:t>
            </a:r>
            <a:r>
              <a:rPr lang="en-US" sz="2800" b="1" dirty="0"/>
              <a:t>UNIVERSITY </a:t>
            </a:r>
            <a:r>
              <a:rPr lang="en-US" sz="2800" b="1" dirty="0" smtClean="0"/>
              <a:t> OF  RAJASTHAN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83835" y="3474601"/>
            <a:ext cx="8496944" cy="139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4665" indent="-135463" algn="ctr">
              <a:lnSpc>
                <a:spcPct val="90000"/>
              </a:lnSpc>
              <a:spcBef>
                <a:spcPts val="1467"/>
              </a:spcBef>
              <a:buClr>
                <a:schemeClr val="accent1"/>
              </a:buClr>
              <a:buSzPts val="1600"/>
              <a:buFont typeface="Twentieth Century"/>
              <a:buChar char=" "/>
            </a:pPr>
            <a:r>
              <a:rPr lang="en-GB" sz="2800" b="1" kern="1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</a:t>
            </a:r>
            <a:endParaRPr lang="en-GB" sz="2800" b="1" dirty="0">
              <a:solidFill>
                <a:schemeClr val="accent2">
                  <a:lumMod val="75000"/>
                </a:schemeClr>
              </a:solidFill>
              <a:ea typeface="Georgia"/>
              <a:cs typeface="Georgia"/>
              <a:sym typeface="Georgia"/>
            </a:endParaRPr>
          </a:p>
          <a:p>
            <a:pPr marL="84665" indent="-135463" algn="ctr">
              <a:lnSpc>
                <a:spcPct val="90000"/>
              </a:lnSpc>
              <a:spcBef>
                <a:spcPts val="1467"/>
              </a:spcBef>
              <a:buClr>
                <a:schemeClr val="accent1"/>
              </a:buClr>
              <a:buSzPts val="1600"/>
              <a:buFont typeface="Twentieth Century"/>
              <a:buChar char=" "/>
            </a:pPr>
            <a:r>
              <a:rPr lang="en-GB" sz="1400" b="1" dirty="0">
                <a:solidFill>
                  <a:schemeClr val="dk1"/>
                </a:solidFill>
                <a:ea typeface="Georgia"/>
                <a:cs typeface="Georgia"/>
                <a:sym typeface="Georgia"/>
              </a:rPr>
              <a:t>Dissertation (</a:t>
            </a:r>
            <a:r>
              <a:rPr lang="en-GB" sz="1400" b="1" dirty="0" smtClean="0">
                <a:solidFill>
                  <a:schemeClr val="dk1"/>
                </a:solidFill>
                <a:ea typeface="Georgia"/>
                <a:cs typeface="Georgia"/>
                <a:sym typeface="Georgia"/>
              </a:rPr>
              <a:t>CSC-413)</a:t>
            </a:r>
          </a:p>
          <a:p>
            <a:pPr algn="ctr">
              <a:lnSpc>
                <a:spcPct val="90000"/>
              </a:lnSpc>
              <a:spcBef>
                <a:spcPts val="1467"/>
              </a:spcBef>
              <a:buClr>
                <a:schemeClr val="accent1"/>
              </a:buClr>
              <a:buSzPts val="1600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Health Insurance Cost Prediction using Machine Learning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2160" y="5085184"/>
            <a:ext cx="2112630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100000"/>
            </a:pP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wentieth Century"/>
              </a:rPr>
              <a:t>SUPERVISED BY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  <a:latin typeface="Twentieth Century"/>
              </a:rPr>
              <a:t>: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100000"/>
            </a:pPr>
            <a:endParaRPr lang="en-US" b="1" u="sng" dirty="0">
              <a:solidFill>
                <a:schemeClr val="accent1">
                  <a:lumMod val="50000"/>
                </a:schemeClr>
              </a:solidFill>
              <a:latin typeface="Twentieth Century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100000"/>
            </a:pP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  <a:latin typeface="Twentieth Century"/>
              </a:rPr>
              <a:t>DR. MAMTA RANI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100000"/>
            </a:pPr>
            <a:endParaRPr lang="en-US" b="1" u="sng" dirty="0">
              <a:solidFill>
                <a:schemeClr val="accent1">
                  <a:lumMod val="50000"/>
                </a:schemeClr>
              </a:solidFill>
              <a:latin typeface="Twentieth Century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100000"/>
            </a:pP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  <a:latin typeface="Twentieth Century"/>
              </a:rPr>
              <a:t>(professor)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520" y="5085184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100000"/>
            </a:pP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wentieth Century"/>
              </a:rPr>
              <a:t>SUBMITTED BY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wentieth Century"/>
              </a:rPr>
              <a:t>: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100000"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Twentieth Century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100000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wentieth Century"/>
              </a:rPr>
              <a:t>AADESH NATH YOGI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wentieth Century"/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wentieth Century"/>
              </a:rPr>
              <a:t>2022MSCS001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wentieth Century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100000"/>
            </a:pPr>
            <a:r>
              <a:rPr lang="en-US" b="1" dirty="0">
                <a:solidFill>
                  <a:srgbClr val="000000"/>
                </a:solidFill>
                <a:latin typeface="Twentieth Centur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67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6368" y="116633"/>
            <a:ext cx="7498080" cy="576064"/>
          </a:xfrm>
        </p:spPr>
        <p:txBody>
          <a:bodyPr/>
          <a:lstStyle/>
          <a:p>
            <a:r>
              <a:rPr lang="en-US" sz="2400" dirty="0" smtClean="0"/>
              <a:t>Splitting </a:t>
            </a:r>
            <a:r>
              <a:rPr lang="en-US" sz="2400" dirty="0"/>
              <a:t>the data into Training data &amp; Testing Data</a:t>
            </a:r>
            <a:endParaRPr lang="en-IN" sz="2400" dirty="0"/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6"/>
            <a:ext cx="784887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75656" y="1700808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Model </a:t>
            </a:r>
            <a:r>
              <a:rPr lang="en-IN" sz="2400" dirty="0" smtClean="0"/>
              <a:t>Training by two </a:t>
            </a:r>
            <a:r>
              <a:rPr lang="en-IN" sz="2400" dirty="0" err="1" smtClean="0"/>
              <a:t>algo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8" name="Oval 7"/>
          <p:cNvSpPr/>
          <p:nvPr/>
        </p:nvSpPr>
        <p:spPr>
          <a:xfrm>
            <a:off x="1331640" y="1916832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67" y="3437369"/>
            <a:ext cx="7789440" cy="112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85" y="2184202"/>
            <a:ext cx="784887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75656" y="450912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Predicting the charge</a:t>
            </a:r>
          </a:p>
        </p:txBody>
      </p:sp>
      <p:sp>
        <p:nvSpPr>
          <p:cNvPr id="15" name="Oval 14"/>
          <p:cNvSpPr/>
          <p:nvPr/>
        </p:nvSpPr>
        <p:spPr>
          <a:xfrm>
            <a:off x="1337209" y="4739952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547664" y="573499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Link on </a:t>
            </a:r>
            <a:r>
              <a:rPr lang="en-IN" dirty="0" err="1" smtClean="0"/>
              <a:t>colab</a:t>
            </a:r>
            <a:r>
              <a:rPr lang="en-IN" dirty="0"/>
              <a:t> notebook ;- </a:t>
            </a:r>
            <a:r>
              <a:rPr lang="en-IN" dirty="0" smtClean="0"/>
              <a:t>https</a:t>
            </a:r>
            <a:r>
              <a:rPr lang="en-IN" dirty="0"/>
              <a:t>://</a:t>
            </a:r>
            <a:r>
              <a:rPr lang="en-IN" dirty="0" smtClean="0"/>
              <a:t>colab.research.google.com/ drive/1zL7MO936yPbKgTUO_Dl73imY4mQgdrRT?usp=sharing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72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368" y="332656"/>
            <a:ext cx="7498080" cy="562771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IN" sz="2400" dirty="0" smtClean="0"/>
              <a:t>Accuracy prediction for both algorithm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7261820" cy="144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3"/>
            <a:ext cx="726182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692133"/>
              </p:ext>
            </p:extLst>
          </p:nvPr>
        </p:nvGraphicFramePr>
        <p:xfrm>
          <a:off x="1331640" y="4005064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Linear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78%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</a:t>
                      </a:r>
                      <a:r>
                        <a:rPr lang="en-IN" baseline="0" dirty="0" smtClean="0"/>
                        <a:t>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88%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17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b="1" dirty="0"/>
              <a:t>Linear regression</a:t>
            </a:r>
            <a:r>
              <a:rPr lang="en-US" sz="2400" dirty="0"/>
              <a:t>, in </a:t>
            </a:r>
            <a:r>
              <a:rPr lang="en-US" sz="2400" u="sng" dirty="0">
                <a:hlinkClick r:id="rId2"/>
              </a:rPr>
              <a:t>statistics</a:t>
            </a:r>
            <a:r>
              <a:rPr lang="en-US" sz="2400" dirty="0"/>
              <a:t>, a process for determining a line that best represents the general </a:t>
            </a:r>
            <a:r>
              <a:rPr lang="en-US" sz="2400" dirty="0">
                <a:hlinkClick r:id="rId3"/>
              </a:rPr>
              <a:t>trend</a:t>
            </a:r>
            <a:r>
              <a:rPr lang="en-US" sz="2400" dirty="0"/>
              <a:t> of a data </a:t>
            </a:r>
            <a:r>
              <a:rPr lang="en-US" sz="2400" dirty="0" smtClean="0"/>
              <a:t>set</a:t>
            </a:r>
          </a:p>
          <a:p>
            <a:r>
              <a:rPr lang="en-IN" sz="2400" b="1" dirty="0"/>
              <a:t>Simple Linear </a:t>
            </a:r>
            <a:r>
              <a:rPr lang="en-IN" sz="2400" b="1" dirty="0" smtClean="0"/>
              <a:t>Regression</a:t>
            </a:r>
          </a:p>
          <a:p>
            <a:endParaRPr lang="en-IN" sz="2400" b="1" dirty="0"/>
          </a:p>
          <a:p>
            <a:endParaRPr lang="en-IN" sz="2400" b="1" dirty="0" smtClean="0"/>
          </a:p>
          <a:p>
            <a:r>
              <a:rPr lang="en-IN" sz="2400" b="1" dirty="0"/>
              <a:t>Multiple Linear </a:t>
            </a:r>
            <a:r>
              <a:rPr lang="en-IN" sz="2400" b="1" dirty="0" smtClean="0"/>
              <a:t>Regression</a:t>
            </a:r>
          </a:p>
          <a:p>
            <a:pPr marL="82296" indent="0">
              <a:buNone/>
            </a:pPr>
            <a:r>
              <a:rPr lang="en-IN" sz="2400" b="1" dirty="0" smtClean="0"/>
              <a:t> 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60648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rgbClr val="0070C0"/>
                </a:solidFill>
                <a:latin typeface="Algerian" pitchFamily="82" charset="0"/>
              </a:rPr>
              <a:t>linear regression</a:t>
            </a:r>
            <a:endParaRPr lang="en-IN" sz="4400" b="1" dirty="0">
              <a:solidFill>
                <a:srgbClr val="0070C0"/>
              </a:solidFill>
              <a:latin typeface="Algerian" pitchFamily="82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18024"/>
            <a:ext cx="3312368" cy="49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87168"/>
            <a:ext cx="7010895" cy="42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99" y="4581128"/>
            <a:ext cx="2972205" cy="2229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7213" y="64536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[2.]</a:t>
            </a:r>
          </a:p>
        </p:txBody>
      </p:sp>
    </p:spTree>
    <p:extLst>
      <p:ext uri="{BB962C8B-B14F-4D97-AF65-F5344CB8AC3E}">
        <p14:creationId xmlns:p14="http://schemas.microsoft.com/office/powerpoint/2010/main" val="134290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  <a:effectLst/>
                <a:latin typeface="Algerian" pitchFamily="82" charset="0"/>
              </a:rPr>
              <a:t>Decision Tree </a:t>
            </a:r>
            <a:r>
              <a:rPr lang="en-IN" b="1" dirty="0" smtClean="0">
                <a:solidFill>
                  <a:srgbClr val="0070C0"/>
                </a:solidFill>
                <a:effectLst/>
                <a:latin typeface="Algerian" pitchFamily="82" charset="0"/>
              </a:rPr>
              <a:t>Algorithms</a:t>
            </a:r>
            <a:endParaRPr lang="en-IN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 that can be used for both classification and regression </a:t>
            </a:r>
            <a:r>
              <a:rPr lang="en-US" sz="2400" dirty="0" smtClean="0"/>
              <a:t>tasks.</a:t>
            </a:r>
          </a:p>
          <a:p>
            <a:r>
              <a:rPr lang="en-US" sz="2400" dirty="0"/>
              <a:t>These rules can then be used to predict the value of the target variable for new data samples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Components of a Decision Tree</a:t>
            </a:r>
          </a:p>
          <a:p>
            <a:r>
              <a:rPr lang="en-IN" sz="2400" b="1" dirty="0"/>
              <a:t>Root </a:t>
            </a:r>
            <a:r>
              <a:rPr lang="en-IN" sz="2400" b="1" dirty="0" smtClean="0"/>
              <a:t>Node,</a:t>
            </a:r>
            <a:r>
              <a:rPr lang="en-IN" sz="2400" b="1" dirty="0"/>
              <a:t> Internal </a:t>
            </a:r>
            <a:r>
              <a:rPr lang="en-IN" sz="2400" b="1" dirty="0" smtClean="0"/>
              <a:t>Node,</a:t>
            </a:r>
            <a:r>
              <a:rPr lang="en-IN" sz="2400" b="1" dirty="0"/>
              <a:t> Leaf/Terminal </a:t>
            </a:r>
            <a:r>
              <a:rPr lang="en-IN" sz="2400" b="1" dirty="0" smtClean="0"/>
              <a:t>Node,</a:t>
            </a:r>
            <a:r>
              <a:rPr lang="en-IN" sz="2400" b="1" dirty="0"/>
              <a:t> Parent </a:t>
            </a:r>
            <a:r>
              <a:rPr lang="en-IN" sz="2400" b="1" dirty="0" smtClean="0"/>
              <a:t>Node,</a:t>
            </a:r>
            <a:r>
              <a:rPr lang="en-IN" sz="2400" b="1" dirty="0"/>
              <a:t> Child </a:t>
            </a:r>
            <a:r>
              <a:rPr lang="en-IN" sz="2400" b="1" dirty="0" smtClean="0"/>
              <a:t>Node</a:t>
            </a:r>
          </a:p>
          <a:p>
            <a:r>
              <a:rPr lang="en-US" sz="2400" dirty="0"/>
              <a:t> At the heart of decision trees lie two fundamental metrics: entropy and </a:t>
            </a:r>
            <a:r>
              <a:rPr lang="en-US" sz="2400" dirty="0" err="1"/>
              <a:t>Gini</a:t>
            </a:r>
            <a:r>
              <a:rPr lang="en-US" sz="2400" dirty="0"/>
              <a:t> impurity.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8281017" y="11247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[2.]</a:t>
            </a:r>
          </a:p>
        </p:txBody>
      </p:sp>
    </p:spTree>
    <p:extLst>
      <p:ext uri="{BB962C8B-B14F-4D97-AF65-F5344CB8AC3E}">
        <p14:creationId xmlns:p14="http://schemas.microsoft.com/office/powerpoint/2010/main" val="95619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04664"/>
            <a:ext cx="7528880" cy="5843736"/>
          </a:xfrm>
        </p:spPr>
        <p:txBody>
          <a:bodyPr/>
          <a:lstStyle/>
          <a:p>
            <a:r>
              <a:rPr lang="en-US" sz="2400" dirty="0"/>
              <a:t>Mathematically, entropy is calculated using the formula</a:t>
            </a:r>
            <a:r>
              <a:rPr lang="en-US" sz="2400" dirty="0" smtClean="0"/>
              <a:t>: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Information Gain </a:t>
            </a:r>
            <a:endParaRPr lang="en-US" sz="2400" dirty="0"/>
          </a:p>
          <a:p>
            <a:endParaRPr lang="en-IN" sz="2400" dirty="0" smtClean="0"/>
          </a:p>
          <a:p>
            <a:r>
              <a:rPr lang="en-IN" sz="2400" b="1" dirty="0" err="1"/>
              <a:t>Gini</a:t>
            </a:r>
            <a:r>
              <a:rPr lang="en-IN" sz="2400" b="1" dirty="0"/>
              <a:t> </a:t>
            </a:r>
            <a:r>
              <a:rPr lang="en-IN" sz="2400" b="1" dirty="0" smtClean="0"/>
              <a:t>Impurity</a:t>
            </a:r>
          </a:p>
          <a:p>
            <a:endParaRPr lang="en-IN" sz="2400" b="1" dirty="0"/>
          </a:p>
          <a:p>
            <a:pPr marL="82296" indent="0">
              <a:buNone/>
            </a:pPr>
            <a:r>
              <a:rPr lang="en-IN" sz="2400" b="1" dirty="0" smtClean="0"/>
              <a:t>  </a:t>
            </a:r>
          </a:p>
          <a:p>
            <a:r>
              <a:rPr lang="en-IN" sz="2400" b="1" dirty="0" smtClean="0"/>
              <a:t> ID3, CART</a:t>
            </a: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44824"/>
            <a:ext cx="29571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556027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44888"/>
            <a:ext cx="3953425" cy="43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45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98080" cy="11430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0070C0"/>
                </a:solidFill>
                <a:latin typeface="Algerian" pitchFamily="82" charset="0"/>
              </a:rPr>
              <a:t>References</a:t>
            </a:r>
            <a:endParaRPr lang="en-IN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32" y="1340768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 err="1"/>
              <a:t>Painuli</a:t>
            </a:r>
            <a:r>
              <a:rPr lang="en-US" sz="2000" dirty="0"/>
              <a:t> D, Mishra D, </a:t>
            </a:r>
            <a:r>
              <a:rPr lang="en-US" sz="2000" dirty="0" err="1"/>
              <a:t>Bhardwaj</a:t>
            </a:r>
            <a:r>
              <a:rPr lang="en-US" sz="2000" dirty="0"/>
              <a:t> S, </a:t>
            </a:r>
            <a:r>
              <a:rPr lang="en-US" sz="2000" dirty="0" err="1"/>
              <a:t>Aggarwal</a:t>
            </a:r>
            <a:r>
              <a:rPr lang="en-US" sz="2000" dirty="0"/>
              <a:t> M. Forecast and prediction of COVID-19 using machine learning. Data Science for COVID-19. 2021:381–97. </a:t>
            </a:r>
            <a:r>
              <a:rPr lang="en-US" sz="2000" dirty="0" err="1"/>
              <a:t>doi</a:t>
            </a:r>
            <a:r>
              <a:rPr lang="en-US" sz="2000" dirty="0"/>
              <a:t>: 10.1016/B978-0-12-824536-1.00027-7. </a:t>
            </a:r>
            <a:r>
              <a:rPr lang="en-US" sz="2000" dirty="0" err="1"/>
              <a:t>Epub</a:t>
            </a:r>
            <a:r>
              <a:rPr lang="en-US" sz="2000" dirty="0"/>
              <a:t> 2021 May 21. PMCID: PMC8138040</a:t>
            </a:r>
            <a:r>
              <a:rPr lang="en-US" dirty="0" smtClean="0"/>
              <a:t>.</a:t>
            </a:r>
            <a:endParaRPr lang="en-IN" dirty="0" smtClean="0"/>
          </a:p>
          <a:p>
            <a:pPr marL="82296" indent="0">
              <a:buNone/>
            </a:pPr>
            <a:r>
              <a:rPr lang="en-US" sz="2000" dirty="0"/>
              <a:t>K. Bhatia, S. S. Gill, N. </a:t>
            </a:r>
            <a:r>
              <a:rPr lang="en-US" sz="2000" dirty="0" err="1"/>
              <a:t>Kamboj</a:t>
            </a:r>
            <a:r>
              <a:rPr lang="en-US" sz="2000" dirty="0"/>
              <a:t>, M. Kumar and R. K. Bhatia, "Health Insurance Cost Prediction using Machine Learning," 2022 3rd International Conference for Emerging Technology (INCET), Belgaum, India, 2022, pp. 1-5, </a:t>
            </a:r>
            <a:r>
              <a:rPr lang="en-US" sz="2000" dirty="0" err="1"/>
              <a:t>doi</a:t>
            </a:r>
            <a:r>
              <a:rPr lang="en-US" sz="2000" dirty="0"/>
              <a:t>: 10.1109/INCET54531.2022.9824201</a:t>
            </a:r>
            <a:r>
              <a:rPr lang="en-US" sz="2000" dirty="0" smtClean="0"/>
              <a:t>.</a:t>
            </a:r>
          </a:p>
          <a:p>
            <a:pPr marL="82296" indent="0">
              <a:buNone/>
            </a:pPr>
            <a:r>
              <a:rPr lang="en-US" sz="2000" dirty="0" smtClean="0"/>
              <a:t>Kaggle for dataset </a:t>
            </a:r>
          </a:p>
          <a:p>
            <a:pPr marL="82296" indent="0">
              <a:buNone/>
            </a:pPr>
            <a:r>
              <a:rPr lang="en-US" sz="2000" dirty="0" err="1" smtClean="0"/>
              <a:t>Colab</a:t>
            </a:r>
            <a:r>
              <a:rPr lang="en-US" sz="2000" dirty="0" smtClean="0"/>
              <a:t> G-drive for code implement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0429" y="13407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[1.]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30428" y="2890361"/>
            <a:ext cx="505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[2.]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330427" y="414908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[3.]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330426" y="4557256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[4.]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0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498080" cy="2938338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lgerian" pitchFamily="82" charset="0"/>
              </a:rPr>
              <a:t>FUTURE work </a:t>
            </a:r>
            <a:br>
              <a:rPr lang="en-IN" dirty="0" smtClean="0">
                <a:latin typeface="Algerian" pitchFamily="82" charset="0"/>
              </a:rPr>
            </a:br>
            <a:r>
              <a:rPr lang="en-IN" dirty="0" smtClean="0">
                <a:latin typeface="Algerian" pitchFamily="82" charset="0"/>
              </a:rPr>
              <a:t/>
            </a:r>
            <a:br>
              <a:rPr lang="en-IN" dirty="0" smtClean="0">
                <a:latin typeface="Algerian" pitchFamily="82" charset="0"/>
              </a:rPr>
            </a:br>
            <a:r>
              <a:rPr lang="en-IN" sz="2800" dirty="0" smtClean="0">
                <a:solidFill>
                  <a:srgbClr val="0070C0"/>
                </a:solidFill>
                <a:latin typeface="Algerian" pitchFamily="82" charset="0"/>
              </a:rPr>
              <a:t>using the different algorithms  in insurance cost </a:t>
            </a:r>
            <a:r>
              <a:rPr lang="en-IN" sz="2800" dirty="0" smtClean="0">
                <a:solidFill>
                  <a:srgbClr val="0070C0"/>
                </a:solidFill>
                <a:latin typeface="Algerian" pitchFamily="82" charset="0"/>
              </a:rPr>
              <a:t>prediction and </a:t>
            </a:r>
            <a:r>
              <a:rPr lang="en-IN" sz="2800" dirty="0" err="1" smtClean="0">
                <a:solidFill>
                  <a:srgbClr val="0070C0"/>
                </a:solidFill>
                <a:latin typeface="Algerian" pitchFamily="82" charset="0"/>
              </a:rPr>
              <a:t>comparision</a:t>
            </a:r>
            <a:r>
              <a:rPr lang="en-IN" sz="2800" dirty="0" smtClean="0">
                <a:solidFill>
                  <a:srgbClr val="0070C0"/>
                </a:solidFill>
                <a:latin typeface="Algerian" pitchFamily="82" charset="0"/>
              </a:rPr>
              <a:t> of different   algorithms</a:t>
            </a:r>
            <a:endParaRPr lang="en-IN" sz="3600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3573016"/>
            <a:ext cx="2304256" cy="792088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IN" sz="4000" dirty="0" smtClean="0">
                <a:solidFill>
                  <a:srgbClr val="FF0000"/>
                </a:solidFill>
                <a:latin typeface="Algerian" pitchFamily="82" charset="0"/>
              </a:rPr>
              <a:t>THANK YOU</a:t>
            </a:r>
            <a:endParaRPr lang="en-IN" sz="4000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  <a:latin typeface="Algerian" pitchFamily="82" charset="0"/>
              </a:rPr>
              <a:t>INDEX</a:t>
            </a:r>
            <a:endParaRPr lang="en-IN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Algerian" pitchFamily="82" charset="0"/>
              </a:rPr>
              <a:t>INTRODUCTION</a:t>
            </a:r>
          </a:p>
          <a:p>
            <a:r>
              <a:rPr lang="en-IN" sz="2800" dirty="0" smtClean="0">
                <a:latin typeface="Algerian" pitchFamily="82" charset="0"/>
              </a:rPr>
              <a:t>PROBLEM STATEMENT</a:t>
            </a:r>
          </a:p>
          <a:p>
            <a:r>
              <a:rPr lang="en-IN" sz="2800" dirty="0" smtClean="0">
                <a:latin typeface="Algerian" pitchFamily="82" charset="0"/>
              </a:rPr>
              <a:t>DATASET OVERVIEW</a:t>
            </a:r>
          </a:p>
          <a:p>
            <a:r>
              <a:rPr lang="en-IN" sz="2800" dirty="0" smtClean="0">
                <a:latin typeface="Algerian" pitchFamily="82" charset="0"/>
              </a:rPr>
              <a:t>IMPLEMENT</a:t>
            </a:r>
          </a:p>
          <a:p>
            <a:r>
              <a:rPr lang="en-IN" sz="2800" dirty="0" smtClean="0">
                <a:latin typeface="Algerian" pitchFamily="82" charset="0"/>
              </a:rPr>
              <a:t>METHODOOGY USED</a:t>
            </a:r>
          </a:p>
          <a:p>
            <a:r>
              <a:rPr lang="en-IN" sz="2800" dirty="0" smtClean="0">
                <a:latin typeface="Algerian" pitchFamily="82" charset="0"/>
              </a:rPr>
              <a:t>RESULTS AND DISCUSSION</a:t>
            </a:r>
          </a:p>
          <a:p>
            <a:r>
              <a:rPr lang="en-IN" sz="2800" dirty="0" smtClean="0">
                <a:latin typeface="Algerian" pitchFamily="82" charset="0"/>
              </a:rPr>
              <a:t>CONCLUSION</a:t>
            </a:r>
          </a:p>
          <a:p>
            <a:r>
              <a:rPr lang="en-IN" sz="2800" dirty="0" smtClean="0">
                <a:latin typeface="Algerian" pitchFamily="82" charset="0"/>
              </a:rPr>
              <a:t>FUTURE  WORK</a:t>
            </a:r>
            <a:endParaRPr lang="en-IN" sz="2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392" y="260648"/>
            <a:ext cx="7498080" cy="1143000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  <a:latin typeface="Algerian" pitchFamily="82" charset="0"/>
              </a:rPr>
              <a:t>INTRODUCTION</a:t>
            </a:r>
            <a:endParaRPr lang="en-IN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paper represents a machine learning-based health insurance prediction system. </a:t>
            </a:r>
            <a:endParaRPr lang="en-US" sz="2400" dirty="0" smtClean="0"/>
          </a:p>
          <a:p>
            <a:r>
              <a:rPr lang="en-US" sz="2400" dirty="0" smtClean="0"/>
              <a:t>Recently</a:t>
            </a:r>
            <a:r>
              <a:rPr lang="en-US" sz="2400" dirty="0"/>
              <a:t>, many attempts have been made to solve this problem, as after Covid-19 pandemic, health insurance has become one of the most prominent areas of </a:t>
            </a:r>
            <a:r>
              <a:rPr lang="en-US" sz="2400" dirty="0" smtClean="0"/>
              <a:t>research.</a:t>
            </a:r>
          </a:p>
          <a:p>
            <a:r>
              <a:rPr lang="en-US" sz="2400" dirty="0"/>
              <a:t>People’s healthcare cost forecasting is a valuable tool for improving healthcare </a:t>
            </a:r>
            <a:r>
              <a:rPr lang="en-US" sz="2400" dirty="0" smtClean="0"/>
              <a:t>accountability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55312"/>
            <a:ext cx="2952328" cy="1900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55312"/>
            <a:ext cx="3816424" cy="191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567838" y="76470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[1.]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9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  <a:latin typeface="Algerian" pitchFamily="82" charset="0"/>
              </a:rPr>
              <a:t>PROBLEM </a:t>
            </a:r>
            <a:r>
              <a:rPr lang="en-IN" sz="4400" dirty="0" smtClean="0">
                <a:solidFill>
                  <a:srgbClr val="0070C0"/>
                </a:solidFill>
                <a:latin typeface="Algerian" pitchFamily="82" charset="0"/>
              </a:rPr>
              <a:t>STATEMENT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health insurance company can only make money if it collects more than it spends on the medical care of its </a:t>
            </a:r>
            <a:r>
              <a:rPr lang="en-US" sz="2400" dirty="0" smtClean="0"/>
              <a:t>beneficiaries.</a:t>
            </a:r>
          </a:p>
          <a:p>
            <a:r>
              <a:rPr lang="en-US" sz="2400" dirty="0"/>
              <a:t>medical costs are difficult to predict since most money comes from rare conditions of the </a:t>
            </a:r>
            <a:r>
              <a:rPr lang="en-US" sz="2400" dirty="0" smtClean="0"/>
              <a:t>patients</a:t>
            </a:r>
          </a:p>
          <a:p>
            <a:r>
              <a:rPr lang="en-US" sz="2400" dirty="0"/>
              <a:t>The objective of this article is to accurately predict insurance costs based on people’s data, including age, Body Mass Index, smoking or not, etc. 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8638733" y="83671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[1.]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8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7498080" cy="1143000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  <a:latin typeface="Algerian" pitchFamily="82" charset="0"/>
              </a:rPr>
              <a:t>DATASET DESCRIPTION</a:t>
            </a:r>
            <a:endParaRPr lang="en-IN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646" y="1124744"/>
            <a:ext cx="7498080" cy="4800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Data taken from kaggle link provided in the link </a:t>
            </a:r>
            <a:endParaRPr lang="en-IN" sz="2400" dirty="0"/>
          </a:p>
          <a:p>
            <a:r>
              <a:rPr lang="en-IN" sz="2400" dirty="0" smtClean="0"/>
              <a:t>The detail of each column is given in table</a:t>
            </a:r>
          </a:p>
          <a:p>
            <a:r>
              <a:rPr lang="en-IN" sz="2400" dirty="0" smtClean="0"/>
              <a:t>And some characteristics of dataset used </a:t>
            </a:r>
          </a:p>
          <a:p>
            <a:r>
              <a:rPr lang="en-IN" sz="2400" dirty="0" smtClean="0"/>
              <a:t>Name of variables ,and type , details(age,  BMI,  area, children,  insurance charges,  gender)</a:t>
            </a:r>
            <a:endParaRPr lang="en-IN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45920" y="3620988"/>
            <a:ext cx="7102544" cy="218427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b="1" dirty="0" smtClean="0"/>
              <a:t> FEATURES IN DATA SET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BMI</a:t>
            </a:r>
          </a:p>
          <a:p>
            <a:r>
              <a:rPr lang="en-US" dirty="0" smtClean="0"/>
              <a:t>Smoking Habit</a:t>
            </a:r>
          </a:p>
          <a:p>
            <a:r>
              <a:rPr lang="en-US" dirty="0" smtClean="0"/>
              <a:t>Area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195736" y="6021288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onvert </a:t>
            </a:r>
            <a:r>
              <a:rPr lang="en-US" sz="2400" dirty="0"/>
              <a:t>the data of the </a:t>
            </a:r>
            <a:r>
              <a:rPr lang="en-US" sz="2400" dirty="0" smtClean="0"/>
              <a:t>categorical  </a:t>
            </a:r>
          </a:p>
          <a:p>
            <a:r>
              <a:rPr lang="en-US" sz="2400" dirty="0" smtClean="0"/>
              <a:t>columns </a:t>
            </a:r>
            <a:r>
              <a:rPr lang="en-US" sz="2400" dirty="0"/>
              <a:t>into numerical data</a:t>
            </a:r>
            <a:endParaRPr lang="en-IN" sz="2400" dirty="0"/>
          </a:p>
        </p:txBody>
      </p:sp>
      <p:sp>
        <p:nvSpPr>
          <p:cNvPr id="8" name="5-Point Star 7"/>
          <p:cNvSpPr/>
          <p:nvPr/>
        </p:nvSpPr>
        <p:spPr>
          <a:xfrm>
            <a:off x="2023432" y="6159624"/>
            <a:ext cx="115729" cy="1108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638733" y="692696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[2.]</a:t>
            </a:r>
          </a:p>
        </p:txBody>
      </p:sp>
    </p:spTree>
    <p:extLst>
      <p:ext uri="{BB962C8B-B14F-4D97-AF65-F5344CB8AC3E}">
        <p14:creationId xmlns:p14="http://schemas.microsoft.com/office/powerpoint/2010/main" val="110500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867311"/>
              </p:ext>
            </p:extLst>
          </p:nvPr>
        </p:nvGraphicFramePr>
        <p:xfrm>
          <a:off x="1259632" y="404664"/>
          <a:ext cx="7499349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6224"/>
                <a:gridCol w="2983342"/>
                <a:gridCol w="249978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Sub-Variable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Male</a:t>
                      </a:r>
                      <a:r>
                        <a:rPr lang="en-IN" baseline="0" dirty="0" smtClean="0"/>
                        <a:t> [0], Female 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obj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BMI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flot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Region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SE(0), SW(1), NE(2), NW(3)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obj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Smoker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Yes(1), No(0)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obj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Childern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Charge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flot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532440" y="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[2.]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5776" y="5445224"/>
            <a:ext cx="597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 Dataset link ;- </a:t>
            </a:r>
            <a:r>
              <a:rPr lang="en-US" dirty="0" smtClean="0">
                <a:hlinkClick r:id="rId2"/>
              </a:rPr>
              <a:t>Health </a:t>
            </a:r>
            <a:r>
              <a:rPr lang="en-US" dirty="0">
                <a:hlinkClick r:id="rId2"/>
              </a:rPr>
              <a:t>Insurance Cost Prediction (kaggle.com)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13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6736792" cy="778098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Algerian" pitchFamily="82" charset="0"/>
              </a:rPr>
              <a:t>METHODOLOGY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14" y="1268760"/>
            <a:ext cx="6943359" cy="51320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45572" y="67335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[2.]</a:t>
            </a:r>
          </a:p>
        </p:txBody>
      </p:sp>
    </p:spTree>
    <p:extLst>
      <p:ext uri="{BB962C8B-B14F-4D97-AF65-F5344CB8AC3E}">
        <p14:creationId xmlns:p14="http://schemas.microsoft.com/office/powerpoint/2010/main" val="214993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lgerian" pitchFamily="82" charset="0"/>
              </a:rPr>
              <a:t>Implement the processing</a:t>
            </a:r>
            <a:endParaRPr lang="en-IN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956692"/>
            <a:ext cx="7498080" cy="4800600"/>
          </a:xfrm>
        </p:spPr>
        <p:txBody>
          <a:bodyPr/>
          <a:lstStyle/>
          <a:p>
            <a:r>
              <a:rPr lang="en-IN" dirty="0" smtClean="0"/>
              <a:t>PROGRAM CODE</a:t>
            </a:r>
          </a:p>
          <a:p>
            <a:r>
              <a:rPr lang="en-US" sz="2400" dirty="0" smtClean="0"/>
              <a:t> </a:t>
            </a:r>
            <a:r>
              <a:rPr lang="en-IN" sz="2400" dirty="0" smtClean="0"/>
              <a:t>Importing libraries </a:t>
            </a:r>
          </a:p>
          <a:p>
            <a:r>
              <a:rPr lang="en-US" sz="2400" dirty="0" smtClean="0"/>
              <a:t> </a:t>
            </a:r>
            <a:r>
              <a:rPr lang="en-IN" sz="2400" dirty="0" smtClean="0"/>
              <a:t>Importing Datasets </a:t>
            </a:r>
          </a:p>
          <a:p>
            <a:r>
              <a:rPr lang="en-US" sz="2400" dirty="0" smtClean="0"/>
              <a:t> </a:t>
            </a:r>
            <a:r>
              <a:rPr lang="en-IN" sz="2400" dirty="0" smtClean="0"/>
              <a:t>Data Collection &amp; Analysis</a:t>
            </a:r>
          </a:p>
        </p:txBody>
      </p:sp>
      <p:pic>
        <p:nvPicPr>
          <p:cNvPr id="3074" name="Picture 2" descr="C:\Users\AADESH\Pictures\Screenshots\Screenshot 2023-12-17 1532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48498"/>
            <a:ext cx="5832648" cy="38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25800" y="620688"/>
            <a:ext cx="91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[2</a:t>
            </a:r>
            <a:r>
              <a:rPr lang="en-IN" dirty="0" smtClean="0"/>
              <a:t>.],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[4.]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7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384" y="2708920"/>
            <a:ext cx="7498080" cy="76243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Convert columns from string (‘</a:t>
            </a:r>
            <a:r>
              <a:rPr lang="en-IN" sz="2000" dirty="0" err="1" smtClean="0"/>
              <a:t>sex’,’smoker’,’region</a:t>
            </a:r>
            <a:r>
              <a:rPr lang="en-IN" sz="2000" dirty="0" smtClean="0"/>
              <a:t>’) to numerical  values and check null values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-27384"/>
            <a:ext cx="817240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05" y="4005064"/>
            <a:ext cx="7499350" cy="101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25268" y="3471357"/>
            <a:ext cx="514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Data Pre-Processing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1259632" y="5157192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Splitting the Features and Target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8981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2351</TotalTime>
  <Words>556</Words>
  <Application>Microsoft Office PowerPoint</Application>
  <PresentationFormat>On-screen Show (4:3)</PresentationFormat>
  <Paragraphs>127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  </vt:lpstr>
      <vt:lpstr>INDEX</vt:lpstr>
      <vt:lpstr>INTRODUCTION</vt:lpstr>
      <vt:lpstr>PROBLEM STATEMENT</vt:lpstr>
      <vt:lpstr>DATASET DESCRIPTION</vt:lpstr>
      <vt:lpstr>PowerPoint Presentation</vt:lpstr>
      <vt:lpstr>METHODOLOGY</vt:lpstr>
      <vt:lpstr>Implement the processing</vt:lpstr>
      <vt:lpstr>PowerPoint Presentation</vt:lpstr>
      <vt:lpstr>PowerPoint Presentation</vt:lpstr>
      <vt:lpstr>PowerPoint Presentation</vt:lpstr>
      <vt:lpstr>     </vt:lpstr>
      <vt:lpstr>Decision Tree Algorithms</vt:lpstr>
      <vt:lpstr>PowerPoint Presentation</vt:lpstr>
      <vt:lpstr>References</vt:lpstr>
      <vt:lpstr>FUTURE work   using the different algorithms  in insurance cost prediction and comparision of different   algorithms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AADESH</dc:creator>
  <cp:lastModifiedBy>AADESH</cp:lastModifiedBy>
  <cp:revision>91</cp:revision>
  <dcterms:created xsi:type="dcterms:W3CDTF">2023-12-10T14:09:05Z</dcterms:created>
  <dcterms:modified xsi:type="dcterms:W3CDTF">2023-12-18T04:43:47Z</dcterms:modified>
</cp:coreProperties>
</file>