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6804911-AACC-47CB-9051-11B10BD08A3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29E6E7C-11E9-4F1E-A25F-9A36235F114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02AB9B9-82D4-43F2-9036-C91F04AB058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25EF447-2722-4474-BDF7-872BB4B01D3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91C0E6A-BB39-4661-A959-502A75AF11C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E72929E-1DAD-49CB-B531-E05CFE4E225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0890A22-81B5-458D-A381-118F8F75D73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ECE8D7D-8552-42AE-B79A-34BDC772802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183BAB2-F330-4297-80B5-9897AB7A630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EDEE2E3-A573-4733-BD29-9AC3B3650A3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4CAAA52-3FFA-4F4E-99E4-D98766E9846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4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SoI Student Project Review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0" name="Subtitl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9999"/>
          </a:bodyPr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IN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MarketEcho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algn="ctr" defTabSz="4572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Team: Espada  |  Lead: Sanjay 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algn="ctr" defTabSz="4572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Members: Yogiram K V, Srijith S, Ragu R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algn="ctr" defTabSz="4572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IN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SoI Mentor: Meera Antony | </a:t>
            </a:r>
            <a:r>
              <a:rPr b="0" lang="en-IN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SoI Vertical: AI&amp;DS |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algn="ctr" defTabSz="4572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IN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Cohort/Batch: 2023-2027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Date Placeholder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10 Sep 2025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Problem &amp; End User Identification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End users: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Quant analysts, retail traders, risk managers, FinTech PMs</a:t>
            </a:r>
            <a:br>
              <a:rPr sz="1800"/>
            </a:b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Trigger: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Sudden market moves from news, hard to monitor manually</a:t>
            </a:r>
            <a:br>
              <a:rPr sz="1800"/>
            </a:b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Evidence: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Interviews show difficulty reacting to news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Manual labelling too slow (&gt;30 mins)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Demand for automated signals</a:t>
            </a:r>
            <a:br>
              <a:rPr sz="1800"/>
            </a:b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Success metrics: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Latency ≤ 5s per item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Accuracy F1 ≥ 0.78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Backtest shows improved returns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3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10 Sep 2025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Problem Description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Financial participants need timely signals from news. Manual monitoring is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infeasible.</a:t>
            </a:r>
            <a:br>
              <a:rPr sz="1800"/>
            </a:b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Our system ingests news via Kafka, applies AI for finance-specific sentiment, and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delivers structured signals in real time.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dt" idx="3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10 Sep 2025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2"/>
          <p:cNvSpPr txBox="1"/>
          <p:nvPr/>
        </p:nvSpPr>
        <p:spPr>
          <a:xfrm>
            <a:off x="457560" y="2750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Literature Survey (Research)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aphicFrame>
        <p:nvGraphicFramePr>
          <p:cNvPr id="69" name="Table 1"/>
          <p:cNvGraphicFramePr/>
          <p:nvPr/>
        </p:nvGraphicFramePr>
        <p:xfrm>
          <a:off x="457560" y="1463400"/>
          <a:ext cx="8229240" cy="38988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6094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</a:rPr>
                        <a:t>Source (APA/IEEE)</a:t>
                      </a:r>
                      <a:endParaRPr b="0" lang="en-IN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</a:rPr>
                        <a:t>Year</a:t>
                      </a:r>
                      <a:endParaRPr b="0" lang="en-IN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</a:rPr>
                        <a:t>Key Insight / Method</a:t>
                      </a:r>
                      <a:endParaRPr b="0" lang="en-IN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</a:rPr>
                        <a:t>Gap Relevant to Our Problem</a:t>
                      </a:r>
                      <a:endParaRPr b="0" lang="en-IN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609480"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Devlin et al., BERT 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2018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Introduced transformer-based contextual embeddings, outperforming RNNs and CNNs on NLP tasks.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Provides the foundation for fine-tuning sentiment models.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609480"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Araci, FinBERT 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2019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Domain-specific fine-tuning of BERT on financial texts improves sentiment classification accuracy.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Demonstrates the effectiveness of finance-domain models for this project.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609480"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Yang et al., XLNet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2019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Improves upon BERT with permutation-based language modeling for better text understanding.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Suggests possible alternatives for model architecture in future improvements.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609480"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Confluent Kafka Docs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2023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Kafka enables real-time distributed streaming, scalable and fault-tolerant.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Justifies the use of Kafka for ingestion, processing, and delivery of financial news.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609480"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Lundberg &amp; Lee, SHAP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2017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Provides explainability in ML by attributing feature importance for model outputs.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Adds trust and transparency in sentiment predictions by highlighting key words.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70" name="Date Placeholder 1"/>
          <p:cNvSpPr txBox="1"/>
          <p:nvPr/>
        </p:nvSpPr>
        <p:spPr>
          <a:xfrm>
            <a:off x="457560" y="635688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10 Sep 2025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Existing Solutions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aphicFrame>
        <p:nvGraphicFramePr>
          <p:cNvPr id="72" name="Table 2"/>
          <p:cNvGraphicFramePr/>
          <p:nvPr/>
        </p:nvGraphicFramePr>
        <p:xfrm>
          <a:off x="457200" y="1463040"/>
          <a:ext cx="8229240" cy="38988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6094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</a:rPr>
                        <a:t>Source (APA/IEEE)</a:t>
                      </a:r>
                      <a:endParaRPr b="0" lang="en-IN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</a:rPr>
                        <a:t>Year</a:t>
                      </a:r>
                      <a:endParaRPr b="0" lang="en-IN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</a:rPr>
                        <a:t>Key Insight / Method</a:t>
                      </a:r>
                      <a:endParaRPr b="0" lang="en-IN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</a:rPr>
                        <a:t>Gap Relevant to Our Problem</a:t>
                      </a:r>
                      <a:endParaRPr b="0" lang="en-IN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6094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Bloomberg Sentiment Feed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2018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Proprietary NLP pipelines on financial news; sentiment delivered via terminal/API.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Expensive, closed-source, limited access for students/researchers.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6094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Refinitiv MarketPsych Indices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2020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Uses NLP + psychological metrics to score news and social media sentiment.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Subscription only, limited transparency of methodology.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6094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Loughran–McDonald Financial Sentiment Dictionary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2011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Lexicon of finance-specific positive/negative terms for sentiment classification.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Struggles with context, sarcasm, and nuanced market language.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6094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BERT Fine-tunes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2018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Pre-trained transformer models fine-tuned on general sentiment datasets.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Lacks finance-specific adaptation → lower accuracy on financial texts.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6094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In-house Rule-based Systems 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2010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Regex/keyword-based filters for financial documents and news feeds.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Brittle rules, high maintenance, poor scalability.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73" name="PlaceHolder 2"/>
          <p:cNvSpPr>
            <a:spLocks noGrp="1"/>
          </p:cNvSpPr>
          <p:nvPr>
            <p:ph type="dt" idx="3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10 Sep 2025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Unique Selling Proposition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aphicFrame>
        <p:nvGraphicFramePr>
          <p:cNvPr id="75" name="Table 2"/>
          <p:cNvGraphicFramePr/>
          <p:nvPr/>
        </p:nvGraphicFramePr>
        <p:xfrm>
          <a:off x="457200" y="1463040"/>
          <a:ext cx="8229240" cy="45198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140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</a:rPr>
                        <a:t>Feature / Criteria</a:t>
                      </a:r>
                      <a:endParaRPr b="0" lang="en-IN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1" lang="en-US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</a:rPr>
                        <a:t>Bloomberg Sentiment Feed</a:t>
                      </a:r>
                      <a:endParaRPr b="0" lang="en-IN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1" lang="en-US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</a:rPr>
                        <a:t>Refinitiv MarketPsych Indices</a:t>
                      </a:r>
                      <a:endParaRPr b="0" lang="en-IN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1" lang="en-US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</a:rPr>
                        <a:t>Lexicon / Rule-based Systems</a:t>
                      </a:r>
                      <a:endParaRPr b="0" lang="en-IN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</a:rPr>
                        <a:t>Our Approach</a:t>
                      </a:r>
                      <a:endParaRPr b="0" lang="en-IN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5140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Target User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Institutional traders with Bloomberg Terminal access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Asset managers, hedge funds, institutions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Academic/research &amp; small-scale analysts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Both institutional &amp; retail users (scalable, open access)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5140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Core Function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Delivers sentiment scores via terminal/API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Provides sentiment indices from news + social media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Keyword-based sentiment classification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Real-time financial sentiment extraction with Kafka pipeline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5140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Accuracy/Performance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High but proprietary (black-box models)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Moderate, sometimes domain-agnostic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Low, struggles with context &amp; sarcasm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Finance-tuned FinBERT for higher domain accuracy (F1 ≥ 0.78)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5140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Cost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Very expensive, enterprise subscription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Paid, subscription-based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Free/low-cost but poor quality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Open-source stack, cost-effective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5140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Deployment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Closed ecosystem (Bloomberg only)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Cloud API, requires subscription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Standalone, manual setup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Flexible: Kafka + REST API, on-prem or cloud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5140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Data/Privacy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Vendor-controlled data access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Vendor-hosted, limited transparency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Local, but rule-based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Secure deployment with customizable data handling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51408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Known Limitations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Locked ecosystem, no explainability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Limited transparency, lag in updates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Low accuracy, not scalable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Explainable, scalable, but requires GPU for training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76" name="PlaceHolder 2"/>
          <p:cNvSpPr>
            <a:spLocks noGrp="1"/>
          </p:cNvSpPr>
          <p:nvPr>
            <p:ph type="dt" idx="3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10 Sep 2025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3"/>
          <p:cNvSpPr txBox="1"/>
          <p:nvPr/>
        </p:nvSpPr>
        <p:spPr>
          <a:xfrm>
            <a:off x="457560" y="2750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Project Plan &amp; Timeline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aphicFrame>
        <p:nvGraphicFramePr>
          <p:cNvPr id="78" name="Table 3"/>
          <p:cNvGraphicFramePr/>
          <p:nvPr/>
        </p:nvGraphicFramePr>
        <p:xfrm>
          <a:off x="457560" y="1463400"/>
          <a:ext cx="8229240" cy="48276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58752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</a:rPr>
                        <a:t>Phase</a:t>
                      </a:r>
                      <a:endParaRPr b="0" lang="en-IN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</a:rPr>
                        <a:t>Start–End</a:t>
                      </a:r>
                      <a:endParaRPr b="0" lang="en-IN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</a:rPr>
                        <a:t>Milestones/Deliverables</a:t>
                      </a:r>
                      <a:endParaRPr b="0" lang="en-IN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</a:rPr>
                        <a:t>Evidence of Validation</a:t>
                      </a:r>
                      <a:endParaRPr b="0" lang="en-IN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58752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Problem &amp; Customer Validation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08/09/2025 – 14/09/2025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Identify user needs, collect requirements, review existing solutions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User interviews, survey results, documented problem statement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58752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Ideation (multiple concepts)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15/09/2025 – 21/09/2025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Brainstorm solution approaches, shortlist best-fit tech stack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Idea shortlist, feasibility analysis document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58752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Proof of Concept (PoC)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22/09/2025 – 28/09/2025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Build small-scale sentiment model, test with limited dataset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Initial sentiment classification accuracy report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58752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Prototype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29/09/2025 – 05/10/2025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End-to-end Kafka ingestion + AI model pipeline (basic version)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Working demo pipeline on sample financial news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58752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Minimum Viable Product (MVP)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06/10/2025 – 12/10/2025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Scalable Kafka pipeline with fine-tuned finance sentiment model &amp; dashboard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MVP demo, accuracy ≥ 0.75, latency ≤ 5s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587520"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Final Product / Solution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13/10/2025 – 19/10/2025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Fully tested system with explainability + documentation + presentation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Final project report, slides, live demo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79" name="Date Placeholder 2"/>
          <p:cNvSpPr txBox="1"/>
          <p:nvPr/>
        </p:nvSpPr>
        <p:spPr>
          <a:xfrm>
            <a:off x="457560" y="635688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10 Sep 2025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References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1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Devlin, J., Chang, M., Lee, K., &amp; Toutanova, K. (2018). BERT: Pre-training of Deep Bidirectional Transformers for Language Understanding. arXiv:1810.04805.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Araci, D. (2019). FinBERT: Financial Sentiment Analysis with Pre-trained Language Models. arXiv:1908.10063.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Yang, Z., Dai, Z., Yang, Y., Carbonell, J., Salakhutdinov, R., &amp; Le, Q. V. (2019). XLNet: Generalized Autoregressive Pretraining for Language Understanding. arXiv:1906.08237.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Loughran, T., &amp; McDonald, B. (2011). When is a liability not a liability? Textual Analysis, Dictionaries, and 10‐Ks. Journal of Finance, 66(1), 35–65.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Lundberg, S., &amp; Lee, S. (2017). A Unified Approach to Interpreting Model Predictions (SHAP). Advances in Neural Information Processing Systems (NeurIPS).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Confluent Inc. (2023). Apache Kafka Documentation. Available at: https://kafka.apache.org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Thomson Reuters / Refinitiv (2020). MarketPsych Indices. Refinitiv Whitepaper.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3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10 Sep 2025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Application>LibreOffice/25.2.5.2$Linux_X86_64 LibreOffice_project/520$Build-2</Application>
  <AppVersion>15.0000</AppVersion>
  <Words>854</Words>
  <Paragraphs>145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Thiruvaazhi Uloli</dc:creator>
  <dc:description>generated using python-pptx</dc:description>
  <dc:language>en-IN</dc:language>
  <cp:lastModifiedBy/>
  <dcterms:modified xsi:type="dcterms:W3CDTF">2025-09-12T21:26:24Z</dcterms:modified>
  <cp:revision>52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11</vt:i4>
  </property>
</Properties>
</file>