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2503" y="272288"/>
            <a:ext cx="6158992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912" y="1469466"/>
            <a:ext cx="8293734" cy="385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3966" y="2677795"/>
            <a:ext cx="4351020" cy="1456055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5620"/>
              </a:lnSpc>
              <a:spcBef>
                <a:spcPts val="220"/>
              </a:spcBef>
            </a:pPr>
            <a:r>
              <a:rPr dirty="0" sz="4700"/>
              <a:t>SoI</a:t>
            </a:r>
            <a:r>
              <a:rPr dirty="0" sz="4700" spc="-165"/>
              <a:t> </a:t>
            </a:r>
            <a:r>
              <a:rPr dirty="0" sz="4700"/>
              <a:t>Ideation</a:t>
            </a:r>
            <a:r>
              <a:rPr dirty="0" sz="4700" spc="-170"/>
              <a:t> </a:t>
            </a:r>
            <a:r>
              <a:rPr dirty="0" sz="4700" spc="-10"/>
              <a:t>Stage Template</a:t>
            </a:r>
            <a:endParaRPr sz="4700"/>
          </a:p>
        </p:txBody>
      </p:sp>
      <p:sp>
        <p:nvSpPr>
          <p:cNvPr id="3" name="object 3" descr=""/>
          <p:cNvSpPr txBox="1"/>
          <p:nvPr/>
        </p:nvSpPr>
        <p:spPr>
          <a:xfrm>
            <a:off x="4053966" y="4569333"/>
            <a:ext cx="4535170" cy="1169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Project:</a:t>
            </a:r>
            <a:r>
              <a:rPr dirty="0" sz="1600" spc="-3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MarketEcho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385"/>
              </a:spcBef>
            </a:pP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Team:</a:t>
            </a:r>
            <a:r>
              <a:rPr dirty="0" sz="1600" spc="-9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Espada</a:t>
            </a:r>
            <a:r>
              <a:rPr dirty="0" sz="1600" spc="-8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600" spc="-10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Lead:</a:t>
            </a:r>
            <a:r>
              <a:rPr dirty="0" sz="1600" spc="-9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Sanjay</a:t>
            </a:r>
            <a:r>
              <a:rPr dirty="0" sz="1600" spc="-4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S</a:t>
            </a:r>
            <a:r>
              <a:rPr dirty="0" sz="1600" spc="-9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600" spc="-9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Members: Yogiram</a:t>
            </a:r>
            <a:r>
              <a:rPr dirty="0" sz="1600" spc="-2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878787"/>
                </a:solidFill>
                <a:latin typeface="Calibri"/>
                <a:cs typeface="Calibri"/>
              </a:rPr>
              <a:t>KV,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Srijith</a:t>
            </a:r>
            <a:r>
              <a:rPr dirty="0" sz="1600" spc="-2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S,</a:t>
            </a:r>
            <a:r>
              <a:rPr dirty="0" sz="1600" spc="-2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Ragu</a:t>
            </a:r>
            <a:r>
              <a:rPr dirty="0" sz="1600" spc="-2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878787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12700" marR="423545">
              <a:lnSpc>
                <a:spcPct val="76200"/>
              </a:lnSpc>
              <a:spcBef>
                <a:spcPts val="1285"/>
              </a:spcBef>
            </a:pP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Mentor:</a:t>
            </a:r>
            <a:r>
              <a:rPr dirty="0" sz="1600" spc="-4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Meera</a:t>
            </a:r>
            <a:r>
              <a:rPr dirty="0" sz="1600" spc="-3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Antony|</a:t>
            </a:r>
            <a:r>
              <a:rPr dirty="0" sz="1600" spc="-7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SoI</a:t>
            </a:r>
            <a:r>
              <a:rPr dirty="0" sz="1600" spc="-8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Vertical:</a:t>
            </a:r>
            <a:r>
              <a:rPr dirty="0" sz="1600" spc="-6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AD</a:t>
            </a:r>
            <a:r>
              <a:rPr dirty="0" sz="1600" spc="-8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78787"/>
                </a:solidFill>
                <a:latin typeface="Calibri"/>
                <a:cs typeface="Calibri"/>
              </a:rPr>
              <a:t>|</a:t>
            </a:r>
            <a:r>
              <a:rPr dirty="0" sz="1600" spc="-85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78787"/>
                </a:solidFill>
                <a:latin typeface="Calibri"/>
                <a:cs typeface="Calibri"/>
              </a:rPr>
              <a:t>Cohort: 2023–27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5"/>
            <a:ext cx="3492499" cy="6850761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037965" y="4378197"/>
            <a:ext cx="3227070" cy="74295"/>
            <a:chOff x="4037965" y="4378197"/>
            <a:chExt cx="3227070" cy="74295"/>
          </a:xfrm>
        </p:grpSpPr>
        <p:sp>
          <p:nvSpPr>
            <p:cNvPr id="6" name="object 6" descr=""/>
            <p:cNvSpPr/>
            <p:nvPr/>
          </p:nvSpPr>
          <p:spPr>
            <a:xfrm>
              <a:off x="4060317" y="4392421"/>
              <a:ext cx="3182620" cy="42545"/>
            </a:xfrm>
            <a:custGeom>
              <a:avLst/>
              <a:gdLst/>
              <a:ahLst/>
              <a:cxnLst/>
              <a:rect l="l" t="t" r="r" b="b"/>
              <a:pathLst>
                <a:path w="3182620" h="42545">
                  <a:moveTo>
                    <a:pt x="130898" y="25908"/>
                  </a:moveTo>
                  <a:lnTo>
                    <a:pt x="723" y="25908"/>
                  </a:lnTo>
                  <a:lnTo>
                    <a:pt x="723" y="27178"/>
                  </a:lnTo>
                  <a:lnTo>
                    <a:pt x="558" y="27178"/>
                  </a:lnTo>
                  <a:lnTo>
                    <a:pt x="558" y="28448"/>
                  </a:lnTo>
                  <a:lnTo>
                    <a:pt x="431" y="28448"/>
                  </a:lnTo>
                  <a:lnTo>
                    <a:pt x="431" y="29718"/>
                  </a:lnTo>
                  <a:lnTo>
                    <a:pt x="292" y="29718"/>
                  </a:lnTo>
                  <a:lnTo>
                    <a:pt x="292" y="32258"/>
                  </a:lnTo>
                  <a:lnTo>
                    <a:pt x="76" y="32258"/>
                  </a:lnTo>
                  <a:lnTo>
                    <a:pt x="76" y="33528"/>
                  </a:lnTo>
                  <a:lnTo>
                    <a:pt x="15163" y="33528"/>
                  </a:lnTo>
                  <a:lnTo>
                    <a:pt x="15163" y="32258"/>
                  </a:lnTo>
                  <a:lnTo>
                    <a:pt x="42976" y="32258"/>
                  </a:lnTo>
                  <a:lnTo>
                    <a:pt x="42976" y="29718"/>
                  </a:lnTo>
                  <a:lnTo>
                    <a:pt x="73850" y="29718"/>
                  </a:lnTo>
                  <a:lnTo>
                    <a:pt x="73850" y="28448"/>
                  </a:lnTo>
                  <a:lnTo>
                    <a:pt x="100063" y="28448"/>
                  </a:lnTo>
                  <a:lnTo>
                    <a:pt x="100063" y="27178"/>
                  </a:lnTo>
                  <a:lnTo>
                    <a:pt x="130898" y="27178"/>
                  </a:lnTo>
                  <a:lnTo>
                    <a:pt x="130898" y="25908"/>
                  </a:lnTo>
                  <a:close/>
                </a:path>
                <a:path w="3182620" h="42545">
                  <a:moveTo>
                    <a:pt x="2070900" y="29222"/>
                  </a:moveTo>
                  <a:lnTo>
                    <a:pt x="1994916" y="25654"/>
                  </a:lnTo>
                  <a:lnTo>
                    <a:pt x="1924177" y="21336"/>
                  </a:lnTo>
                  <a:lnTo>
                    <a:pt x="1776349" y="10668"/>
                  </a:lnTo>
                  <a:lnTo>
                    <a:pt x="1710944" y="6731"/>
                  </a:lnTo>
                  <a:lnTo>
                    <a:pt x="1648968" y="3810"/>
                  </a:lnTo>
                  <a:lnTo>
                    <a:pt x="1590421" y="1778"/>
                  </a:lnTo>
                  <a:lnTo>
                    <a:pt x="1534795" y="508"/>
                  </a:lnTo>
                  <a:lnTo>
                    <a:pt x="1482344" y="0"/>
                  </a:lnTo>
                  <a:lnTo>
                    <a:pt x="1432433" y="254"/>
                  </a:lnTo>
                  <a:lnTo>
                    <a:pt x="1385316" y="1143"/>
                  </a:lnTo>
                  <a:lnTo>
                    <a:pt x="1340485" y="2540"/>
                  </a:lnTo>
                  <a:lnTo>
                    <a:pt x="1297813" y="4445"/>
                  </a:lnTo>
                  <a:lnTo>
                    <a:pt x="1256284" y="6731"/>
                  </a:lnTo>
                  <a:lnTo>
                    <a:pt x="1145540" y="15621"/>
                  </a:lnTo>
                  <a:lnTo>
                    <a:pt x="1099947" y="18923"/>
                  </a:lnTo>
                  <a:lnTo>
                    <a:pt x="1052703" y="20701"/>
                  </a:lnTo>
                  <a:lnTo>
                    <a:pt x="1003604" y="21183"/>
                  </a:lnTo>
                  <a:lnTo>
                    <a:pt x="956437" y="20701"/>
                  </a:lnTo>
                  <a:lnTo>
                    <a:pt x="909828" y="19558"/>
                  </a:lnTo>
                  <a:lnTo>
                    <a:pt x="842911" y="19558"/>
                  </a:lnTo>
                  <a:lnTo>
                    <a:pt x="842911" y="15748"/>
                  </a:lnTo>
                  <a:lnTo>
                    <a:pt x="755561" y="15748"/>
                  </a:lnTo>
                  <a:lnTo>
                    <a:pt x="755561" y="14478"/>
                  </a:lnTo>
                  <a:lnTo>
                    <a:pt x="623684" y="14478"/>
                  </a:lnTo>
                  <a:lnTo>
                    <a:pt x="623684" y="15748"/>
                  </a:lnTo>
                  <a:lnTo>
                    <a:pt x="558495" y="15748"/>
                  </a:lnTo>
                  <a:lnTo>
                    <a:pt x="558495" y="19558"/>
                  </a:lnTo>
                  <a:lnTo>
                    <a:pt x="514985" y="19558"/>
                  </a:lnTo>
                  <a:lnTo>
                    <a:pt x="475742" y="21336"/>
                  </a:lnTo>
                  <a:lnTo>
                    <a:pt x="475615" y="21336"/>
                  </a:lnTo>
                  <a:lnTo>
                    <a:pt x="386080" y="24257"/>
                  </a:lnTo>
                  <a:lnTo>
                    <a:pt x="319532" y="25654"/>
                  </a:lnTo>
                  <a:lnTo>
                    <a:pt x="263017" y="25654"/>
                  </a:lnTo>
                  <a:lnTo>
                    <a:pt x="189865" y="24257"/>
                  </a:lnTo>
                  <a:lnTo>
                    <a:pt x="132334" y="22479"/>
                  </a:lnTo>
                  <a:lnTo>
                    <a:pt x="68834" y="19558"/>
                  </a:lnTo>
                  <a:lnTo>
                    <a:pt x="0" y="15621"/>
                  </a:lnTo>
                  <a:lnTo>
                    <a:pt x="381" y="22479"/>
                  </a:lnTo>
                  <a:lnTo>
                    <a:pt x="1016" y="25654"/>
                  </a:lnTo>
                  <a:lnTo>
                    <a:pt x="254762" y="25654"/>
                  </a:lnTo>
                  <a:lnTo>
                    <a:pt x="270256" y="25908"/>
                  </a:lnTo>
                  <a:lnTo>
                    <a:pt x="362839" y="29083"/>
                  </a:lnTo>
                  <a:lnTo>
                    <a:pt x="499110" y="34036"/>
                  </a:lnTo>
                  <a:lnTo>
                    <a:pt x="553720" y="34925"/>
                  </a:lnTo>
                  <a:lnTo>
                    <a:pt x="606933" y="34925"/>
                  </a:lnTo>
                  <a:lnTo>
                    <a:pt x="664083" y="34036"/>
                  </a:lnTo>
                  <a:lnTo>
                    <a:pt x="848995" y="29845"/>
                  </a:lnTo>
                  <a:lnTo>
                    <a:pt x="900430" y="29083"/>
                  </a:lnTo>
                  <a:lnTo>
                    <a:pt x="898906" y="29083"/>
                  </a:lnTo>
                  <a:lnTo>
                    <a:pt x="957834" y="28321"/>
                  </a:lnTo>
                  <a:lnTo>
                    <a:pt x="1124635" y="28270"/>
                  </a:lnTo>
                  <a:lnTo>
                    <a:pt x="1191768" y="29337"/>
                  </a:lnTo>
                  <a:lnTo>
                    <a:pt x="1221994" y="30099"/>
                  </a:lnTo>
                  <a:lnTo>
                    <a:pt x="1268730" y="32004"/>
                  </a:lnTo>
                  <a:lnTo>
                    <a:pt x="1306449" y="34036"/>
                  </a:lnTo>
                  <a:lnTo>
                    <a:pt x="1345819" y="36322"/>
                  </a:lnTo>
                  <a:lnTo>
                    <a:pt x="1428115" y="40005"/>
                  </a:lnTo>
                  <a:lnTo>
                    <a:pt x="1470533" y="41275"/>
                  </a:lnTo>
                  <a:lnTo>
                    <a:pt x="1514475" y="42037"/>
                  </a:lnTo>
                  <a:lnTo>
                    <a:pt x="1560703" y="42291"/>
                  </a:lnTo>
                  <a:lnTo>
                    <a:pt x="1605407" y="42037"/>
                  </a:lnTo>
                  <a:lnTo>
                    <a:pt x="1662176" y="41021"/>
                  </a:lnTo>
                  <a:lnTo>
                    <a:pt x="1779397" y="37084"/>
                  </a:lnTo>
                  <a:lnTo>
                    <a:pt x="1843405" y="34036"/>
                  </a:lnTo>
                  <a:lnTo>
                    <a:pt x="1898523" y="31623"/>
                  </a:lnTo>
                  <a:lnTo>
                    <a:pt x="1949323" y="30099"/>
                  </a:lnTo>
                  <a:lnTo>
                    <a:pt x="1997456" y="29337"/>
                  </a:lnTo>
                  <a:lnTo>
                    <a:pt x="2054682" y="29133"/>
                  </a:lnTo>
                  <a:lnTo>
                    <a:pt x="2070900" y="29222"/>
                  </a:lnTo>
                  <a:close/>
                </a:path>
                <a:path w="3182620" h="42545">
                  <a:moveTo>
                    <a:pt x="3182099" y="33921"/>
                  </a:moveTo>
                  <a:lnTo>
                    <a:pt x="3181985" y="21463"/>
                  </a:lnTo>
                  <a:lnTo>
                    <a:pt x="3181858" y="19177"/>
                  </a:lnTo>
                  <a:lnTo>
                    <a:pt x="3181985" y="17526"/>
                  </a:lnTo>
                  <a:lnTo>
                    <a:pt x="3144139" y="11430"/>
                  </a:lnTo>
                  <a:lnTo>
                    <a:pt x="3099308" y="8128"/>
                  </a:lnTo>
                  <a:lnTo>
                    <a:pt x="3048889" y="5461"/>
                  </a:lnTo>
                  <a:lnTo>
                    <a:pt x="2994025" y="3429"/>
                  </a:lnTo>
                  <a:lnTo>
                    <a:pt x="2935732" y="2159"/>
                  </a:lnTo>
                  <a:lnTo>
                    <a:pt x="2875153" y="1524"/>
                  </a:lnTo>
                  <a:lnTo>
                    <a:pt x="2807970" y="1524"/>
                  </a:lnTo>
                  <a:lnTo>
                    <a:pt x="2752217" y="1905"/>
                  </a:lnTo>
                  <a:lnTo>
                    <a:pt x="2634361" y="4699"/>
                  </a:lnTo>
                  <a:lnTo>
                    <a:pt x="2579103" y="6731"/>
                  </a:lnTo>
                  <a:lnTo>
                    <a:pt x="2530602" y="9271"/>
                  </a:lnTo>
                  <a:lnTo>
                    <a:pt x="2486914" y="12319"/>
                  </a:lnTo>
                  <a:lnTo>
                    <a:pt x="2375281" y="23241"/>
                  </a:lnTo>
                  <a:lnTo>
                    <a:pt x="2337816" y="26289"/>
                  </a:lnTo>
                  <a:lnTo>
                    <a:pt x="2298192" y="28702"/>
                  </a:lnTo>
                  <a:lnTo>
                    <a:pt x="2251075" y="30734"/>
                  </a:lnTo>
                  <a:lnTo>
                    <a:pt x="2244217" y="30734"/>
                  </a:lnTo>
                  <a:lnTo>
                    <a:pt x="2217623" y="31394"/>
                  </a:lnTo>
                  <a:lnTo>
                    <a:pt x="2188972" y="30734"/>
                  </a:lnTo>
                  <a:lnTo>
                    <a:pt x="2093341" y="29337"/>
                  </a:lnTo>
                  <a:lnTo>
                    <a:pt x="2074418" y="29337"/>
                  </a:lnTo>
                  <a:lnTo>
                    <a:pt x="2118995" y="30734"/>
                  </a:lnTo>
                  <a:lnTo>
                    <a:pt x="2122297" y="30734"/>
                  </a:lnTo>
                  <a:lnTo>
                    <a:pt x="2170303" y="31623"/>
                  </a:lnTo>
                  <a:lnTo>
                    <a:pt x="2208403" y="31623"/>
                  </a:lnTo>
                  <a:lnTo>
                    <a:pt x="2227580" y="31623"/>
                  </a:lnTo>
                  <a:lnTo>
                    <a:pt x="2432812" y="34671"/>
                  </a:lnTo>
                  <a:lnTo>
                    <a:pt x="2480310" y="34671"/>
                  </a:lnTo>
                  <a:lnTo>
                    <a:pt x="2541003" y="34036"/>
                  </a:lnTo>
                  <a:lnTo>
                    <a:pt x="2607691" y="32512"/>
                  </a:lnTo>
                  <a:lnTo>
                    <a:pt x="2663317" y="30734"/>
                  </a:lnTo>
                  <a:lnTo>
                    <a:pt x="2664460" y="30734"/>
                  </a:lnTo>
                  <a:lnTo>
                    <a:pt x="2889377" y="21463"/>
                  </a:lnTo>
                  <a:lnTo>
                    <a:pt x="2934335" y="20066"/>
                  </a:lnTo>
                  <a:lnTo>
                    <a:pt x="2930906" y="20066"/>
                  </a:lnTo>
                  <a:lnTo>
                    <a:pt x="2985262" y="19177"/>
                  </a:lnTo>
                  <a:lnTo>
                    <a:pt x="3024251" y="19177"/>
                  </a:lnTo>
                  <a:lnTo>
                    <a:pt x="3072942" y="20739"/>
                  </a:lnTo>
                  <a:lnTo>
                    <a:pt x="3072117" y="20739"/>
                  </a:lnTo>
                  <a:lnTo>
                    <a:pt x="3113341" y="23571"/>
                  </a:lnTo>
                  <a:lnTo>
                    <a:pt x="3112605" y="23571"/>
                  </a:lnTo>
                  <a:lnTo>
                    <a:pt x="3149955" y="28028"/>
                  </a:lnTo>
                  <a:lnTo>
                    <a:pt x="3149523" y="28028"/>
                  </a:lnTo>
                  <a:lnTo>
                    <a:pt x="3182099" y="33921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060063" y="4400295"/>
              <a:ext cx="3182620" cy="29845"/>
            </a:xfrm>
            <a:custGeom>
              <a:avLst/>
              <a:gdLst/>
              <a:ahLst/>
              <a:cxnLst/>
              <a:rect l="l" t="t" r="r" b="b"/>
              <a:pathLst>
                <a:path w="3182620" h="29845">
                  <a:moveTo>
                    <a:pt x="253" y="7746"/>
                  </a:moveTo>
                  <a:lnTo>
                    <a:pt x="36195" y="3428"/>
                  </a:lnTo>
                  <a:lnTo>
                    <a:pt x="79501" y="1015"/>
                  </a:lnTo>
                  <a:lnTo>
                    <a:pt x="128904" y="0"/>
                  </a:lnTo>
                  <a:lnTo>
                    <a:pt x="182879" y="253"/>
                  </a:lnTo>
                  <a:lnTo>
                    <a:pt x="239902" y="1396"/>
                  </a:lnTo>
                  <a:lnTo>
                    <a:pt x="298703" y="3174"/>
                  </a:lnTo>
                  <a:lnTo>
                    <a:pt x="357632" y="5079"/>
                  </a:lnTo>
                  <a:lnTo>
                    <a:pt x="415416" y="6984"/>
                  </a:lnTo>
                  <a:lnTo>
                    <a:pt x="470535" y="8508"/>
                  </a:lnTo>
                  <a:lnTo>
                    <a:pt x="521335" y="9397"/>
                  </a:lnTo>
                  <a:lnTo>
                    <a:pt x="566674" y="9270"/>
                  </a:lnTo>
                  <a:lnTo>
                    <a:pt x="604901" y="7746"/>
                  </a:lnTo>
                  <a:lnTo>
                    <a:pt x="639572" y="6095"/>
                  </a:lnTo>
                  <a:lnTo>
                    <a:pt x="679958" y="5206"/>
                  </a:lnTo>
                  <a:lnTo>
                    <a:pt x="724915" y="4952"/>
                  </a:lnTo>
                  <a:lnTo>
                    <a:pt x="773811" y="5079"/>
                  </a:lnTo>
                  <a:lnTo>
                    <a:pt x="825626" y="5714"/>
                  </a:lnTo>
                  <a:lnTo>
                    <a:pt x="879601" y="6476"/>
                  </a:lnTo>
                  <a:lnTo>
                    <a:pt x="934720" y="7365"/>
                  </a:lnTo>
                  <a:lnTo>
                    <a:pt x="990219" y="8254"/>
                  </a:lnTo>
                  <a:lnTo>
                    <a:pt x="1045083" y="9016"/>
                  </a:lnTo>
                  <a:lnTo>
                    <a:pt x="1098550" y="9397"/>
                  </a:lnTo>
                  <a:lnTo>
                    <a:pt x="1149603" y="9524"/>
                  </a:lnTo>
                  <a:lnTo>
                    <a:pt x="1197483" y="9016"/>
                  </a:lnTo>
                  <a:lnTo>
                    <a:pt x="1241298" y="7746"/>
                  </a:lnTo>
                  <a:lnTo>
                    <a:pt x="1284604" y="6603"/>
                  </a:lnTo>
                  <a:lnTo>
                    <a:pt x="1331467" y="6349"/>
                  </a:lnTo>
                  <a:lnTo>
                    <a:pt x="1381125" y="6603"/>
                  </a:lnTo>
                  <a:lnTo>
                    <a:pt x="1433067" y="7365"/>
                  </a:lnTo>
                  <a:lnTo>
                    <a:pt x="1486789" y="8381"/>
                  </a:lnTo>
                  <a:lnTo>
                    <a:pt x="1541652" y="9651"/>
                  </a:lnTo>
                  <a:lnTo>
                    <a:pt x="1597025" y="10794"/>
                  </a:lnTo>
                  <a:lnTo>
                    <a:pt x="1652524" y="11683"/>
                  </a:lnTo>
                  <a:lnTo>
                    <a:pt x="1707388" y="12318"/>
                  </a:lnTo>
                  <a:lnTo>
                    <a:pt x="1761109" y="12318"/>
                  </a:lnTo>
                  <a:lnTo>
                    <a:pt x="1813052" y="11810"/>
                  </a:lnTo>
                  <a:lnTo>
                    <a:pt x="1862709" y="10286"/>
                  </a:lnTo>
                  <a:lnTo>
                    <a:pt x="1909572" y="7746"/>
                  </a:lnTo>
                  <a:lnTo>
                    <a:pt x="1954022" y="5333"/>
                  </a:lnTo>
                  <a:lnTo>
                    <a:pt x="1997583" y="4190"/>
                  </a:lnTo>
                  <a:lnTo>
                    <a:pt x="2040636" y="3936"/>
                  </a:lnTo>
                  <a:lnTo>
                    <a:pt x="2083942" y="4571"/>
                  </a:lnTo>
                  <a:lnTo>
                    <a:pt x="2128012" y="5587"/>
                  </a:lnTo>
                  <a:lnTo>
                    <a:pt x="2173351" y="7111"/>
                  </a:lnTo>
                  <a:lnTo>
                    <a:pt x="2220722" y="8635"/>
                  </a:lnTo>
                  <a:lnTo>
                    <a:pt x="2270506" y="10032"/>
                  </a:lnTo>
                  <a:lnTo>
                    <a:pt x="2323465" y="11175"/>
                  </a:lnTo>
                  <a:lnTo>
                    <a:pt x="2380107" y="11683"/>
                  </a:lnTo>
                  <a:lnTo>
                    <a:pt x="2440940" y="11429"/>
                  </a:lnTo>
                  <a:lnTo>
                    <a:pt x="2506598" y="10159"/>
                  </a:lnTo>
                  <a:lnTo>
                    <a:pt x="2577718" y="7746"/>
                  </a:lnTo>
                  <a:lnTo>
                    <a:pt x="2654045" y="5079"/>
                  </a:lnTo>
                  <a:lnTo>
                    <a:pt x="2723007" y="3428"/>
                  </a:lnTo>
                  <a:lnTo>
                    <a:pt x="2785491" y="2920"/>
                  </a:lnTo>
                  <a:lnTo>
                    <a:pt x="2842260" y="3174"/>
                  </a:lnTo>
                  <a:lnTo>
                    <a:pt x="2893948" y="3936"/>
                  </a:lnTo>
                  <a:lnTo>
                    <a:pt x="2941573" y="5079"/>
                  </a:lnTo>
                  <a:lnTo>
                    <a:pt x="2985769" y="6349"/>
                  </a:lnTo>
                  <a:lnTo>
                    <a:pt x="3027298" y="7619"/>
                  </a:lnTo>
                  <a:lnTo>
                    <a:pt x="3066922" y="8508"/>
                  </a:lnTo>
                  <a:lnTo>
                    <a:pt x="3105531" y="9016"/>
                  </a:lnTo>
                  <a:lnTo>
                    <a:pt x="3143758" y="8889"/>
                  </a:lnTo>
                  <a:lnTo>
                    <a:pt x="3182366" y="7746"/>
                  </a:lnTo>
                  <a:lnTo>
                    <a:pt x="3181604" y="15874"/>
                  </a:lnTo>
                  <a:lnTo>
                    <a:pt x="3181985" y="19811"/>
                  </a:lnTo>
                  <a:lnTo>
                    <a:pt x="3182366" y="26034"/>
                  </a:lnTo>
                  <a:lnTo>
                    <a:pt x="3140837" y="26669"/>
                  </a:lnTo>
                  <a:lnTo>
                    <a:pt x="3095625" y="27177"/>
                  </a:lnTo>
                  <a:lnTo>
                    <a:pt x="3047365" y="27431"/>
                  </a:lnTo>
                  <a:lnTo>
                    <a:pt x="2996691" y="27685"/>
                  </a:lnTo>
                  <a:lnTo>
                    <a:pt x="2943987" y="27812"/>
                  </a:lnTo>
                  <a:lnTo>
                    <a:pt x="2890012" y="27685"/>
                  </a:lnTo>
                  <a:lnTo>
                    <a:pt x="2835402" y="27558"/>
                  </a:lnTo>
                  <a:lnTo>
                    <a:pt x="2780665" y="27431"/>
                  </a:lnTo>
                  <a:lnTo>
                    <a:pt x="2726309" y="27177"/>
                  </a:lnTo>
                  <a:lnTo>
                    <a:pt x="2672968" y="26923"/>
                  </a:lnTo>
                  <a:lnTo>
                    <a:pt x="2621407" y="26669"/>
                  </a:lnTo>
                  <a:lnTo>
                    <a:pt x="2572004" y="26415"/>
                  </a:lnTo>
                  <a:lnTo>
                    <a:pt x="2525521" y="26288"/>
                  </a:lnTo>
                  <a:lnTo>
                    <a:pt x="2482341" y="26034"/>
                  </a:lnTo>
                  <a:lnTo>
                    <a:pt x="2438654" y="25780"/>
                  </a:lnTo>
                  <a:lnTo>
                    <a:pt x="2390775" y="25145"/>
                  </a:lnTo>
                  <a:lnTo>
                    <a:pt x="2339340" y="24510"/>
                  </a:lnTo>
                  <a:lnTo>
                    <a:pt x="2285238" y="23748"/>
                  </a:lnTo>
                  <a:lnTo>
                    <a:pt x="2229485" y="22859"/>
                  </a:lnTo>
                  <a:lnTo>
                    <a:pt x="2172589" y="22097"/>
                  </a:lnTo>
                  <a:lnTo>
                    <a:pt x="2115692" y="21462"/>
                  </a:lnTo>
                  <a:lnTo>
                    <a:pt x="2059432" y="20954"/>
                  </a:lnTo>
                  <a:lnTo>
                    <a:pt x="2004695" y="20827"/>
                  </a:lnTo>
                  <a:lnTo>
                    <a:pt x="1952244" y="20954"/>
                  </a:lnTo>
                  <a:lnTo>
                    <a:pt x="1902840" y="21462"/>
                  </a:lnTo>
                  <a:lnTo>
                    <a:pt x="1857628" y="22351"/>
                  </a:lnTo>
                  <a:lnTo>
                    <a:pt x="1817115" y="23875"/>
                  </a:lnTo>
                  <a:lnTo>
                    <a:pt x="1782190" y="26034"/>
                  </a:lnTo>
                  <a:lnTo>
                    <a:pt x="1744599" y="27939"/>
                  </a:lnTo>
                  <a:lnTo>
                    <a:pt x="1701164" y="28574"/>
                  </a:lnTo>
                  <a:lnTo>
                    <a:pt x="1652904" y="28193"/>
                  </a:lnTo>
                  <a:lnTo>
                    <a:pt x="1600835" y="27050"/>
                  </a:lnTo>
                  <a:lnTo>
                    <a:pt x="1546098" y="25526"/>
                  </a:lnTo>
                  <a:lnTo>
                    <a:pt x="1489837" y="23621"/>
                  </a:lnTo>
                  <a:lnTo>
                    <a:pt x="1433195" y="21843"/>
                  </a:lnTo>
                  <a:lnTo>
                    <a:pt x="1377188" y="20319"/>
                  </a:lnTo>
                  <a:lnTo>
                    <a:pt x="1322959" y="19303"/>
                  </a:lnTo>
                  <a:lnTo>
                    <a:pt x="1271651" y="19176"/>
                  </a:lnTo>
                  <a:lnTo>
                    <a:pt x="1224279" y="20065"/>
                  </a:lnTo>
                  <a:lnTo>
                    <a:pt x="1181989" y="22224"/>
                  </a:lnTo>
                  <a:lnTo>
                    <a:pt x="1145794" y="26034"/>
                  </a:lnTo>
                  <a:lnTo>
                    <a:pt x="1123950" y="28193"/>
                  </a:lnTo>
                  <a:lnTo>
                    <a:pt x="1095883" y="29336"/>
                  </a:lnTo>
                  <a:lnTo>
                    <a:pt x="1061847" y="29590"/>
                  </a:lnTo>
                  <a:lnTo>
                    <a:pt x="1022731" y="29082"/>
                  </a:lnTo>
                  <a:lnTo>
                    <a:pt x="978788" y="27939"/>
                  </a:lnTo>
                  <a:lnTo>
                    <a:pt x="930783" y="26288"/>
                  </a:lnTo>
                  <a:lnTo>
                    <a:pt x="878966" y="24256"/>
                  </a:lnTo>
                  <a:lnTo>
                    <a:pt x="824229" y="21843"/>
                  </a:lnTo>
                  <a:lnTo>
                    <a:pt x="766952" y="19303"/>
                  </a:lnTo>
                  <a:lnTo>
                    <a:pt x="707644" y="16636"/>
                  </a:lnTo>
                  <a:lnTo>
                    <a:pt x="646811" y="13969"/>
                  </a:lnTo>
                  <a:lnTo>
                    <a:pt x="585088" y="11556"/>
                  </a:lnTo>
                  <a:lnTo>
                    <a:pt x="522986" y="9270"/>
                  </a:lnTo>
                  <a:lnTo>
                    <a:pt x="461010" y="7492"/>
                  </a:lnTo>
                  <a:lnTo>
                    <a:pt x="399796" y="6095"/>
                  </a:lnTo>
                  <a:lnTo>
                    <a:pt x="339851" y="5333"/>
                  </a:lnTo>
                  <a:lnTo>
                    <a:pt x="281686" y="5333"/>
                  </a:lnTo>
                  <a:lnTo>
                    <a:pt x="225806" y="5968"/>
                  </a:lnTo>
                  <a:lnTo>
                    <a:pt x="172720" y="7746"/>
                  </a:lnTo>
                  <a:lnTo>
                    <a:pt x="123189" y="10413"/>
                  </a:lnTo>
                  <a:lnTo>
                    <a:pt x="77597" y="14350"/>
                  </a:lnTo>
                  <a:lnTo>
                    <a:pt x="36322" y="19557"/>
                  </a:lnTo>
                  <a:lnTo>
                    <a:pt x="253" y="26034"/>
                  </a:lnTo>
                  <a:lnTo>
                    <a:pt x="253" y="20192"/>
                  </a:lnTo>
                  <a:lnTo>
                    <a:pt x="0" y="14223"/>
                  </a:lnTo>
                  <a:lnTo>
                    <a:pt x="253" y="7746"/>
                  </a:lnTo>
                  <a:close/>
                </a:path>
              </a:pathLst>
            </a:custGeom>
            <a:ln w="44196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1846" rIns="0" bIns="0" rtlCol="0" vert="horz">
            <a:spAutoFit/>
          </a:bodyPr>
          <a:lstStyle/>
          <a:p>
            <a:pPr marL="2052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540" y="1751964"/>
            <a:ext cx="6453505" cy="226695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IDEO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Thinking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Framework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Desirability,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Feasibility,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Viability</a:t>
            </a:r>
            <a:endParaRPr sz="1800">
              <a:latin typeface="Calibri"/>
              <a:cs typeface="Calibri"/>
            </a:endParaRPr>
          </a:p>
          <a:p>
            <a:pPr marL="241300" marR="135255" indent="-22923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Hutto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Gilbert,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VADER: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Valence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Aware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Dictionary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and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sEntiment </a:t>
            </a:r>
            <a:r>
              <a:rPr dirty="0" sz="1800" i="1">
                <a:latin typeface="Calibri"/>
                <a:cs typeface="Calibri"/>
              </a:rPr>
              <a:t>Reasoner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(2014)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Apache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Kafka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Documentation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(Apache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Software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Foundation)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Deloitte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FinTech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Insights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Report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2024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Google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Streamlit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Documentation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6250" rIns="0" bIns="0" rtlCol="0" vert="horz">
            <a:spAutoFit/>
          </a:bodyPr>
          <a:lstStyle/>
          <a:p>
            <a:pPr marL="57531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35"/>
              <a:t> </a:t>
            </a:r>
            <a:r>
              <a:rPr dirty="0" spc="-10"/>
              <a:t>End-</a:t>
            </a:r>
            <a:r>
              <a:rPr dirty="0"/>
              <a:t>User</a:t>
            </a:r>
            <a:r>
              <a:rPr dirty="0" spc="-20"/>
              <a:t> </a:t>
            </a:r>
            <a:r>
              <a:rPr dirty="0" spc="-10"/>
              <a:t>Recap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845310"/>
            <a:ext cx="8660130" cy="4357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Problem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Statement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(≤200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words):</a:t>
            </a:r>
            <a:endParaRPr sz="1600">
              <a:latin typeface="Calibri"/>
              <a:cs typeface="Calibri"/>
            </a:endParaRPr>
          </a:p>
          <a:p>
            <a:pPr marL="447040" marR="5080">
              <a:lnSpc>
                <a:spcPct val="99600"/>
              </a:lnSpc>
              <a:spcBef>
                <a:spcPts val="10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generates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overwhelming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volume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real-</a:t>
            </a: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reports,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social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media.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Investors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struggle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interpret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quickly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enough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informed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decisions.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Traditional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tools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lack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automation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fail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sentiment-driven </a:t>
            </a:r>
            <a:r>
              <a:rPr dirty="0" sz="1600">
                <a:latin typeface="Calibri"/>
                <a:cs typeface="Calibri"/>
              </a:rPr>
              <a:t>insights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real-</a:t>
            </a:r>
            <a:r>
              <a:rPr dirty="0" sz="1600">
                <a:latin typeface="Calibri"/>
                <a:cs typeface="Calibri"/>
              </a:rPr>
              <a:t>time.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result,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traders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manual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scanning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sources,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time- </a:t>
            </a:r>
            <a:r>
              <a:rPr dirty="0" sz="1600">
                <a:latin typeface="Calibri"/>
                <a:cs typeface="Calibri"/>
              </a:rPr>
              <a:t>consuming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biased.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leads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missed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opportunities,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delayed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responses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</a:t>
            </a:r>
            <a:r>
              <a:rPr dirty="0" sz="1600" spc="5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shifts,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suboptimal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investment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strategies.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clear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AI-powered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that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continuously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analyze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streams,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detect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trends,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present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</a:t>
            </a:r>
            <a:endParaRPr sz="1600">
              <a:latin typeface="Calibri"/>
              <a:cs typeface="Calibri"/>
            </a:endParaRPr>
          </a:p>
          <a:p>
            <a:pPr marL="447040">
              <a:lnSpc>
                <a:spcPts val="1910"/>
              </a:lnSpc>
            </a:pPr>
            <a:r>
              <a:rPr dirty="0" sz="1600">
                <a:latin typeface="Calibri"/>
                <a:cs typeface="Calibri"/>
              </a:rPr>
              <a:t>actionable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overview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market’s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emotional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tone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easy-to-</a:t>
            </a:r>
            <a:r>
              <a:rPr dirty="0" sz="1600">
                <a:latin typeface="Calibri"/>
                <a:cs typeface="Calibri"/>
              </a:rPr>
              <a:t>understand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dashboard.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ts val="1914"/>
              </a:lnSpc>
              <a:spcBef>
                <a:spcPts val="395"/>
              </a:spcBef>
            </a:pPr>
            <a:r>
              <a:rPr dirty="0" sz="1600" b="1">
                <a:latin typeface="Calibri"/>
                <a:cs typeface="Calibri"/>
              </a:rPr>
              <a:t>Target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End-User:</a:t>
            </a:r>
            <a:endParaRPr sz="1600">
              <a:latin typeface="Calibri"/>
              <a:cs typeface="Calibri"/>
            </a:endParaRPr>
          </a:p>
          <a:p>
            <a:pPr marL="447040" marR="417195">
              <a:lnSpc>
                <a:spcPts val="1910"/>
              </a:lnSpc>
              <a:spcBef>
                <a:spcPts val="65"/>
              </a:spcBef>
            </a:pPr>
            <a:r>
              <a:rPr dirty="0" sz="1600">
                <a:latin typeface="Calibri"/>
                <a:cs typeface="Calibri"/>
              </a:rPr>
              <a:t>Retail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investors,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analysts,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fintech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startups,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portfolio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require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quick, data-</a:t>
            </a:r>
            <a:r>
              <a:rPr dirty="0" sz="1600">
                <a:latin typeface="Calibri"/>
                <a:cs typeface="Calibri"/>
              </a:rPr>
              <a:t>driven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insights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better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decision-</a:t>
            </a:r>
            <a:r>
              <a:rPr dirty="0" sz="1600" spc="-10">
                <a:latin typeface="Calibri"/>
                <a:cs typeface="Calibri"/>
              </a:rPr>
              <a:t>making.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35"/>
              </a:spcBef>
            </a:pPr>
            <a:r>
              <a:rPr dirty="0" sz="1600" spc="-10" b="1">
                <a:latin typeface="Calibri"/>
                <a:cs typeface="Calibri"/>
              </a:rPr>
              <a:t>Evidence/Insight:</a:t>
            </a:r>
            <a:endParaRPr sz="1600">
              <a:latin typeface="Calibri"/>
              <a:cs typeface="Calibri"/>
            </a:endParaRPr>
          </a:p>
          <a:p>
            <a:pPr marL="241300" marR="365760" indent="-228600">
              <a:lnSpc>
                <a:spcPts val="1910"/>
              </a:lnSpc>
              <a:spcBef>
                <a:spcPts val="459"/>
              </a:spcBef>
              <a:buSzPct val="62500"/>
              <a:buFont typeface="Symbol"/>
              <a:buChar char="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Deloitte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FinTech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Insights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(2024)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study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found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87%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traders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before </a:t>
            </a:r>
            <a:r>
              <a:rPr dirty="0" sz="1600">
                <a:latin typeface="Calibri"/>
                <a:cs typeface="Calibri"/>
              </a:rPr>
              <a:t>making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investment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decisions.</a:t>
            </a:r>
            <a:endParaRPr sz="1600">
              <a:latin typeface="Calibri"/>
              <a:cs typeface="Calibri"/>
            </a:endParaRPr>
          </a:p>
          <a:p>
            <a:pPr marL="241300" marR="248920" indent="-228600">
              <a:lnSpc>
                <a:spcPts val="1910"/>
              </a:lnSpc>
              <a:spcBef>
                <a:spcPts val="400"/>
              </a:spcBef>
              <a:buSzPct val="62500"/>
              <a:buFont typeface="Symbol"/>
              <a:buChar char=""/>
              <a:tabLst>
                <a:tab pos="241300" algn="l"/>
              </a:tabLst>
            </a:pPr>
            <a:r>
              <a:rPr dirty="0" sz="1600">
                <a:latin typeface="Calibri"/>
                <a:cs typeface="Calibri"/>
              </a:rPr>
              <a:t>Observations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research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indicate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manual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tracking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delays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investment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responses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by </a:t>
            </a:r>
            <a:r>
              <a:rPr dirty="0" sz="1600" b="1">
                <a:latin typeface="Calibri"/>
                <a:cs typeface="Calibri"/>
              </a:rPr>
              <a:t>40–50%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resulting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profit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opportunities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higher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risks.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1846" rIns="0" bIns="0" rtlCol="0" vert="horz">
            <a:spAutoFit/>
          </a:bodyPr>
          <a:lstStyle/>
          <a:p>
            <a:pPr marL="883285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dirty="0" spc="-10"/>
              <a:t> </a:t>
            </a:r>
            <a:r>
              <a:rPr dirty="0"/>
              <a:t>1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FinSent</a:t>
            </a:r>
            <a:r>
              <a:rPr dirty="0" spc="-25"/>
              <a:t> </a:t>
            </a:r>
            <a:r>
              <a:rPr dirty="0" spc="-10"/>
              <a:t>Stream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665477"/>
            <a:ext cx="8636635" cy="3992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Concept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Summary:</a:t>
            </a:r>
            <a:endParaRPr sz="1600">
              <a:latin typeface="Calibri"/>
              <a:cs typeface="Calibri"/>
            </a:endParaRPr>
          </a:p>
          <a:p>
            <a:pPr marL="447040" marR="5080">
              <a:lnSpc>
                <a:spcPct val="101699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FinSent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Stream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real-</a:t>
            </a: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platform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powered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Apache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Kafka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AI.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continuously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gathers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headlines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trusted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sources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feeds, </a:t>
            </a:r>
            <a:r>
              <a:rPr dirty="0" sz="1600">
                <a:latin typeface="Calibri"/>
                <a:cs typeface="Calibri"/>
              </a:rPr>
              <a:t>streams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Kafka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topics,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performs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automated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lightweight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NLP </a:t>
            </a:r>
            <a:r>
              <a:rPr dirty="0" sz="1600">
                <a:latin typeface="Calibri"/>
                <a:cs typeface="Calibri"/>
              </a:rPr>
              <a:t>models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VADER.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visualized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users </a:t>
            </a:r>
            <a:r>
              <a:rPr dirty="0" sz="1600">
                <a:latin typeface="Calibri"/>
                <a:cs typeface="Calibri"/>
              </a:rPr>
              <a:t>instantly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understand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whether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toward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company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sector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positive, </a:t>
            </a:r>
            <a:r>
              <a:rPr dirty="0" sz="1600">
                <a:latin typeface="Calibri"/>
                <a:cs typeface="Calibri"/>
              </a:rPr>
              <a:t>negative,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neutral.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real-</a:t>
            </a: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insight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enables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faster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confident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investment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decisions.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30"/>
              </a:spcBef>
            </a:pPr>
            <a:r>
              <a:rPr dirty="0" sz="1600" b="1">
                <a:latin typeface="Calibri"/>
                <a:cs typeface="Calibri"/>
              </a:rPr>
              <a:t>Key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Features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(1–3):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Real-Time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Data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Pipeline: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Continuous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ingestion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streaming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Kafka.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20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Automated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Sentiment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Analysis: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AI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classify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headlines.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Interactive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Dashboard: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Displays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company-</a:t>
            </a:r>
            <a:r>
              <a:rPr dirty="0" sz="1600">
                <a:latin typeface="Calibri"/>
                <a:cs typeface="Calibri"/>
              </a:rPr>
              <a:t>wise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trends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overall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mood.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34"/>
              </a:spcBef>
            </a:pPr>
            <a:r>
              <a:rPr dirty="0" sz="1600" b="1">
                <a:latin typeface="Calibri"/>
                <a:cs typeface="Calibri"/>
              </a:rPr>
              <a:t>Value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Proposition:</a:t>
            </a:r>
            <a:endParaRPr sz="1600">
              <a:latin typeface="Calibri"/>
              <a:cs typeface="Calibri"/>
            </a:endParaRPr>
          </a:p>
          <a:p>
            <a:pPr marL="447040" marR="411480">
              <a:lnSpc>
                <a:spcPct val="1016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FinSent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Stream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empowers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investors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instant,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unbiased,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real-</a:t>
            </a: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visibility.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reducing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manual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tracking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effort,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react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faster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 </a:t>
            </a:r>
            <a:r>
              <a:rPr dirty="0" sz="1600">
                <a:latin typeface="Calibri"/>
                <a:cs typeface="Calibri"/>
              </a:rPr>
              <a:t>changes,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minimize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emotional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bias,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smarter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decisions.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1846" rIns="0" bIns="0" rtlCol="0" vert="horz">
            <a:spAutoFit/>
          </a:bodyPr>
          <a:lstStyle/>
          <a:p>
            <a:pPr marL="946150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dirty="0" spc="-5"/>
              <a:t> </a:t>
            </a:r>
            <a:r>
              <a:rPr dirty="0"/>
              <a:t>2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25"/>
              <a:t> </a:t>
            </a:r>
            <a:r>
              <a:rPr dirty="0"/>
              <a:t>FinBot</a:t>
            </a:r>
            <a:r>
              <a:rPr dirty="0" spc="-10"/>
              <a:t> Advisor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665477"/>
            <a:ext cx="8700770" cy="3744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Concept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Summary:</a:t>
            </a:r>
            <a:endParaRPr sz="1600">
              <a:latin typeface="Calibri"/>
              <a:cs typeface="Calibri"/>
            </a:endParaRPr>
          </a:p>
          <a:p>
            <a:pPr marL="447040" marR="5080">
              <a:lnSpc>
                <a:spcPct val="101800"/>
              </a:lnSpc>
            </a:pPr>
            <a:r>
              <a:rPr dirty="0" sz="1600">
                <a:latin typeface="Calibri"/>
                <a:cs typeface="Calibri"/>
              </a:rPr>
              <a:t>FinBot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Advisor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AI-</a:t>
            </a:r>
            <a:r>
              <a:rPr dirty="0" sz="1600" spc="-10">
                <a:latin typeface="Calibri"/>
                <a:cs typeface="Calibri"/>
              </a:rPr>
              <a:t>powered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conversational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assistant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real-time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sentiment </a:t>
            </a:r>
            <a:r>
              <a:rPr dirty="0" sz="1600">
                <a:latin typeface="Calibri"/>
                <a:cs typeface="Calibri"/>
              </a:rPr>
              <a:t>insights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chatbot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interface.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Instead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browsing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news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can</a:t>
            </a:r>
            <a:r>
              <a:rPr dirty="0" sz="1600" spc="5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simply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questions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“What’s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today’s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sentiment</a:t>
            </a:r>
            <a:r>
              <a:rPr dirty="0" sz="1600" spc="-4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on</a:t>
            </a:r>
            <a:r>
              <a:rPr dirty="0" sz="1600" spc="-2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Tesla?”</a:t>
            </a:r>
            <a:r>
              <a:rPr dirty="0" sz="1600" spc="-15" i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“Show</a:t>
            </a:r>
            <a:r>
              <a:rPr dirty="0" sz="1600" spc="-30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me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the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i="1">
                <a:latin typeface="Calibri"/>
                <a:cs typeface="Calibri"/>
              </a:rPr>
              <a:t>overall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 spc="-10" i="1">
                <a:latin typeface="Calibri"/>
                <a:cs typeface="Calibri"/>
              </a:rPr>
              <a:t>market </a:t>
            </a:r>
            <a:r>
              <a:rPr dirty="0" sz="1600" i="1">
                <a:latin typeface="Calibri"/>
                <a:cs typeface="Calibri"/>
              </a:rPr>
              <a:t>mood.”</a:t>
            </a:r>
            <a:r>
              <a:rPr dirty="0" sz="1600" spc="-35" i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latest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Kafka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streams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responds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with</a:t>
            </a:r>
            <a:r>
              <a:rPr dirty="0" sz="1600" spc="50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accurate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summaries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powered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NLP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models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FinBERT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VADER.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20"/>
              </a:spcBef>
            </a:pPr>
            <a:r>
              <a:rPr dirty="0" sz="1600" b="1">
                <a:latin typeface="Calibri"/>
                <a:cs typeface="Calibri"/>
              </a:rPr>
              <a:t>Key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Features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(1–3):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Conversational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Interface: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Chatbot-</a:t>
            </a:r>
            <a:r>
              <a:rPr dirty="0" sz="1600">
                <a:latin typeface="Calibri"/>
                <a:cs typeface="Calibri"/>
              </a:rPr>
              <a:t>style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spc="-10" b="1">
                <a:latin typeface="Calibri"/>
                <a:cs typeface="Calibri"/>
              </a:rPr>
              <a:t>Context-</a:t>
            </a:r>
            <a:r>
              <a:rPr dirty="0" sz="1600" b="1">
                <a:latin typeface="Calibri"/>
                <a:cs typeface="Calibri"/>
              </a:rPr>
              <a:t>Aware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Responses: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FinBERT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finance-</a:t>
            </a:r>
            <a:r>
              <a:rPr dirty="0" sz="1600">
                <a:latin typeface="Calibri"/>
                <a:cs typeface="Calibri"/>
              </a:rPr>
              <a:t>specific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understanding.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20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Real-Time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Updates: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Fetches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latest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results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directly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Kafka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topic.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34"/>
              </a:spcBef>
            </a:pPr>
            <a:r>
              <a:rPr dirty="0" sz="1600" b="1">
                <a:latin typeface="Calibri"/>
                <a:cs typeface="Calibri"/>
              </a:rPr>
              <a:t>Value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Proposition:</a:t>
            </a:r>
            <a:endParaRPr sz="1600">
              <a:latin typeface="Calibri"/>
              <a:cs typeface="Calibri"/>
            </a:endParaRPr>
          </a:p>
          <a:p>
            <a:pPr marL="447040" marR="504190">
              <a:lnSpc>
                <a:spcPct val="1016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FinBot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Advisor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financial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analysis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accessible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—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novice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investors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>
                <a:latin typeface="Calibri"/>
                <a:cs typeface="Calibri"/>
              </a:rPr>
              <a:t>analysts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—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simple,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interactive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conversation.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saves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time,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eliminates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 </a:t>
            </a:r>
            <a:r>
              <a:rPr dirty="0" sz="1600">
                <a:latin typeface="Calibri"/>
                <a:cs typeface="Calibri"/>
              </a:rPr>
              <a:t>dashboard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navigation,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offers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clarity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mood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specific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stocks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sectors.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1846" rIns="0" bIns="0" rtlCol="0" vert="horz">
            <a:spAutoFit/>
          </a:bodyPr>
          <a:lstStyle/>
          <a:p>
            <a:pPr marL="840740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dirty="0" spc="-5"/>
              <a:t> </a:t>
            </a:r>
            <a:r>
              <a:rPr dirty="0"/>
              <a:t>3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FinAlert</a:t>
            </a:r>
            <a:r>
              <a:rPr dirty="0" spc="-20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665477"/>
            <a:ext cx="8583930" cy="34975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Concept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Summary:</a:t>
            </a:r>
            <a:endParaRPr sz="1600">
              <a:latin typeface="Calibri"/>
              <a:cs typeface="Calibri"/>
            </a:endParaRPr>
          </a:p>
          <a:p>
            <a:pPr marL="447040" marR="236854">
              <a:lnSpc>
                <a:spcPct val="101699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FinAlert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System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automated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monitoring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alerting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platform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notifies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users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significant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shifts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occur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specific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company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sector.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Kafka’s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real-</a:t>
            </a:r>
            <a:r>
              <a:rPr dirty="0" sz="1600" spc="-20">
                <a:latin typeface="Calibri"/>
                <a:cs typeface="Calibri"/>
              </a:rPr>
              <a:t>time </a:t>
            </a:r>
            <a:r>
              <a:rPr dirty="0" sz="1600">
                <a:latin typeface="Calibri"/>
                <a:cs typeface="Calibri"/>
              </a:rPr>
              <a:t>stream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processing,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detects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surpasses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positive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negative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threshold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triggers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alerts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via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SMS,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Telegram.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30"/>
              </a:spcBef>
            </a:pPr>
            <a:r>
              <a:rPr dirty="0" sz="1600" b="1">
                <a:latin typeface="Calibri"/>
                <a:cs typeface="Calibri"/>
              </a:rPr>
              <a:t>Key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Features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(1–3):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20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spc="-10" b="1">
                <a:latin typeface="Calibri"/>
                <a:cs typeface="Calibri"/>
              </a:rPr>
              <a:t>Sentiment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Threshold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Alerts: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Automatically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triggers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notifications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major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changes.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b="1">
                <a:latin typeface="Calibri"/>
                <a:cs typeface="Calibri"/>
              </a:rPr>
              <a:t>Customizable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Monitoring: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specific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companies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levels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track.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SzPct val="62500"/>
              <a:buFont typeface="Symbol"/>
              <a:buChar char=""/>
              <a:tabLst>
                <a:tab pos="240665" algn="l"/>
              </a:tabLst>
            </a:pPr>
            <a:r>
              <a:rPr dirty="0" sz="1600" spc="-10" b="1">
                <a:latin typeface="Calibri"/>
                <a:cs typeface="Calibri"/>
              </a:rPr>
              <a:t>Multi-</a:t>
            </a:r>
            <a:r>
              <a:rPr dirty="0" sz="1600" b="1">
                <a:latin typeface="Calibri"/>
                <a:cs typeface="Calibri"/>
              </a:rPr>
              <a:t>Channel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Notifications: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Sends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alerts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through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Telegram,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dashboard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pop-</a:t>
            </a:r>
            <a:r>
              <a:rPr dirty="0" sz="1600" spc="-20">
                <a:latin typeface="Calibri"/>
                <a:cs typeface="Calibri"/>
              </a:rPr>
              <a:t>ups.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420"/>
              </a:spcBef>
            </a:pPr>
            <a:r>
              <a:rPr dirty="0" sz="1600" b="1">
                <a:latin typeface="Calibri"/>
                <a:cs typeface="Calibri"/>
              </a:rPr>
              <a:t>Value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Proposition:</a:t>
            </a:r>
            <a:endParaRPr sz="1600">
              <a:latin typeface="Calibri"/>
              <a:cs typeface="Calibri"/>
            </a:endParaRPr>
          </a:p>
          <a:p>
            <a:pPr marL="447040" marR="5080">
              <a:lnSpc>
                <a:spcPct val="101899"/>
              </a:lnSpc>
            </a:pPr>
            <a:r>
              <a:rPr dirty="0" sz="1600">
                <a:latin typeface="Calibri"/>
                <a:cs typeface="Calibri"/>
              </a:rPr>
              <a:t>FinAlert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ensures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traders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portfolio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managers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never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crucial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shifts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could </a:t>
            </a:r>
            <a:r>
              <a:rPr dirty="0" sz="1600">
                <a:latin typeface="Calibri"/>
                <a:cs typeface="Calibri"/>
              </a:rPr>
              <a:t>impact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stock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movements.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enables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proactive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decisions,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mitigate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risk,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supports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faster </a:t>
            </a:r>
            <a:r>
              <a:rPr dirty="0" sz="1600">
                <a:latin typeface="Calibri"/>
                <a:cs typeface="Calibri"/>
              </a:rPr>
              <a:t>reaction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market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volatility.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763" y="272288"/>
            <a:ext cx="782700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Idea</a:t>
            </a:r>
            <a:r>
              <a:rPr dirty="0" spc="-80"/>
              <a:t> </a:t>
            </a:r>
            <a:r>
              <a:rPr dirty="0"/>
              <a:t>Evaluation</a:t>
            </a:r>
            <a:r>
              <a:rPr dirty="0" spc="-120"/>
              <a:t> </a:t>
            </a:r>
            <a:r>
              <a:rPr dirty="0"/>
              <a:t>—</a:t>
            </a:r>
            <a:r>
              <a:rPr dirty="0" spc="-65"/>
              <a:t> </a:t>
            </a:r>
            <a:r>
              <a:rPr dirty="0"/>
              <a:t>Desirability</a:t>
            </a:r>
            <a:r>
              <a:rPr dirty="0" spc="-114"/>
              <a:t> </a:t>
            </a:r>
            <a:r>
              <a:rPr dirty="0"/>
              <a:t>•</a:t>
            </a:r>
            <a:r>
              <a:rPr dirty="0" spc="-90"/>
              <a:t> </a:t>
            </a:r>
            <a:r>
              <a:rPr dirty="0" spc="-10"/>
              <a:t>Feasibility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45534" y="816609"/>
            <a:ext cx="18446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100"/>
              </a:spcBef>
              <a:buChar char="•"/>
              <a:tabLst>
                <a:tab pos="341630" algn="l"/>
              </a:tabLst>
            </a:pPr>
            <a:r>
              <a:rPr dirty="0" sz="3600" spc="-10">
                <a:latin typeface="Calibri"/>
                <a:cs typeface="Calibri"/>
              </a:rPr>
              <a:t>Viability</a:t>
            </a:r>
            <a:endParaRPr sz="36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77012" y="1469466"/>
          <a:ext cx="8422005" cy="490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164"/>
                <a:gridCol w="2089150"/>
                <a:gridCol w="2089150"/>
                <a:gridCol w="2082800"/>
              </a:tblGrid>
              <a:tr h="114554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Criteria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FinSent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Stream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Finbot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Advisor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FinAlert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115189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Desirability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(user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appeal)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123825">
                        <a:lnSpc>
                          <a:spcPct val="101699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High:</a:t>
                      </a:r>
                      <a:r>
                        <a:rPr dirty="0" sz="14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Provides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instant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visual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sentiment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insights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appeal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strongly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investors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analysts.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13335">
                        <a:lnSpc>
                          <a:spcPct val="101699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Medium: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Useful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limited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conversational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access;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may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attract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users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needing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visual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analysis.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201930">
                        <a:lnSpc>
                          <a:spcPct val="101699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High:</a:t>
                      </a:r>
                      <a:r>
                        <a:rPr dirty="0" sz="1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Highly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appealing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to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active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traders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who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want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quick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alerts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market shifts.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145605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Feasibility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(technical)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317500">
                        <a:lnSpc>
                          <a:spcPct val="101600"/>
                        </a:lnSpc>
                        <a:spcBef>
                          <a:spcPts val="85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High: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Simple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achievable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Kafka,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VADER,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Streamlit;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requires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minimal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hardware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infrastructure.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149860">
                        <a:lnSpc>
                          <a:spcPct val="101400"/>
                        </a:lnSpc>
                        <a:spcBef>
                          <a:spcPts val="18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Medium: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Needs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FinBERT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NLP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integration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chatbot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framework,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requiring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more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resources.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266700">
                        <a:lnSpc>
                          <a:spcPct val="101400"/>
                        </a:lnSpc>
                        <a:spcBef>
                          <a:spcPts val="18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Medium: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Feasible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Kafka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triggers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needs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background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services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alert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delivery.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115062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Viability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(sustainable)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72390">
                        <a:lnSpc>
                          <a:spcPct val="101699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High: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Easy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maintain,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scalable,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adaptable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future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FinBERT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or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predictive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models.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21590">
                        <a:lnSpc>
                          <a:spcPct val="101699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Medium: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Moderate sustainability;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requires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continuous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language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model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updates.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99060">
                        <a:lnSpc>
                          <a:spcPct val="101699"/>
                        </a:lnSpc>
                        <a:spcBef>
                          <a:spcPts val="17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Medium: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Depends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on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continuous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feeds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engagement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alerts.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1846" rIns="0" bIns="0" rtlCol="0" vert="horz">
            <a:spAutoFit/>
          </a:bodyPr>
          <a:lstStyle/>
          <a:p>
            <a:pPr marL="480695">
              <a:lnSpc>
                <a:spcPct val="100000"/>
              </a:lnSpc>
              <a:spcBef>
                <a:spcPts val="100"/>
              </a:spcBef>
            </a:pPr>
            <a:r>
              <a:rPr dirty="0"/>
              <a:t>Selected</a:t>
            </a:r>
            <a:r>
              <a:rPr dirty="0" spc="-55"/>
              <a:t> </a:t>
            </a:r>
            <a:r>
              <a:rPr dirty="0"/>
              <a:t>Idea</a:t>
            </a:r>
            <a:r>
              <a:rPr dirty="0" spc="-50"/>
              <a:t>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10"/>
              <a:t>Justification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60905"/>
            <a:ext cx="8489950" cy="41021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SzPct val="150000"/>
              <a:buFont typeface="Arial MT"/>
              <a:buChar char="•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Chosen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FinSent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Stream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Real-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Financial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Sentiment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Dashboard</a:t>
            </a: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150000"/>
              <a:buFont typeface="Arial MT"/>
              <a:buChar char="•"/>
              <a:tabLst>
                <a:tab pos="355600" algn="l"/>
              </a:tabLst>
            </a:pPr>
            <a:r>
              <a:rPr dirty="0" sz="1200" spc="-10">
                <a:latin typeface="Calibri"/>
                <a:cs typeface="Calibri"/>
              </a:rPr>
              <a:t>Description:</a:t>
            </a:r>
            <a:endParaRPr sz="1200">
              <a:latin typeface="Calibri"/>
              <a:cs typeface="Calibri"/>
            </a:endParaRPr>
          </a:p>
          <a:p>
            <a:pPr marL="355600" marR="5080" indent="1200785">
              <a:lnSpc>
                <a:spcPct val="101699"/>
              </a:lnSpc>
              <a:spcBef>
                <a:spcPts val="409"/>
              </a:spcBef>
            </a:pPr>
            <a:r>
              <a:rPr dirty="0" sz="1200">
                <a:latin typeface="Calibri"/>
                <a:cs typeface="Calibri"/>
              </a:rPr>
              <a:t>FinSent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Stream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real-time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financial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sentiment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system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built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Apache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Kafka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AI.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It </a:t>
            </a:r>
            <a:r>
              <a:rPr dirty="0" sz="1200">
                <a:latin typeface="Calibri"/>
                <a:cs typeface="Calibri"/>
              </a:rPr>
              <a:t>continuously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collects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financial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headlines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RSS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feeds,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processes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them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through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Kafka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producer-consumer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pipeline,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applies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sentiment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analysis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VADER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model.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analyzed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then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displayed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interactive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Streamlit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dashboard, </a:t>
            </a:r>
            <a:r>
              <a:rPr dirty="0" sz="1200">
                <a:latin typeface="Calibri"/>
                <a:cs typeface="Calibri"/>
              </a:rPr>
              <a:t>showing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company-wise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sentiment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distribution,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overall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market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mood,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confidence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levels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—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updated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real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SzPct val="150000"/>
              <a:buFont typeface="Arial MT"/>
              <a:buChar char="•"/>
              <a:tabLst>
                <a:tab pos="355600" algn="l"/>
              </a:tabLst>
            </a:pPr>
            <a:r>
              <a:rPr dirty="0" sz="1200">
                <a:latin typeface="Calibri"/>
                <a:cs typeface="Calibri"/>
              </a:rPr>
              <a:t>Why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Chose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It:</a:t>
            </a:r>
            <a:endParaRPr sz="1200">
              <a:latin typeface="Calibri"/>
              <a:cs typeface="Calibri"/>
            </a:endParaRPr>
          </a:p>
          <a:p>
            <a:pPr lvl="1" marL="1521460" marR="883285" indent="-228600">
              <a:lnSpc>
                <a:spcPts val="1430"/>
              </a:lnSpc>
              <a:spcBef>
                <a:spcPts val="475"/>
              </a:spcBef>
              <a:buFont typeface="Calibri"/>
              <a:buAutoNum type="arabicPeriod"/>
              <a:tabLst>
                <a:tab pos="1521460" algn="l"/>
              </a:tabLst>
            </a:pPr>
            <a:r>
              <a:rPr dirty="0" sz="1200" b="1">
                <a:latin typeface="Calibri"/>
                <a:cs typeface="Calibri"/>
              </a:rPr>
              <a:t>High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Desirability: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Provides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immediate,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easy-to-</a:t>
            </a:r>
            <a:r>
              <a:rPr dirty="0" sz="1200">
                <a:latin typeface="Calibri"/>
                <a:cs typeface="Calibri"/>
              </a:rPr>
              <a:t>understand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market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sentiment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insights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directly </a:t>
            </a:r>
            <a:r>
              <a:rPr dirty="0" sz="1200">
                <a:latin typeface="Calibri"/>
                <a:cs typeface="Calibri"/>
              </a:rPr>
              <a:t>benefit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traders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0">
                <a:latin typeface="Calibri"/>
                <a:cs typeface="Calibri"/>
              </a:rPr>
              <a:t> analysts.</a:t>
            </a:r>
            <a:endParaRPr sz="1200">
              <a:latin typeface="Calibri"/>
              <a:cs typeface="Calibri"/>
            </a:endParaRPr>
          </a:p>
          <a:p>
            <a:pPr lvl="1" marL="1521460" marR="559435" indent="-228600">
              <a:lnSpc>
                <a:spcPct val="100000"/>
              </a:lnSpc>
              <a:spcBef>
                <a:spcPts val="375"/>
              </a:spcBef>
              <a:buFont typeface="Calibri"/>
              <a:buAutoNum type="arabicPeriod"/>
              <a:tabLst>
                <a:tab pos="1521460" algn="l"/>
              </a:tabLst>
            </a:pPr>
            <a:r>
              <a:rPr dirty="0" sz="1200" b="1">
                <a:latin typeface="Calibri"/>
                <a:cs typeface="Calibri"/>
              </a:rPr>
              <a:t>Technically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Feasible: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implemented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efficiently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existing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skills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Python,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Kafka,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basic </a:t>
            </a:r>
            <a:r>
              <a:rPr dirty="0" sz="1200">
                <a:latin typeface="Calibri"/>
                <a:cs typeface="Calibri"/>
              </a:rPr>
              <a:t>NLP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(VADER).</a:t>
            </a:r>
            <a:endParaRPr sz="1200">
              <a:latin typeface="Calibri"/>
              <a:cs typeface="Calibri"/>
            </a:endParaRPr>
          </a:p>
          <a:p>
            <a:pPr lvl="1" marL="1521460" marR="675005" indent="-228600">
              <a:lnSpc>
                <a:spcPct val="100000"/>
              </a:lnSpc>
              <a:spcBef>
                <a:spcPts val="420"/>
              </a:spcBef>
              <a:buFont typeface="Calibri"/>
              <a:buAutoNum type="arabicPeriod"/>
              <a:tabLst>
                <a:tab pos="1521460" algn="l"/>
              </a:tabLst>
            </a:pPr>
            <a:r>
              <a:rPr dirty="0" sz="1200" b="1">
                <a:latin typeface="Calibri"/>
                <a:cs typeface="Calibri"/>
              </a:rPr>
              <a:t>Viable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Scalable: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Offers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strong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foundation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future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upgrades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FinBERT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integration,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alert </a:t>
            </a:r>
            <a:r>
              <a:rPr dirty="0" sz="1200">
                <a:latin typeface="Calibri"/>
                <a:cs typeface="Calibri"/>
              </a:rPr>
              <a:t>systems,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predictive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analytics.</a:t>
            </a: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SzPct val="150000"/>
              <a:buFont typeface="Arial MT"/>
              <a:buChar char="•"/>
              <a:tabLst>
                <a:tab pos="355600" algn="l"/>
              </a:tabLst>
            </a:pPr>
            <a:r>
              <a:rPr dirty="0" sz="1200" spc="-10">
                <a:latin typeface="Calibri"/>
                <a:cs typeface="Calibri"/>
              </a:rPr>
              <a:t>Evidence:</a:t>
            </a:r>
            <a:endParaRPr sz="1200">
              <a:latin typeface="Calibri"/>
              <a:cs typeface="Calibri"/>
            </a:endParaRPr>
          </a:p>
          <a:p>
            <a:pPr lvl="1" marL="1450340" indent="-227329">
              <a:lnSpc>
                <a:spcPts val="1660"/>
              </a:lnSpc>
              <a:spcBef>
                <a:spcPts val="425"/>
              </a:spcBef>
              <a:buSzPct val="116666"/>
              <a:buAutoNum type="arabicPeriod"/>
              <a:tabLst>
                <a:tab pos="1450340" algn="l"/>
              </a:tabLst>
            </a:pPr>
            <a:r>
              <a:rPr dirty="0" sz="1200">
                <a:latin typeface="Calibri"/>
                <a:cs typeface="Calibri"/>
              </a:rPr>
              <a:t>Initial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testing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RSS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feeds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successfully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displayed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sentiment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summaries,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confirming</a:t>
            </a:r>
            <a:endParaRPr sz="1200">
              <a:latin typeface="Calibri"/>
              <a:cs typeface="Calibri"/>
            </a:endParaRPr>
          </a:p>
          <a:p>
            <a:pPr marL="1451610">
              <a:lnSpc>
                <a:spcPts val="1420"/>
              </a:lnSpc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idea’s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practicality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our</a:t>
            </a:r>
            <a:r>
              <a:rPr dirty="0" sz="1200" spc="-10">
                <a:latin typeface="Calibri"/>
                <a:cs typeface="Calibri"/>
              </a:rPr>
              <a:t> college-</a:t>
            </a:r>
            <a:r>
              <a:rPr dirty="0" sz="1200">
                <a:latin typeface="Calibri"/>
                <a:cs typeface="Calibri"/>
              </a:rPr>
              <a:t>level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implementation.</a:t>
            </a:r>
            <a:endParaRPr sz="1200">
              <a:latin typeface="Calibri"/>
              <a:cs typeface="Calibri"/>
            </a:endParaRPr>
          </a:p>
          <a:p>
            <a:pPr lvl="1" marL="1450340" marR="1189990" indent="-227329">
              <a:lnSpc>
                <a:spcPts val="1440"/>
              </a:lnSpc>
              <a:spcBef>
                <a:spcPts val="675"/>
              </a:spcBef>
              <a:buSzPct val="116666"/>
              <a:buAutoNum type="arabicPeriod" startAt="2"/>
              <a:tabLst>
                <a:tab pos="1451610" algn="l"/>
              </a:tabLst>
            </a:pPr>
            <a:r>
              <a:rPr dirty="0" sz="1200" spc="-10">
                <a:latin typeface="Calibri"/>
                <a:cs typeface="Calibri"/>
              </a:rPr>
              <a:t>Discussions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classmates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faculty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mentors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showed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strong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interest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real-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AI-driven </a:t>
            </a:r>
            <a:r>
              <a:rPr dirty="0" sz="1200" spc="-10">
                <a:latin typeface="Calibri"/>
                <a:cs typeface="Calibri"/>
              </a:rPr>
              <a:t>	</a:t>
            </a:r>
            <a:r>
              <a:rPr dirty="0" sz="1200">
                <a:latin typeface="Calibri"/>
                <a:cs typeface="Calibri"/>
              </a:rPr>
              <a:t>finance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tools.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2078355" marR="5080" indent="-2065655">
              <a:lnSpc>
                <a:spcPts val="4290"/>
              </a:lnSpc>
              <a:spcBef>
                <a:spcPts val="225"/>
              </a:spcBef>
            </a:pPr>
            <a:r>
              <a:rPr dirty="0"/>
              <a:t>Solution</a:t>
            </a:r>
            <a:r>
              <a:rPr dirty="0" spc="-95"/>
              <a:t> </a:t>
            </a:r>
            <a:r>
              <a:rPr dirty="0"/>
              <a:t>Features</a:t>
            </a:r>
            <a:r>
              <a:rPr dirty="0" spc="-100"/>
              <a:t> </a:t>
            </a:r>
            <a:r>
              <a:rPr dirty="0"/>
              <a:t>&amp;</a:t>
            </a:r>
            <a:r>
              <a:rPr dirty="0" spc="-80"/>
              <a:t> </a:t>
            </a:r>
            <a:r>
              <a:rPr dirty="0" spc="-10"/>
              <a:t>Prioritization (MoSCoW)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77012" y="1469466"/>
          <a:ext cx="8293734" cy="385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9085"/>
                <a:gridCol w="4109085"/>
              </a:tblGrid>
              <a:tr h="117411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Must-Have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(critical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PoC)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7145">
                    <a:lnR w="1905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160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Kafka-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real-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producer-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consumer</a:t>
                      </a:r>
                      <a:r>
                        <a:rPr dirty="0" sz="14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setup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Sentiment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analysis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VADER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7960" marR="164465" indent="-127000">
                        <a:lnSpc>
                          <a:spcPct val="100899"/>
                        </a:lnSpc>
                        <a:spcBef>
                          <a:spcPts val="215"/>
                        </a:spcBef>
                        <a:buChar char="•"/>
                        <a:tabLst>
                          <a:tab pos="189230" algn="l"/>
                        </a:tabLst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Streamlit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dashboard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showing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company-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wise</a:t>
                      </a:r>
                      <a:r>
                        <a:rPr dirty="0" sz="14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sentiment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905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86804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Should-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Have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(important)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Positive/Negative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confidence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scoring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135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Time-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sentiment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trend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visualization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Auto-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refresh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feature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905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86868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Could-Have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(nice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include)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FinBERT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integration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higher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accuracy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Sentiment-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triggered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alerts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(FinAlert)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CSV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export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analytics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94869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Won’t-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Have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(for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now)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Portfolio-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level</a:t>
                      </a:r>
                      <a:r>
                        <a:rPr dirty="0" sz="14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recommendation</a:t>
                      </a:r>
                      <a:r>
                        <a:rPr dirty="0" sz="14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Multilingual</a:t>
                      </a:r>
                      <a:r>
                        <a:rPr dirty="0" sz="14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analysis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88595" indent="-127000">
                        <a:lnSpc>
                          <a:spcPct val="100000"/>
                        </a:lnSpc>
                        <a:spcBef>
                          <a:spcPts val="229"/>
                        </a:spcBef>
                        <a:buChar char="•"/>
                        <a:tabLst>
                          <a:tab pos="188595" algn="l"/>
                        </a:tabLst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Advanced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predictive</a:t>
                      </a:r>
                      <a:r>
                        <a:rPr dirty="0" sz="1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analytics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1846" rIns="0" bIns="0" rtlCol="0" vert="horz">
            <a:spAutoFit/>
          </a:bodyPr>
          <a:lstStyle/>
          <a:p>
            <a:pPr marL="96139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180"/>
              <a:t> </a:t>
            </a:r>
            <a:r>
              <a:rPr dirty="0" spc="-10"/>
              <a:t>Steps</a:t>
            </a:r>
            <a:r>
              <a:rPr dirty="0" spc="-204"/>
              <a:t> </a:t>
            </a:r>
            <a:r>
              <a:rPr dirty="0"/>
              <a:t>Toward</a:t>
            </a:r>
            <a:r>
              <a:rPr dirty="0" spc="-160"/>
              <a:t> </a:t>
            </a:r>
            <a:r>
              <a:rPr dirty="0" spc="-25"/>
              <a:t>PoC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77012" y="1469466"/>
          <a:ext cx="8293734" cy="385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50"/>
                <a:gridCol w="2057400"/>
                <a:gridCol w="2057400"/>
                <a:gridCol w="2050415"/>
              </a:tblGrid>
              <a:tr h="68770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Step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R w="1905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Owner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Validation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L w="1905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marL="52705" marR="260350">
                        <a:lnSpc>
                          <a:spcPct val="101400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1: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Collect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clean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RSS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feed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data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Sanjay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7/10/2025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208915">
                        <a:lnSpc>
                          <a:spcPct val="100699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Verified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feed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financial headlines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694055">
                <a:tc>
                  <a:txBody>
                    <a:bodyPr/>
                    <a:lstStyle/>
                    <a:p>
                      <a:pPr marL="52705" marR="584835">
                        <a:lnSpc>
                          <a:spcPct val="1014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2: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Build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Kafka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producer-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consumer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pipeline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Yogiram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V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8/10/2025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61594" marR="313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stream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producer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consumer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marL="52705" marR="12065">
                        <a:lnSpc>
                          <a:spcPct val="101499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3: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Integrate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sentiment analysis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Ragu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9/10/2025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1327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Real-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headlines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68770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Step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4: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Develop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dashboard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Srijith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10/10/2025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61594" marR="2476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Working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visualization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sentiment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summary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447548" y="5386578"/>
            <a:ext cx="7912734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239395" algn="l"/>
              </a:tabLst>
            </a:pPr>
            <a:r>
              <a:rPr dirty="0" sz="1400" spc="-10" b="1">
                <a:latin typeface="Calibri"/>
                <a:cs typeface="Calibri"/>
              </a:rPr>
              <a:t>Resources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Needed: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Python,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Kafka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setup,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RSS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news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APIs,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Streamlit,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VADER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library.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Calibri"/>
              <a:buAutoNum type="arabicPeriod"/>
            </a:pPr>
            <a:endParaRPr sz="14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buFont typeface="Calibri"/>
              <a:buAutoNum type="arabicPeriod"/>
              <a:tabLst>
                <a:tab pos="239395" algn="l"/>
              </a:tabLst>
            </a:pPr>
            <a:r>
              <a:rPr dirty="0" sz="1400" spc="-10" b="1">
                <a:latin typeface="Calibri"/>
                <a:cs typeface="Calibri"/>
              </a:rPr>
              <a:t>Risks: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RSS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rate-</a:t>
            </a:r>
            <a:r>
              <a:rPr dirty="0" sz="1400" spc="-20">
                <a:latin typeface="Calibri"/>
                <a:cs typeface="Calibri"/>
              </a:rPr>
              <a:t>limiting,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Kafka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connection</a:t>
            </a:r>
            <a:r>
              <a:rPr dirty="0" sz="1400" spc="-20">
                <a:latin typeface="Calibri"/>
                <a:cs typeface="Calibri"/>
              </a:rPr>
              <a:t> interruptions,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inaccurate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classification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short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headlines.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Yogiram Vijayan</dc:creator>
  <dcterms:created xsi:type="dcterms:W3CDTF">2025-10-07T11:24:24Z</dcterms:created>
  <dcterms:modified xsi:type="dcterms:W3CDTF">2025-10-07T11:24:24Z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2025-10-07T00:00:00Z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2025-10-07T00:00:00Z</vt:filetime>
  </property>
  <property fmtid="{D5CDD505-2E9C-101B-9397-08002B2CF9AE}" pid="5" name="Producer">
    <vt:lpwstr>Microsoft® Word LTSC</vt:lpwstr>
  </property>
</Properties>
</file>