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3374" y="1221561"/>
            <a:ext cx="8553449" cy="437913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1196" y="314660"/>
            <a:ext cx="7723505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2750" y="1456689"/>
            <a:ext cx="8318500" cy="3380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6122986" y="0"/>
            <a:ext cx="3021330" cy="6858000"/>
            <a:chOff x="6122986" y="0"/>
            <a:chExt cx="302133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7191374" y="0"/>
              <a:ext cx="1952625" cy="6858000"/>
            </a:xfrm>
            <a:custGeom>
              <a:avLst/>
              <a:gdLst/>
              <a:ahLst/>
              <a:cxnLst/>
              <a:rect l="l" t="t" r="r" b="b"/>
              <a:pathLst>
                <a:path w="1952625" h="6858000">
                  <a:moveTo>
                    <a:pt x="1952624" y="0"/>
                  </a:moveTo>
                  <a:lnTo>
                    <a:pt x="0" y="0"/>
                  </a:lnTo>
                  <a:lnTo>
                    <a:pt x="0" y="6857998"/>
                  </a:lnTo>
                  <a:lnTo>
                    <a:pt x="1952624" y="6857998"/>
                  </a:lnTo>
                  <a:lnTo>
                    <a:pt x="1952624" y="0"/>
                  </a:lnTo>
                  <a:close/>
                </a:path>
              </a:pathLst>
            </a:custGeom>
            <a:solidFill>
              <a:srgbClr val="4E80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6134098" y="2371724"/>
              <a:ext cx="2114550" cy="2114550"/>
            </a:xfrm>
            <a:custGeom>
              <a:avLst/>
              <a:gdLst/>
              <a:ahLst/>
              <a:cxnLst/>
              <a:rect l="l" t="t" r="r" b="b"/>
              <a:pathLst>
                <a:path w="2114550" h="2114550">
                  <a:moveTo>
                    <a:pt x="1057275" y="0"/>
                  </a:moveTo>
                  <a:lnTo>
                    <a:pt x="1008876" y="1087"/>
                  </a:lnTo>
                  <a:lnTo>
                    <a:pt x="961037" y="4320"/>
                  </a:lnTo>
                  <a:lnTo>
                    <a:pt x="913802" y="9651"/>
                  </a:lnTo>
                  <a:lnTo>
                    <a:pt x="867220" y="17033"/>
                  </a:lnTo>
                  <a:lnTo>
                    <a:pt x="821337" y="26419"/>
                  </a:lnTo>
                  <a:lnTo>
                    <a:pt x="776199" y="37764"/>
                  </a:lnTo>
                  <a:lnTo>
                    <a:pt x="731853" y="51021"/>
                  </a:lnTo>
                  <a:lnTo>
                    <a:pt x="688345" y="66142"/>
                  </a:lnTo>
                  <a:lnTo>
                    <a:pt x="645723" y="83081"/>
                  </a:lnTo>
                  <a:lnTo>
                    <a:pt x="604033" y="101792"/>
                  </a:lnTo>
                  <a:lnTo>
                    <a:pt x="563321" y="122228"/>
                  </a:lnTo>
                  <a:lnTo>
                    <a:pt x="523634" y="144342"/>
                  </a:lnTo>
                  <a:lnTo>
                    <a:pt x="485020" y="168088"/>
                  </a:lnTo>
                  <a:lnTo>
                    <a:pt x="447524" y="193418"/>
                  </a:lnTo>
                  <a:lnTo>
                    <a:pt x="411193" y="220287"/>
                  </a:lnTo>
                  <a:lnTo>
                    <a:pt x="376074" y="248648"/>
                  </a:lnTo>
                  <a:lnTo>
                    <a:pt x="342213" y="278453"/>
                  </a:lnTo>
                  <a:lnTo>
                    <a:pt x="309657" y="309657"/>
                  </a:lnTo>
                  <a:lnTo>
                    <a:pt x="278453" y="342213"/>
                  </a:lnTo>
                  <a:lnTo>
                    <a:pt x="248648" y="376073"/>
                  </a:lnTo>
                  <a:lnTo>
                    <a:pt x="220287" y="411193"/>
                  </a:lnTo>
                  <a:lnTo>
                    <a:pt x="193418" y="447523"/>
                  </a:lnTo>
                  <a:lnTo>
                    <a:pt x="168088" y="485020"/>
                  </a:lnTo>
                  <a:lnTo>
                    <a:pt x="144342" y="523634"/>
                  </a:lnTo>
                  <a:lnTo>
                    <a:pt x="122228" y="563321"/>
                  </a:lnTo>
                  <a:lnTo>
                    <a:pt x="101792" y="604032"/>
                  </a:lnTo>
                  <a:lnTo>
                    <a:pt x="83081" y="645722"/>
                  </a:lnTo>
                  <a:lnTo>
                    <a:pt x="66142" y="688345"/>
                  </a:lnTo>
                  <a:lnTo>
                    <a:pt x="51021" y="731852"/>
                  </a:lnTo>
                  <a:lnTo>
                    <a:pt x="37764" y="776198"/>
                  </a:lnTo>
                  <a:lnTo>
                    <a:pt x="26419" y="821336"/>
                  </a:lnTo>
                  <a:lnTo>
                    <a:pt x="17033" y="867219"/>
                  </a:lnTo>
                  <a:lnTo>
                    <a:pt x="9651" y="913801"/>
                  </a:lnTo>
                  <a:lnTo>
                    <a:pt x="4320" y="961036"/>
                  </a:lnTo>
                  <a:lnTo>
                    <a:pt x="1087" y="1008875"/>
                  </a:lnTo>
                  <a:lnTo>
                    <a:pt x="0" y="1057273"/>
                  </a:lnTo>
                  <a:lnTo>
                    <a:pt x="1087" y="1105672"/>
                  </a:lnTo>
                  <a:lnTo>
                    <a:pt x="4320" y="1153511"/>
                  </a:lnTo>
                  <a:lnTo>
                    <a:pt x="9651" y="1200745"/>
                  </a:lnTo>
                  <a:lnTo>
                    <a:pt x="17033" y="1247328"/>
                  </a:lnTo>
                  <a:lnTo>
                    <a:pt x="26419" y="1293211"/>
                  </a:lnTo>
                  <a:lnTo>
                    <a:pt x="37764" y="1338349"/>
                  </a:lnTo>
                  <a:lnTo>
                    <a:pt x="51021" y="1382695"/>
                  </a:lnTo>
                  <a:lnTo>
                    <a:pt x="66142" y="1426203"/>
                  </a:lnTo>
                  <a:lnTo>
                    <a:pt x="83081" y="1468825"/>
                  </a:lnTo>
                  <a:lnTo>
                    <a:pt x="101792" y="1510515"/>
                  </a:lnTo>
                  <a:lnTo>
                    <a:pt x="122228" y="1551227"/>
                  </a:lnTo>
                  <a:lnTo>
                    <a:pt x="144342" y="1590914"/>
                  </a:lnTo>
                  <a:lnTo>
                    <a:pt x="168088" y="1629528"/>
                  </a:lnTo>
                  <a:lnTo>
                    <a:pt x="193418" y="1667024"/>
                  </a:lnTo>
                  <a:lnTo>
                    <a:pt x="220287" y="1703355"/>
                  </a:lnTo>
                  <a:lnTo>
                    <a:pt x="248648" y="1738475"/>
                  </a:lnTo>
                  <a:lnTo>
                    <a:pt x="278453" y="1772335"/>
                  </a:lnTo>
                  <a:lnTo>
                    <a:pt x="309657" y="1804891"/>
                  </a:lnTo>
                  <a:lnTo>
                    <a:pt x="342213" y="1836095"/>
                  </a:lnTo>
                  <a:lnTo>
                    <a:pt x="376074" y="1865901"/>
                  </a:lnTo>
                  <a:lnTo>
                    <a:pt x="411193" y="1894261"/>
                  </a:lnTo>
                  <a:lnTo>
                    <a:pt x="447524" y="1921130"/>
                  </a:lnTo>
                  <a:lnTo>
                    <a:pt x="485020" y="1946461"/>
                  </a:lnTo>
                  <a:lnTo>
                    <a:pt x="523634" y="1970207"/>
                  </a:lnTo>
                  <a:lnTo>
                    <a:pt x="563321" y="1992321"/>
                  </a:lnTo>
                  <a:lnTo>
                    <a:pt x="604033" y="2012757"/>
                  </a:lnTo>
                  <a:lnTo>
                    <a:pt x="645723" y="2031468"/>
                  </a:lnTo>
                  <a:lnTo>
                    <a:pt x="688345" y="2048407"/>
                  </a:lnTo>
                  <a:lnTo>
                    <a:pt x="731853" y="2063528"/>
                  </a:lnTo>
                  <a:lnTo>
                    <a:pt x="776199" y="2076785"/>
                  </a:lnTo>
                  <a:lnTo>
                    <a:pt x="821337" y="2088129"/>
                  </a:lnTo>
                  <a:lnTo>
                    <a:pt x="867220" y="2097516"/>
                  </a:lnTo>
                  <a:lnTo>
                    <a:pt x="913802" y="2104898"/>
                  </a:lnTo>
                  <a:lnTo>
                    <a:pt x="961037" y="2110229"/>
                  </a:lnTo>
                  <a:lnTo>
                    <a:pt x="1008876" y="2113462"/>
                  </a:lnTo>
                  <a:lnTo>
                    <a:pt x="1057275" y="2114550"/>
                  </a:lnTo>
                  <a:lnTo>
                    <a:pt x="1105673" y="2113462"/>
                  </a:lnTo>
                  <a:lnTo>
                    <a:pt x="1153512" y="2110229"/>
                  </a:lnTo>
                  <a:lnTo>
                    <a:pt x="1200746" y="2104898"/>
                  </a:lnTo>
                  <a:lnTo>
                    <a:pt x="1247328" y="2097516"/>
                  </a:lnTo>
                  <a:lnTo>
                    <a:pt x="1293212" y="2088129"/>
                  </a:lnTo>
                  <a:lnTo>
                    <a:pt x="1338350" y="2076785"/>
                  </a:lnTo>
                  <a:lnTo>
                    <a:pt x="1382696" y="2063528"/>
                  </a:lnTo>
                  <a:lnTo>
                    <a:pt x="1426203" y="2048407"/>
                  </a:lnTo>
                  <a:lnTo>
                    <a:pt x="1468825" y="2031468"/>
                  </a:lnTo>
                  <a:lnTo>
                    <a:pt x="1510516" y="2012757"/>
                  </a:lnTo>
                  <a:lnTo>
                    <a:pt x="1551227" y="1992321"/>
                  </a:lnTo>
                  <a:lnTo>
                    <a:pt x="1590914" y="1970207"/>
                  </a:lnTo>
                  <a:lnTo>
                    <a:pt x="1629529" y="1946461"/>
                  </a:lnTo>
                  <a:lnTo>
                    <a:pt x="1667025" y="1921130"/>
                  </a:lnTo>
                  <a:lnTo>
                    <a:pt x="1703356" y="1894261"/>
                  </a:lnTo>
                  <a:lnTo>
                    <a:pt x="1738475" y="1865901"/>
                  </a:lnTo>
                  <a:lnTo>
                    <a:pt x="1772336" y="1836095"/>
                  </a:lnTo>
                  <a:lnTo>
                    <a:pt x="1804891" y="1804891"/>
                  </a:lnTo>
                  <a:lnTo>
                    <a:pt x="1836095" y="1772335"/>
                  </a:lnTo>
                  <a:lnTo>
                    <a:pt x="1865901" y="1738475"/>
                  </a:lnTo>
                  <a:lnTo>
                    <a:pt x="1894261" y="1703355"/>
                  </a:lnTo>
                  <a:lnTo>
                    <a:pt x="1921130" y="1667024"/>
                  </a:lnTo>
                  <a:lnTo>
                    <a:pt x="1946461" y="1629528"/>
                  </a:lnTo>
                  <a:lnTo>
                    <a:pt x="1970207" y="1590914"/>
                  </a:lnTo>
                  <a:lnTo>
                    <a:pt x="1992321" y="1551227"/>
                  </a:lnTo>
                  <a:lnTo>
                    <a:pt x="2012757" y="1510515"/>
                  </a:lnTo>
                  <a:lnTo>
                    <a:pt x="2031468" y="1468825"/>
                  </a:lnTo>
                  <a:lnTo>
                    <a:pt x="2048407" y="1426203"/>
                  </a:lnTo>
                  <a:lnTo>
                    <a:pt x="2063528" y="1382695"/>
                  </a:lnTo>
                  <a:lnTo>
                    <a:pt x="2076785" y="1338349"/>
                  </a:lnTo>
                  <a:lnTo>
                    <a:pt x="2088129" y="1293211"/>
                  </a:lnTo>
                  <a:lnTo>
                    <a:pt x="2097516" y="1247328"/>
                  </a:lnTo>
                  <a:lnTo>
                    <a:pt x="2104898" y="1200745"/>
                  </a:lnTo>
                  <a:lnTo>
                    <a:pt x="2110229" y="1153511"/>
                  </a:lnTo>
                  <a:lnTo>
                    <a:pt x="2113462" y="1105672"/>
                  </a:lnTo>
                  <a:lnTo>
                    <a:pt x="2114550" y="1057273"/>
                  </a:lnTo>
                  <a:lnTo>
                    <a:pt x="2113462" y="1008875"/>
                  </a:lnTo>
                  <a:lnTo>
                    <a:pt x="2110229" y="961036"/>
                  </a:lnTo>
                  <a:lnTo>
                    <a:pt x="2104898" y="913801"/>
                  </a:lnTo>
                  <a:lnTo>
                    <a:pt x="2097516" y="867219"/>
                  </a:lnTo>
                  <a:lnTo>
                    <a:pt x="2088129" y="821336"/>
                  </a:lnTo>
                  <a:lnTo>
                    <a:pt x="2076785" y="776198"/>
                  </a:lnTo>
                  <a:lnTo>
                    <a:pt x="2063528" y="731852"/>
                  </a:lnTo>
                  <a:lnTo>
                    <a:pt x="2048407" y="688345"/>
                  </a:lnTo>
                  <a:lnTo>
                    <a:pt x="2031468" y="645722"/>
                  </a:lnTo>
                  <a:lnTo>
                    <a:pt x="2012757" y="604032"/>
                  </a:lnTo>
                  <a:lnTo>
                    <a:pt x="1992321" y="563321"/>
                  </a:lnTo>
                  <a:lnTo>
                    <a:pt x="1970207" y="523634"/>
                  </a:lnTo>
                  <a:lnTo>
                    <a:pt x="1946461" y="485020"/>
                  </a:lnTo>
                  <a:lnTo>
                    <a:pt x="1921130" y="447523"/>
                  </a:lnTo>
                  <a:lnTo>
                    <a:pt x="1894261" y="411193"/>
                  </a:lnTo>
                  <a:lnTo>
                    <a:pt x="1865901" y="376073"/>
                  </a:lnTo>
                  <a:lnTo>
                    <a:pt x="1836095" y="342213"/>
                  </a:lnTo>
                  <a:lnTo>
                    <a:pt x="1804891" y="309657"/>
                  </a:lnTo>
                  <a:lnTo>
                    <a:pt x="1772336" y="278453"/>
                  </a:lnTo>
                  <a:lnTo>
                    <a:pt x="1738475" y="248648"/>
                  </a:lnTo>
                  <a:lnTo>
                    <a:pt x="1703356" y="220287"/>
                  </a:lnTo>
                  <a:lnTo>
                    <a:pt x="1667025" y="193418"/>
                  </a:lnTo>
                  <a:lnTo>
                    <a:pt x="1629529" y="168088"/>
                  </a:lnTo>
                  <a:lnTo>
                    <a:pt x="1590914" y="144342"/>
                  </a:lnTo>
                  <a:lnTo>
                    <a:pt x="1551227" y="122228"/>
                  </a:lnTo>
                  <a:lnTo>
                    <a:pt x="1510516" y="101792"/>
                  </a:lnTo>
                  <a:lnTo>
                    <a:pt x="1468825" y="83081"/>
                  </a:lnTo>
                  <a:lnTo>
                    <a:pt x="1426203" y="66142"/>
                  </a:lnTo>
                  <a:lnTo>
                    <a:pt x="1382696" y="51021"/>
                  </a:lnTo>
                  <a:lnTo>
                    <a:pt x="1338350" y="37764"/>
                  </a:lnTo>
                  <a:lnTo>
                    <a:pt x="1293212" y="26419"/>
                  </a:lnTo>
                  <a:lnTo>
                    <a:pt x="1247328" y="17033"/>
                  </a:lnTo>
                  <a:lnTo>
                    <a:pt x="1200746" y="9651"/>
                  </a:lnTo>
                  <a:lnTo>
                    <a:pt x="1153512" y="4320"/>
                  </a:lnTo>
                  <a:lnTo>
                    <a:pt x="1105673" y="1087"/>
                  </a:lnTo>
                  <a:lnTo>
                    <a:pt x="1057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134098" y="2371724"/>
              <a:ext cx="2114550" cy="2114550"/>
            </a:xfrm>
            <a:custGeom>
              <a:avLst/>
              <a:gdLst/>
              <a:ahLst/>
              <a:cxnLst/>
              <a:rect l="l" t="t" r="r" b="b"/>
              <a:pathLst>
                <a:path w="2114550" h="2114550">
                  <a:moveTo>
                    <a:pt x="0" y="1057273"/>
                  </a:moveTo>
                  <a:lnTo>
                    <a:pt x="1087" y="1008875"/>
                  </a:lnTo>
                  <a:lnTo>
                    <a:pt x="4320" y="961036"/>
                  </a:lnTo>
                  <a:lnTo>
                    <a:pt x="9651" y="913801"/>
                  </a:lnTo>
                  <a:lnTo>
                    <a:pt x="17033" y="867219"/>
                  </a:lnTo>
                  <a:lnTo>
                    <a:pt x="26419" y="821336"/>
                  </a:lnTo>
                  <a:lnTo>
                    <a:pt x="37764" y="776198"/>
                  </a:lnTo>
                  <a:lnTo>
                    <a:pt x="51021" y="731852"/>
                  </a:lnTo>
                  <a:lnTo>
                    <a:pt x="66142" y="688345"/>
                  </a:lnTo>
                  <a:lnTo>
                    <a:pt x="83081" y="645722"/>
                  </a:lnTo>
                  <a:lnTo>
                    <a:pt x="101792" y="604032"/>
                  </a:lnTo>
                  <a:lnTo>
                    <a:pt x="122228" y="563321"/>
                  </a:lnTo>
                  <a:lnTo>
                    <a:pt x="144342" y="523634"/>
                  </a:lnTo>
                  <a:lnTo>
                    <a:pt x="168088" y="485020"/>
                  </a:lnTo>
                  <a:lnTo>
                    <a:pt x="193418" y="447523"/>
                  </a:lnTo>
                  <a:lnTo>
                    <a:pt x="220287" y="411193"/>
                  </a:lnTo>
                  <a:lnTo>
                    <a:pt x="248648" y="376073"/>
                  </a:lnTo>
                  <a:lnTo>
                    <a:pt x="278453" y="342213"/>
                  </a:lnTo>
                  <a:lnTo>
                    <a:pt x="309657" y="309657"/>
                  </a:lnTo>
                  <a:lnTo>
                    <a:pt x="342213" y="278453"/>
                  </a:lnTo>
                  <a:lnTo>
                    <a:pt x="376074" y="248648"/>
                  </a:lnTo>
                  <a:lnTo>
                    <a:pt x="411193" y="220287"/>
                  </a:lnTo>
                  <a:lnTo>
                    <a:pt x="447524" y="193418"/>
                  </a:lnTo>
                  <a:lnTo>
                    <a:pt x="485020" y="168088"/>
                  </a:lnTo>
                  <a:lnTo>
                    <a:pt x="523634" y="144342"/>
                  </a:lnTo>
                  <a:lnTo>
                    <a:pt x="563321" y="122228"/>
                  </a:lnTo>
                  <a:lnTo>
                    <a:pt x="604033" y="101792"/>
                  </a:lnTo>
                  <a:lnTo>
                    <a:pt x="645723" y="83081"/>
                  </a:lnTo>
                  <a:lnTo>
                    <a:pt x="688345" y="66142"/>
                  </a:lnTo>
                  <a:lnTo>
                    <a:pt x="731853" y="51021"/>
                  </a:lnTo>
                  <a:lnTo>
                    <a:pt x="776199" y="37764"/>
                  </a:lnTo>
                  <a:lnTo>
                    <a:pt x="821337" y="26419"/>
                  </a:lnTo>
                  <a:lnTo>
                    <a:pt x="867220" y="17033"/>
                  </a:lnTo>
                  <a:lnTo>
                    <a:pt x="913802" y="9651"/>
                  </a:lnTo>
                  <a:lnTo>
                    <a:pt x="961037" y="4320"/>
                  </a:lnTo>
                  <a:lnTo>
                    <a:pt x="1008876" y="1087"/>
                  </a:lnTo>
                  <a:lnTo>
                    <a:pt x="1057275" y="0"/>
                  </a:lnTo>
                  <a:lnTo>
                    <a:pt x="1105673" y="1087"/>
                  </a:lnTo>
                  <a:lnTo>
                    <a:pt x="1153512" y="4320"/>
                  </a:lnTo>
                  <a:lnTo>
                    <a:pt x="1200746" y="9651"/>
                  </a:lnTo>
                  <a:lnTo>
                    <a:pt x="1247328" y="17033"/>
                  </a:lnTo>
                  <a:lnTo>
                    <a:pt x="1293212" y="26419"/>
                  </a:lnTo>
                  <a:lnTo>
                    <a:pt x="1338350" y="37764"/>
                  </a:lnTo>
                  <a:lnTo>
                    <a:pt x="1382696" y="51021"/>
                  </a:lnTo>
                  <a:lnTo>
                    <a:pt x="1426203" y="66142"/>
                  </a:lnTo>
                  <a:lnTo>
                    <a:pt x="1468825" y="83081"/>
                  </a:lnTo>
                  <a:lnTo>
                    <a:pt x="1510516" y="101792"/>
                  </a:lnTo>
                  <a:lnTo>
                    <a:pt x="1551227" y="122228"/>
                  </a:lnTo>
                  <a:lnTo>
                    <a:pt x="1590914" y="144342"/>
                  </a:lnTo>
                  <a:lnTo>
                    <a:pt x="1629529" y="168088"/>
                  </a:lnTo>
                  <a:lnTo>
                    <a:pt x="1667025" y="193418"/>
                  </a:lnTo>
                  <a:lnTo>
                    <a:pt x="1703356" y="220287"/>
                  </a:lnTo>
                  <a:lnTo>
                    <a:pt x="1738475" y="248648"/>
                  </a:lnTo>
                  <a:lnTo>
                    <a:pt x="1772336" y="278453"/>
                  </a:lnTo>
                  <a:lnTo>
                    <a:pt x="1804891" y="309657"/>
                  </a:lnTo>
                  <a:lnTo>
                    <a:pt x="1836095" y="342213"/>
                  </a:lnTo>
                  <a:lnTo>
                    <a:pt x="1865901" y="376073"/>
                  </a:lnTo>
                  <a:lnTo>
                    <a:pt x="1894261" y="411193"/>
                  </a:lnTo>
                  <a:lnTo>
                    <a:pt x="1921130" y="447523"/>
                  </a:lnTo>
                  <a:lnTo>
                    <a:pt x="1946461" y="485020"/>
                  </a:lnTo>
                  <a:lnTo>
                    <a:pt x="1970207" y="523634"/>
                  </a:lnTo>
                  <a:lnTo>
                    <a:pt x="1992321" y="563321"/>
                  </a:lnTo>
                  <a:lnTo>
                    <a:pt x="2012757" y="604032"/>
                  </a:lnTo>
                  <a:lnTo>
                    <a:pt x="2031468" y="645722"/>
                  </a:lnTo>
                  <a:lnTo>
                    <a:pt x="2048407" y="688345"/>
                  </a:lnTo>
                  <a:lnTo>
                    <a:pt x="2063528" y="731852"/>
                  </a:lnTo>
                  <a:lnTo>
                    <a:pt x="2076785" y="776198"/>
                  </a:lnTo>
                  <a:lnTo>
                    <a:pt x="2088129" y="821336"/>
                  </a:lnTo>
                  <a:lnTo>
                    <a:pt x="2097516" y="867219"/>
                  </a:lnTo>
                  <a:lnTo>
                    <a:pt x="2104898" y="913801"/>
                  </a:lnTo>
                  <a:lnTo>
                    <a:pt x="2110229" y="961036"/>
                  </a:lnTo>
                  <a:lnTo>
                    <a:pt x="2113462" y="1008875"/>
                  </a:lnTo>
                  <a:lnTo>
                    <a:pt x="2114550" y="1057273"/>
                  </a:lnTo>
                  <a:lnTo>
                    <a:pt x="2113462" y="1105672"/>
                  </a:lnTo>
                  <a:lnTo>
                    <a:pt x="2110229" y="1153511"/>
                  </a:lnTo>
                  <a:lnTo>
                    <a:pt x="2104898" y="1200745"/>
                  </a:lnTo>
                  <a:lnTo>
                    <a:pt x="2097516" y="1247328"/>
                  </a:lnTo>
                  <a:lnTo>
                    <a:pt x="2088129" y="1293211"/>
                  </a:lnTo>
                  <a:lnTo>
                    <a:pt x="2076785" y="1338349"/>
                  </a:lnTo>
                  <a:lnTo>
                    <a:pt x="2063528" y="1382695"/>
                  </a:lnTo>
                  <a:lnTo>
                    <a:pt x="2048407" y="1426203"/>
                  </a:lnTo>
                  <a:lnTo>
                    <a:pt x="2031468" y="1468825"/>
                  </a:lnTo>
                  <a:lnTo>
                    <a:pt x="2012757" y="1510515"/>
                  </a:lnTo>
                  <a:lnTo>
                    <a:pt x="1992321" y="1551227"/>
                  </a:lnTo>
                  <a:lnTo>
                    <a:pt x="1970207" y="1590914"/>
                  </a:lnTo>
                  <a:lnTo>
                    <a:pt x="1946461" y="1629528"/>
                  </a:lnTo>
                  <a:lnTo>
                    <a:pt x="1921130" y="1667024"/>
                  </a:lnTo>
                  <a:lnTo>
                    <a:pt x="1894261" y="1703355"/>
                  </a:lnTo>
                  <a:lnTo>
                    <a:pt x="1865901" y="1738475"/>
                  </a:lnTo>
                  <a:lnTo>
                    <a:pt x="1836095" y="1772335"/>
                  </a:lnTo>
                  <a:lnTo>
                    <a:pt x="1804891" y="1804891"/>
                  </a:lnTo>
                  <a:lnTo>
                    <a:pt x="1772336" y="1836095"/>
                  </a:lnTo>
                  <a:lnTo>
                    <a:pt x="1738475" y="1865901"/>
                  </a:lnTo>
                  <a:lnTo>
                    <a:pt x="1703356" y="1894261"/>
                  </a:lnTo>
                  <a:lnTo>
                    <a:pt x="1667025" y="1921130"/>
                  </a:lnTo>
                  <a:lnTo>
                    <a:pt x="1629529" y="1946461"/>
                  </a:lnTo>
                  <a:lnTo>
                    <a:pt x="1590914" y="1970207"/>
                  </a:lnTo>
                  <a:lnTo>
                    <a:pt x="1551227" y="1992321"/>
                  </a:lnTo>
                  <a:lnTo>
                    <a:pt x="1510516" y="2012757"/>
                  </a:lnTo>
                  <a:lnTo>
                    <a:pt x="1468825" y="2031468"/>
                  </a:lnTo>
                  <a:lnTo>
                    <a:pt x="1426203" y="2048407"/>
                  </a:lnTo>
                  <a:lnTo>
                    <a:pt x="1382696" y="2063528"/>
                  </a:lnTo>
                  <a:lnTo>
                    <a:pt x="1338350" y="2076785"/>
                  </a:lnTo>
                  <a:lnTo>
                    <a:pt x="1293212" y="2088129"/>
                  </a:lnTo>
                  <a:lnTo>
                    <a:pt x="1247328" y="2097516"/>
                  </a:lnTo>
                  <a:lnTo>
                    <a:pt x="1200746" y="2104898"/>
                  </a:lnTo>
                  <a:lnTo>
                    <a:pt x="1153512" y="2110229"/>
                  </a:lnTo>
                  <a:lnTo>
                    <a:pt x="1105673" y="2113462"/>
                  </a:lnTo>
                  <a:lnTo>
                    <a:pt x="1057275" y="2114550"/>
                  </a:lnTo>
                  <a:lnTo>
                    <a:pt x="1008876" y="2113462"/>
                  </a:lnTo>
                  <a:lnTo>
                    <a:pt x="961037" y="2110229"/>
                  </a:lnTo>
                  <a:lnTo>
                    <a:pt x="913802" y="2104898"/>
                  </a:lnTo>
                  <a:lnTo>
                    <a:pt x="867220" y="2097516"/>
                  </a:lnTo>
                  <a:lnTo>
                    <a:pt x="821337" y="2088129"/>
                  </a:lnTo>
                  <a:lnTo>
                    <a:pt x="776199" y="2076785"/>
                  </a:lnTo>
                  <a:lnTo>
                    <a:pt x="731853" y="2063528"/>
                  </a:lnTo>
                  <a:lnTo>
                    <a:pt x="688345" y="2048407"/>
                  </a:lnTo>
                  <a:lnTo>
                    <a:pt x="645723" y="2031468"/>
                  </a:lnTo>
                  <a:lnTo>
                    <a:pt x="604033" y="2012757"/>
                  </a:lnTo>
                  <a:lnTo>
                    <a:pt x="563321" y="1992321"/>
                  </a:lnTo>
                  <a:lnTo>
                    <a:pt x="523634" y="1970207"/>
                  </a:lnTo>
                  <a:lnTo>
                    <a:pt x="485020" y="1946461"/>
                  </a:lnTo>
                  <a:lnTo>
                    <a:pt x="447524" y="1921130"/>
                  </a:lnTo>
                  <a:lnTo>
                    <a:pt x="411193" y="1894261"/>
                  </a:lnTo>
                  <a:lnTo>
                    <a:pt x="376074" y="1865901"/>
                  </a:lnTo>
                  <a:lnTo>
                    <a:pt x="342213" y="1836095"/>
                  </a:lnTo>
                  <a:lnTo>
                    <a:pt x="309657" y="1804891"/>
                  </a:lnTo>
                  <a:lnTo>
                    <a:pt x="278453" y="1772335"/>
                  </a:lnTo>
                  <a:lnTo>
                    <a:pt x="248648" y="1738475"/>
                  </a:lnTo>
                  <a:lnTo>
                    <a:pt x="220287" y="1703355"/>
                  </a:lnTo>
                  <a:lnTo>
                    <a:pt x="193418" y="1667024"/>
                  </a:lnTo>
                  <a:lnTo>
                    <a:pt x="168088" y="1629528"/>
                  </a:lnTo>
                  <a:lnTo>
                    <a:pt x="144342" y="1590914"/>
                  </a:lnTo>
                  <a:lnTo>
                    <a:pt x="122228" y="1551227"/>
                  </a:lnTo>
                  <a:lnTo>
                    <a:pt x="101792" y="1510515"/>
                  </a:lnTo>
                  <a:lnTo>
                    <a:pt x="83081" y="1468825"/>
                  </a:lnTo>
                  <a:lnTo>
                    <a:pt x="66142" y="1426203"/>
                  </a:lnTo>
                  <a:lnTo>
                    <a:pt x="51021" y="1382695"/>
                  </a:lnTo>
                  <a:lnTo>
                    <a:pt x="37764" y="1338349"/>
                  </a:lnTo>
                  <a:lnTo>
                    <a:pt x="26419" y="1293211"/>
                  </a:lnTo>
                  <a:lnTo>
                    <a:pt x="17033" y="1247328"/>
                  </a:lnTo>
                  <a:lnTo>
                    <a:pt x="9651" y="1200745"/>
                  </a:lnTo>
                  <a:lnTo>
                    <a:pt x="4320" y="1153511"/>
                  </a:lnTo>
                  <a:lnTo>
                    <a:pt x="1087" y="1105672"/>
                  </a:lnTo>
                  <a:lnTo>
                    <a:pt x="0" y="1057273"/>
                  </a:lnTo>
                  <a:close/>
                </a:path>
              </a:pathLst>
            </a:custGeom>
            <a:ln w="22225">
              <a:solidFill>
                <a:srgbClr val="4E80B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812362" y="2974579"/>
              <a:ext cx="777875" cy="471805"/>
            </a:xfrm>
            <a:custGeom>
              <a:avLst/>
              <a:gdLst/>
              <a:ahLst/>
              <a:cxnLst/>
              <a:rect l="l" t="t" r="r" b="b"/>
              <a:pathLst>
                <a:path w="777875" h="471804">
                  <a:moveTo>
                    <a:pt x="176726" y="128414"/>
                  </a:moveTo>
                  <a:lnTo>
                    <a:pt x="0" y="235623"/>
                  </a:lnTo>
                  <a:lnTo>
                    <a:pt x="388799" y="471248"/>
                  </a:lnTo>
                  <a:lnTo>
                    <a:pt x="565526" y="364039"/>
                  </a:lnTo>
                  <a:lnTo>
                    <a:pt x="176726" y="128414"/>
                  </a:lnTo>
                  <a:close/>
                </a:path>
                <a:path w="777875" h="471804">
                  <a:moveTo>
                    <a:pt x="388799" y="0"/>
                  </a:moveTo>
                  <a:lnTo>
                    <a:pt x="221497" y="101317"/>
                  </a:lnTo>
                  <a:lnTo>
                    <a:pt x="610297" y="336942"/>
                  </a:lnTo>
                  <a:lnTo>
                    <a:pt x="777600" y="235623"/>
                  </a:lnTo>
                  <a:lnTo>
                    <a:pt x="388799" y="0"/>
                  </a:lnTo>
                  <a:close/>
                </a:path>
              </a:pathLst>
            </a:custGeom>
            <a:solidFill>
              <a:srgbClr val="4E80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812362" y="2974579"/>
              <a:ext cx="777875" cy="471805"/>
            </a:xfrm>
            <a:custGeom>
              <a:avLst/>
              <a:gdLst/>
              <a:ahLst/>
              <a:cxnLst/>
              <a:rect l="l" t="t" r="r" b="b"/>
              <a:pathLst>
                <a:path w="777875" h="471804">
                  <a:moveTo>
                    <a:pt x="777600" y="235623"/>
                  </a:moveTo>
                  <a:lnTo>
                    <a:pt x="388799" y="0"/>
                  </a:lnTo>
                  <a:lnTo>
                    <a:pt x="221497" y="101317"/>
                  </a:lnTo>
                  <a:lnTo>
                    <a:pt x="610297" y="336942"/>
                  </a:lnTo>
                  <a:lnTo>
                    <a:pt x="777600" y="235623"/>
                  </a:lnTo>
                  <a:close/>
                </a:path>
                <a:path w="777875" h="471804">
                  <a:moveTo>
                    <a:pt x="176726" y="128414"/>
                  </a:moveTo>
                  <a:lnTo>
                    <a:pt x="0" y="235623"/>
                  </a:lnTo>
                  <a:lnTo>
                    <a:pt x="388799" y="471248"/>
                  </a:lnTo>
                  <a:lnTo>
                    <a:pt x="565526" y="364039"/>
                  </a:lnTo>
                  <a:lnTo>
                    <a:pt x="176726" y="128414"/>
                  </a:lnTo>
                  <a:close/>
                </a:path>
              </a:pathLst>
            </a:custGeom>
            <a:ln w="11781">
              <a:solidFill>
                <a:srgbClr val="4E80B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6812362" y="3265575"/>
              <a:ext cx="365760" cy="637540"/>
            </a:xfrm>
            <a:custGeom>
              <a:avLst/>
              <a:gdLst/>
              <a:ahLst/>
              <a:cxnLst/>
              <a:rect l="l" t="t" r="r" b="b"/>
              <a:pathLst>
                <a:path w="365759" h="637539">
                  <a:moveTo>
                    <a:pt x="0" y="0"/>
                  </a:moveTo>
                  <a:lnTo>
                    <a:pt x="0" y="38877"/>
                  </a:lnTo>
                  <a:lnTo>
                    <a:pt x="0" y="415876"/>
                  </a:lnTo>
                  <a:lnTo>
                    <a:pt x="365236" y="637366"/>
                  </a:lnTo>
                  <a:lnTo>
                    <a:pt x="365235" y="221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80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6812362" y="3265575"/>
              <a:ext cx="365760" cy="637540"/>
            </a:xfrm>
            <a:custGeom>
              <a:avLst/>
              <a:gdLst/>
              <a:ahLst/>
              <a:cxnLst/>
              <a:rect l="l" t="t" r="r" b="b"/>
              <a:pathLst>
                <a:path w="365759" h="637539">
                  <a:moveTo>
                    <a:pt x="0" y="38877"/>
                  </a:moveTo>
                  <a:lnTo>
                    <a:pt x="0" y="415876"/>
                  </a:lnTo>
                  <a:lnTo>
                    <a:pt x="365236" y="637366"/>
                  </a:lnTo>
                  <a:lnTo>
                    <a:pt x="365235" y="221486"/>
                  </a:lnTo>
                  <a:lnTo>
                    <a:pt x="0" y="0"/>
                  </a:lnTo>
                  <a:lnTo>
                    <a:pt x="0" y="38877"/>
                  </a:lnTo>
                  <a:close/>
                </a:path>
              </a:pathLst>
            </a:custGeom>
            <a:ln w="11781">
              <a:solidFill>
                <a:srgbClr val="4E80B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7224727" y="3265575"/>
              <a:ext cx="365760" cy="637540"/>
            </a:xfrm>
            <a:custGeom>
              <a:avLst/>
              <a:gdLst/>
              <a:ahLst/>
              <a:cxnLst/>
              <a:rect l="l" t="t" r="r" b="b"/>
              <a:pathLst>
                <a:path w="365759" h="637539">
                  <a:moveTo>
                    <a:pt x="365235" y="0"/>
                  </a:moveTo>
                  <a:lnTo>
                    <a:pt x="0" y="221486"/>
                  </a:lnTo>
                  <a:lnTo>
                    <a:pt x="0" y="637366"/>
                  </a:lnTo>
                  <a:lnTo>
                    <a:pt x="365235" y="415876"/>
                  </a:lnTo>
                  <a:lnTo>
                    <a:pt x="365235" y="333407"/>
                  </a:lnTo>
                  <a:lnTo>
                    <a:pt x="47126" y="333407"/>
                  </a:lnTo>
                  <a:lnTo>
                    <a:pt x="47126" y="250939"/>
                  </a:lnTo>
                  <a:lnTo>
                    <a:pt x="129599" y="203814"/>
                  </a:lnTo>
                  <a:lnTo>
                    <a:pt x="365235" y="203814"/>
                  </a:lnTo>
                  <a:lnTo>
                    <a:pt x="365235" y="0"/>
                  </a:lnTo>
                  <a:close/>
                </a:path>
                <a:path w="365759" h="637539">
                  <a:moveTo>
                    <a:pt x="365235" y="203814"/>
                  </a:moveTo>
                  <a:lnTo>
                    <a:pt x="129599" y="203814"/>
                  </a:lnTo>
                  <a:lnTo>
                    <a:pt x="129599" y="286282"/>
                  </a:lnTo>
                  <a:lnTo>
                    <a:pt x="47126" y="333407"/>
                  </a:lnTo>
                  <a:lnTo>
                    <a:pt x="365235" y="333407"/>
                  </a:lnTo>
                  <a:lnTo>
                    <a:pt x="365235" y="203814"/>
                  </a:lnTo>
                  <a:close/>
                </a:path>
              </a:pathLst>
            </a:custGeom>
            <a:solidFill>
              <a:srgbClr val="4E80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7224727" y="3265575"/>
              <a:ext cx="365760" cy="637540"/>
            </a:xfrm>
            <a:custGeom>
              <a:avLst/>
              <a:gdLst/>
              <a:ahLst/>
              <a:cxnLst/>
              <a:rect l="l" t="t" r="r" b="b"/>
              <a:pathLst>
                <a:path w="365759" h="637539">
                  <a:moveTo>
                    <a:pt x="129599" y="286282"/>
                  </a:moveTo>
                  <a:lnTo>
                    <a:pt x="47126" y="333407"/>
                  </a:lnTo>
                  <a:lnTo>
                    <a:pt x="47126" y="250939"/>
                  </a:lnTo>
                  <a:lnTo>
                    <a:pt x="129599" y="203814"/>
                  </a:lnTo>
                  <a:lnTo>
                    <a:pt x="129599" y="286282"/>
                  </a:lnTo>
                  <a:close/>
                </a:path>
                <a:path w="365759" h="637539">
                  <a:moveTo>
                    <a:pt x="0" y="221486"/>
                  </a:moveTo>
                  <a:lnTo>
                    <a:pt x="0" y="637366"/>
                  </a:lnTo>
                  <a:lnTo>
                    <a:pt x="365235" y="415876"/>
                  </a:lnTo>
                  <a:lnTo>
                    <a:pt x="365235" y="0"/>
                  </a:lnTo>
                  <a:lnTo>
                    <a:pt x="0" y="221486"/>
                  </a:lnTo>
                  <a:close/>
                </a:path>
              </a:pathLst>
            </a:custGeom>
            <a:ln w="11781">
              <a:solidFill>
                <a:srgbClr val="4E80B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20431" y="571208"/>
            <a:ext cx="4501515" cy="920750"/>
          </a:xfrm>
          <a:prstGeom prst="rect"/>
        </p:spPr>
        <p:txBody>
          <a:bodyPr wrap="square" lIns="0" tIns="43180" rIns="0" bIns="0" rtlCol="0" vert="horz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340"/>
              </a:spcBef>
            </a:pPr>
            <a:r>
              <a:rPr dirty="0" sz="3000"/>
              <a:t>SoI</a:t>
            </a:r>
            <a:r>
              <a:rPr dirty="0" sz="3000" spc="-95"/>
              <a:t> </a:t>
            </a:r>
            <a:r>
              <a:rPr dirty="0" sz="3000"/>
              <a:t>—</a:t>
            </a:r>
            <a:r>
              <a:rPr dirty="0" sz="3000" spc="-95"/>
              <a:t> </a:t>
            </a:r>
            <a:r>
              <a:rPr dirty="0" sz="3000"/>
              <a:t>Proof</a:t>
            </a:r>
            <a:r>
              <a:rPr dirty="0" sz="3000" spc="-90"/>
              <a:t> </a:t>
            </a:r>
            <a:r>
              <a:rPr dirty="0" sz="3000"/>
              <a:t>of</a:t>
            </a:r>
            <a:r>
              <a:rPr dirty="0" sz="3000" spc="-95"/>
              <a:t> </a:t>
            </a:r>
            <a:r>
              <a:rPr dirty="0" sz="3000"/>
              <a:t>Concept</a:t>
            </a:r>
            <a:r>
              <a:rPr dirty="0" sz="3000" spc="-95"/>
              <a:t> </a:t>
            </a:r>
            <a:r>
              <a:rPr dirty="0" sz="3000" spc="-10"/>
              <a:t>(PoC) </a:t>
            </a:r>
            <a:r>
              <a:rPr dirty="0" sz="3000"/>
              <a:t>Stage</a:t>
            </a:r>
            <a:r>
              <a:rPr dirty="0" sz="3000" spc="-120"/>
              <a:t> </a:t>
            </a:r>
            <a:r>
              <a:rPr dirty="0" sz="3000" spc="-10"/>
              <a:t>Template</a:t>
            </a:r>
            <a:endParaRPr sz="3000"/>
          </a:p>
        </p:txBody>
      </p:sp>
      <p:sp>
        <p:nvSpPr>
          <p:cNvPr id="13" name="object 13" descr=""/>
          <p:cNvSpPr txBox="1"/>
          <p:nvPr/>
        </p:nvSpPr>
        <p:spPr>
          <a:xfrm>
            <a:off x="932179" y="2297655"/>
            <a:ext cx="4779645" cy="128524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 marR="5080" indent="163830">
              <a:lnSpc>
                <a:spcPts val="2410"/>
              </a:lnSpc>
              <a:spcBef>
                <a:spcPts val="270"/>
              </a:spcBef>
              <a:buFont typeface="Arial MT"/>
              <a:buChar char="•"/>
              <a:tabLst>
                <a:tab pos="176530" algn="l"/>
              </a:tabLst>
            </a:pPr>
            <a:r>
              <a:rPr dirty="0" sz="2100">
                <a:latin typeface="Calibri"/>
                <a:cs typeface="Calibri"/>
              </a:rPr>
              <a:t>Team:</a:t>
            </a:r>
            <a:r>
              <a:rPr dirty="0" sz="2100" spc="114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Espada</a:t>
            </a:r>
            <a:r>
              <a:rPr dirty="0" sz="2100" spc="-7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|</a:t>
            </a:r>
            <a:r>
              <a:rPr dirty="0" sz="2100" spc="-7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Lead:</a:t>
            </a:r>
            <a:r>
              <a:rPr dirty="0" sz="2100" spc="-7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Sanjay</a:t>
            </a:r>
            <a:r>
              <a:rPr dirty="0" sz="2100" spc="-7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S</a:t>
            </a:r>
            <a:r>
              <a:rPr dirty="0" sz="2100" spc="-7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|</a:t>
            </a:r>
            <a:r>
              <a:rPr dirty="0" sz="2100" spc="-7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Members: Yogiram</a:t>
            </a:r>
            <a:r>
              <a:rPr dirty="0" sz="2100" spc="-7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KV,</a:t>
            </a:r>
            <a:r>
              <a:rPr dirty="0" sz="2100" spc="-7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Srijith</a:t>
            </a:r>
            <a:r>
              <a:rPr dirty="0" sz="2100" spc="-7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S,</a:t>
            </a:r>
            <a:r>
              <a:rPr dirty="0" sz="2100" spc="-7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Ragu</a:t>
            </a:r>
            <a:r>
              <a:rPr dirty="0" sz="2100" spc="-75">
                <a:latin typeface="Calibri"/>
                <a:cs typeface="Calibri"/>
              </a:rPr>
              <a:t> </a:t>
            </a:r>
            <a:r>
              <a:rPr dirty="0" sz="2100" spc="-50">
                <a:latin typeface="Calibri"/>
                <a:cs typeface="Calibri"/>
              </a:rPr>
              <a:t>R</a:t>
            </a:r>
            <a:endParaRPr sz="2100">
              <a:latin typeface="Calibri"/>
              <a:cs typeface="Calibri"/>
            </a:endParaRPr>
          </a:p>
          <a:p>
            <a:pPr marL="176530" indent="-163830">
              <a:lnSpc>
                <a:spcPts val="2450"/>
              </a:lnSpc>
              <a:spcBef>
                <a:spcPts val="20"/>
              </a:spcBef>
              <a:buFont typeface="Arial MT"/>
              <a:buChar char="•"/>
              <a:tabLst>
                <a:tab pos="176530" algn="l"/>
              </a:tabLst>
            </a:pPr>
            <a:r>
              <a:rPr dirty="0" sz="2100" spc="-10">
                <a:latin typeface="Calibri"/>
                <a:cs typeface="Calibri"/>
              </a:rPr>
              <a:t>Mentor:</a:t>
            </a:r>
            <a:r>
              <a:rPr dirty="0" sz="2100" spc="-8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Meera</a:t>
            </a:r>
            <a:r>
              <a:rPr dirty="0" sz="2100" spc="-8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Antony</a:t>
            </a:r>
            <a:r>
              <a:rPr dirty="0" sz="2100" spc="-8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|</a:t>
            </a:r>
            <a:r>
              <a:rPr dirty="0" sz="2100" spc="-8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SoI</a:t>
            </a:r>
            <a:r>
              <a:rPr dirty="0" sz="2100" spc="-8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Lab</a:t>
            </a:r>
            <a:r>
              <a:rPr dirty="0" sz="2100" spc="-7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Code:</a:t>
            </a:r>
            <a:r>
              <a:rPr dirty="0" sz="2100" spc="-80">
                <a:latin typeface="Calibri"/>
                <a:cs typeface="Calibri"/>
              </a:rPr>
              <a:t> </a:t>
            </a:r>
            <a:r>
              <a:rPr dirty="0" sz="2100" spc="-25">
                <a:latin typeface="Calibri"/>
                <a:cs typeface="Calibri"/>
              </a:rPr>
              <a:t>AD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ts val="2450"/>
              </a:lnSpc>
            </a:pPr>
            <a:r>
              <a:rPr dirty="0" sz="2100">
                <a:latin typeface="Calibri"/>
                <a:cs typeface="Calibri"/>
              </a:rPr>
              <a:t>|</a:t>
            </a:r>
            <a:r>
              <a:rPr dirty="0" sz="2100" spc="-6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Cohort:</a:t>
            </a:r>
            <a:r>
              <a:rPr dirty="0" sz="2100" spc="-6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2023–27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460375" y="1456688"/>
          <a:ext cx="8318500" cy="39293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6395"/>
                <a:gridCol w="1645920"/>
                <a:gridCol w="1645919"/>
                <a:gridCol w="1645920"/>
                <a:gridCol w="1655445"/>
              </a:tblGrid>
              <a:tr h="640080">
                <a:tc>
                  <a:txBody>
                    <a:bodyPr/>
                    <a:lstStyle/>
                    <a:p>
                      <a:pPr marL="82550">
                        <a:lnSpc>
                          <a:spcPts val="1905"/>
                        </a:lnSpc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Metric</a:t>
                      </a:r>
                      <a:r>
                        <a:rPr dirty="0" sz="1800" spc="-6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(from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825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criteria)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80B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1905"/>
                        </a:lnSpc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Target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80BD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905"/>
                        </a:lnSpc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Observed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80BD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1905"/>
                        </a:lnSpc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Pass/Gap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80BD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895"/>
                        </a:lnSpc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Notes</a:t>
                      </a:r>
                      <a:r>
                        <a:rPr dirty="0" sz="1800" spc="-6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842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Evidence</a:t>
                      </a:r>
                      <a:r>
                        <a:rPr dirty="0" sz="1800" spc="-5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Link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80BD"/>
                    </a:solidFill>
                  </a:tcPr>
                </a:tc>
              </a:tr>
              <a:tr h="548005">
                <a:tc>
                  <a:txBody>
                    <a:bodyPr/>
                    <a:lstStyle/>
                    <a:p>
                      <a:pPr marL="167640" marR="472440">
                        <a:lnSpc>
                          <a:spcPts val="1150"/>
                        </a:lnSpc>
                        <a:spcBef>
                          <a:spcPts val="1065"/>
                        </a:spcBef>
                      </a:pPr>
                      <a:r>
                        <a:rPr dirty="0" sz="1000">
                          <a:latin typeface="Arial MT"/>
                          <a:cs typeface="Arial MT"/>
                        </a:rPr>
                        <a:t>Message</a:t>
                      </a:r>
                      <a:r>
                        <a:rPr dirty="0" sz="10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 spc="-10">
                          <a:latin typeface="Arial MT"/>
                          <a:cs typeface="Arial MT"/>
                        </a:rPr>
                        <a:t>delivery latency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1352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marL="140335" marR="589915">
                        <a:lnSpc>
                          <a:spcPts val="1150"/>
                        </a:lnSpc>
                        <a:spcBef>
                          <a:spcPts val="1140"/>
                        </a:spcBef>
                      </a:pPr>
                      <a:r>
                        <a:rPr dirty="0" sz="1000">
                          <a:latin typeface="Arial MT"/>
                          <a:cs typeface="Arial MT"/>
                        </a:rPr>
                        <a:t>&lt;</a:t>
                      </a:r>
                      <a:r>
                        <a:rPr dirty="0" sz="10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2 seconds </a:t>
                      </a:r>
                      <a:r>
                        <a:rPr dirty="0" sz="1000" spc="-25">
                          <a:latin typeface="Arial MT"/>
                          <a:cs typeface="Arial MT"/>
                        </a:rPr>
                        <a:t>per </a:t>
                      </a:r>
                      <a:r>
                        <a:rPr dirty="0" sz="1000" spc="-10">
                          <a:latin typeface="Arial MT"/>
                          <a:cs typeface="Arial MT"/>
                        </a:rPr>
                        <a:t>headline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1447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61925">
                        <a:lnSpc>
                          <a:spcPct val="100000"/>
                        </a:lnSpc>
                      </a:pPr>
                      <a:r>
                        <a:rPr dirty="0" sz="1000">
                          <a:latin typeface="Arial MT"/>
                          <a:cs typeface="Arial MT"/>
                        </a:rPr>
                        <a:t>~1.4</a:t>
                      </a:r>
                      <a:r>
                        <a:rPr dirty="0" sz="10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 spc="-10">
                          <a:latin typeface="Arial MT"/>
                          <a:cs typeface="Arial MT"/>
                        </a:rPr>
                        <a:t>seconds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76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marL="210820">
                        <a:lnSpc>
                          <a:spcPct val="100000"/>
                        </a:lnSpc>
                        <a:spcBef>
                          <a:spcPts val="1135"/>
                        </a:spcBef>
                      </a:pPr>
                      <a:r>
                        <a:rPr dirty="0" sz="1000" spc="-20">
                          <a:latin typeface="Arial MT"/>
                          <a:cs typeface="Arial MT"/>
                        </a:rPr>
                        <a:t>Pass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1441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marL="118110" marR="334645">
                        <a:lnSpc>
                          <a:spcPts val="1150"/>
                        </a:lnSpc>
                        <a:spcBef>
                          <a:spcPts val="835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Verified</a:t>
                      </a:r>
                      <a:r>
                        <a:rPr dirty="0" sz="1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via</a:t>
                      </a:r>
                      <a:r>
                        <a:rPr dirty="0" sz="1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Kafka</a:t>
                      </a:r>
                      <a:r>
                        <a:rPr dirty="0" sz="1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logs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timestamp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tracking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60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</a:tr>
              <a:tr h="548005"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dirty="0" sz="1000">
                          <a:latin typeface="Arial MT"/>
                          <a:cs typeface="Arial MT"/>
                        </a:rPr>
                        <a:t>Sentiment</a:t>
                      </a:r>
                      <a:r>
                        <a:rPr dirty="0" sz="10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 spc="-10">
                          <a:latin typeface="Arial MT"/>
                          <a:cs typeface="Arial MT"/>
                        </a:rPr>
                        <a:t>accuracy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1289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000">
                          <a:latin typeface="Arial MT"/>
                          <a:cs typeface="Arial MT"/>
                        </a:rPr>
                        <a:t>≥</a:t>
                      </a:r>
                      <a:r>
                        <a:rPr dirty="0" sz="10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85%</a:t>
                      </a:r>
                      <a:r>
                        <a:rPr dirty="0" sz="1000" spc="-10">
                          <a:latin typeface="Arial MT"/>
                          <a:cs typeface="Arial MT"/>
                        </a:rPr>
                        <a:t> accuracy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000" spc="-10">
                          <a:latin typeface="Arial MT"/>
                          <a:cs typeface="Arial MT"/>
                        </a:rPr>
                        <a:t>87.6%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908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000" spc="-20">
                          <a:latin typeface="Arial MT"/>
                          <a:cs typeface="Arial MT"/>
                        </a:rPr>
                        <a:t>Pass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marL="156210" marR="93345">
                        <a:lnSpc>
                          <a:spcPts val="1150"/>
                        </a:lnSpc>
                        <a:spcBef>
                          <a:spcPts val="345"/>
                        </a:spcBef>
                      </a:pPr>
                      <a:r>
                        <a:rPr dirty="0" sz="1000">
                          <a:latin typeface="Arial MT"/>
                          <a:cs typeface="Arial MT"/>
                        </a:rPr>
                        <a:t>Compared</a:t>
                      </a:r>
                      <a:r>
                        <a:rPr dirty="0" sz="10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 spc="-10">
                          <a:latin typeface="Arial MT"/>
                          <a:cs typeface="Arial MT"/>
                        </a:rPr>
                        <a:t>against 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manually</a:t>
                      </a:r>
                      <a:r>
                        <a:rPr dirty="0" sz="10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labeled</a:t>
                      </a:r>
                      <a:r>
                        <a:rPr dirty="0" sz="10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 spc="-10">
                          <a:latin typeface="Arial MT"/>
                          <a:cs typeface="Arial MT"/>
                        </a:rPr>
                        <a:t>finance headlines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marL="195580" marR="591185">
                        <a:lnSpc>
                          <a:spcPts val="1380"/>
                        </a:lnSpc>
                        <a:spcBef>
                          <a:spcPts val="8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User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decision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response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time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47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marL="168910" marR="699135">
                        <a:lnSpc>
                          <a:spcPts val="1150"/>
                        </a:lnSpc>
                        <a:spcBef>
                          <a:spcPts val="1050"/>
                        </a:spcBef>
                      </a:pPr>
                      <a:r>
                        <a:rPr dirty="0" sz="1000">
                          <a:latin typeface="Arial MT"/>
                          <a:cs typeface="Arial MT"/>
                        </a:rPr>
                        <a:t>50%</a:t>
                      </a:r>
                      <a:r>
                        <a:rPr dirty="0" sz="10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faster</a:t>
                      </a:r>
                      <a:r>
                        <a:rPr dirty="0" sz="10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 spc="-25">
                          <a:latin typeface="Arial MT"/>
                          <a:cs typeface="Arial MT"/>
                        </a:rPr>
                        <a:t>vs </a:t>
                      </a:r>
                      <a:r>
                        <a:rPr dirty="0" sz="1000" spc="-10">
                          <a:latin typeface="Arial MT"/>
                          <a:cs typeface="Arial MT"/>
                        </a:rPr>
                        <a:t>manual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1333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dirty="0" sz="1000">
                          <a:latin typeface="Arial MT"/>
                          <a:cs typeface="Arial MT"/>
                        </a:rPr>
                        <a:t>65%</a:t>
                      </a:r>
                      <a:r>
                        <a:rPr dirty="0" sz="1000" spc="-10">
                          <a:latin typeface="Arial MT"/>
                          <a:cs typeface="Arial MT"/>
                        </a:rPr>
                        <a:t> faster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12318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marL="21082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000" spc="-20">
                          <a:latin typeface="Arial MT"/>
                          <a:cs typeface="Arial MT"/>
                        </a:rPr>
                        <a:t>Pass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755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marL="165735" marR="394970">
                        <a:lnSpc>
                          <a:spcPts val="1150"/>
                        </a:lnSpc>
                        <a:spcBef>
                          <a:spcPts val="300"/>
                        </a:spcBef>
                      </a:pPr>
                      <a:r>
                        <a:rPr dirty="0" sz="1000">
                          <a:latin typeface="Arial MT"/>
                          <a:cs typeface="Arial MT"/>
                        </a:rPr>
                        <a:t>Analyst</a:t>
                      </a:r>
                      <a:r>
                        <a:rPr dirty="0" sz="10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 spc="-10">
                          <a:latin typeface="Arial MT"/>
                          <a:cs typeface="Arial MT"/>
                        </a:rPr>
                        <a:t>simulation 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tests </a:t>
                      </a:r>
                      <a:r>
                        <a:rPr dirty="0" sz="1000" spc="-10">
                          <a:latin typeface="Arial MT"/>
                          <a:cs typeface="Arial MT"/>
                        </a:rPr>
                        <a:t>confirmed 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improved</a:t>
                      </a:r>
                      <a:r>
                        <a:rPr dirty="0" sz="10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 spc="-10">
                          <a:latin typeface="Arial MT"/>
                          <a:cs typeface="Arial MT"/>
                        </a:rPr>
                        <a:t>efficiency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</a:tr>
              <a:tr h="548005">
                <a:tc>
                  <a:txBody>
                    <a:bodyPr/>
                    <a:lstStyle/>
                    <a:p>
                      <a:pPr marL="214629" marR="502920">
                        <a:lnSpc>
                          <a:spcPts val="1150"/>
                        </a:lnSpc>
                        <a:spcBef>
                          <a:spcPts val="855"/>
                        </a:spcBef>
                      </a:pPr>
                      <a:r>
                        <a:rPr dirty="0" sz="1000">
                          <a:latin typeface="Arial MT"/>
                          <a:cs typeface="Arial MT"/>
                        </a:rPr>
                        <a:t>System</a:t>
                      </a:r>
                      <a:r>
                        <a:rPr dirty="0" sz="10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uptime</a:t>
                      </a:r>
                      <a:r>
                        <a:rPr dirty="0" sz="10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 spc="-50">
                          <a:latin typeface="Arial MT"/>
                          <a:cs typeface="Arial MT"/>
                        </a:rPr>
                        <a:t>/ </a:t>
                      </a:r>
                      <a:r>
                        <a:rPr dirty="0" sz="1000" spc="-10">
                          <a:latin typeface="Arial MT"/>
                          <a:cs typeface="Arial MT"/>
                        </a:rPr>
                        <a:t>stability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1085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dirty="0" sz="1000">
                          <a:latin typeface="Arial MT"/>
                          <a:cs typeface="Arial MT"/>
                        </a:rPr>
                        <a:t>≥</a:t>
                      </a:r>
                      <a:r>
                        <a:rPr dirty="0" sz="10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95% for</a:t>
                      </a:r>
                      <a:r>
                        <a:rPr dirty="0" sz="10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1 </a:t>
                      </a:r>
                      <a:r>
                        <a:rPr dirty="0" sz="1000" spc="-20">
                          <a:latin typeface="Arial MT"/>
                          <a:cs typeface="Arial MT"/>
                        </a:rPr>
                        <a:t>hour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984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000">
                          <a:latin typeface="Arial MT"/>
                          <a:cs typeface="Arial MT"/>
                        </a:rPr>
                        <a:t>98%</a:t>
                      </a:r>
                      <a:r>
                        <a:rPr dirty="0" sz="1000" spc="-10">
                          <a:latin typeface="Arial MT"/>
                          <a:cs typeface="Arial MT"/>
                        </a:rPr>
                        <a:t> stable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603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000" spc="-20">
                          <a:latin typeface="Arial MT"/>
                          <a:cs typeface="Arial MT"/>
                        </a:rPr>
                        <a:t>Pass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marL="60960" marR="139700">
                        <a:lnSpc>
                          <a:spcPts val="1150"/>
                        </a:lnSpc>
                        <a:spcBef>
                          <a:spcPts val="855"/>
                        </a:spcBef>
                      </a:pPr>
                      <a:r>
                        <a:rPr dirty="0" sz="1000">
                          <a:latin typeface="Arial MT"/>
                          <a:cs typeface="Arial MT"/>
                        </a:rPr>
                        <a:t>Continuous 1-hour </a:t>
                      </a:r>
                      <a:r>
                        <a:rPr dirty="0" sz="1000" spc="-20">
                          <a:latin typeface="Arial MT"/>
                          <a:cs typeface="Arial MT"/>
                        </a:rPr>
                        <a:t>live 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stream</a:t>
                      </a:r>
                      <a:r>
                        <a:rPr dirty="0" sz="10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test</a:t>
                      </a:r>
                      <a:r>
                        <a:rPr dirty="0" sz="10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on</a:t>
                      </a:r>
                      <a:r>
                        <a:rPr dirty="0" sz="10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local</a:t>
                      </a:r>
                      <a:r>
                        <a:rPr dirty="0" sz="10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 spc="-10">
                          <a:latin typeface="Arial MT"/>
                          <a:cs typeface="Arial MT"/>
                        </a:rPr>
                        <a:t>setup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1085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</a:tr>
              <a:tr h="548005">
                <a:tc>
                  <a:txBody>
                    <a:bodyPr/>
                    <a:lstStyle/>
                    <a:p>
                      <a:pPr marL="195580" marR="387350">
                        <a:lnSpc>
                          <a:spcPts val="1150"/>
                        </a:lnSpc>
                        <a:spcBef>
                          <a:spcPts val="810"/>
                        </a:spcBef>
                      </a:pPr>
                      <a:r>
                        <a:rPr dirty="0" sz="1000">
                          <a:latin typeface="Arial MT"/>
                          <a:cs typeface="Arial MT"/>
                        </a:rPr>
                        <a:t>Dashboard</a:t>
                      </a:r>
                      <a:r>
                        <a:rPr dirty="0" sz="10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 spc="-10">
                          <a:latin typeface="Arial MT"/>
                          <a:cs typeface="Arial MT"/>
                        </a:rPr>
                        <a:t>update </a:t>
                      </a:r>
                      <a:r>
                        <a:rPr dirty="0" sz="1000" spc="-20">
                          <a:latin typeface="Arial MT"/>
                          <a:cs typeface="Arial MT"/>
                        </a:rPr>
                        <a:t>rate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1028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1000">
                          <a:latin typeface="Arial MT"/>
                          <a:cs typeface="Arial MT"/>
                        </a:rPr>
                        <a:t>Refresh</a:t>
                      </a:r>
                      <a:r>
                        <a:rPr dirty="0" sz="10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≤</a:t>
                      </a:r>
                      <a:r>
                        <a:rPr dirty="0" sz="10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5</a:t>
                      </a:r>
                      <a:r>
                        <a:rPr dirty="0" sz="1000" spc="-10">
                          <a:latin typeface="Arial MT"/>
                          <a:cs typeface="Arial MT"/>
                        </a:rPr>
                        <a:t> seconds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1212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~3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seconds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89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1000" spc="-20">
                          <a:latin typeface="Arial MT"/>
                          <a:cs typeface="Arial MT"/>
                        </a:rPr>
                        <a:t>Pass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1212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marL="51435" marR="36195">
                        <a:lnSpc>
                          <a:spcPts val="1150"/>
                        </a:lnSpc>
                        <a:spcBef>
                          <a:spcPts val="509"/>
                        </a:spcBef>
                      </a:pPr>
                      <a:r>
                        <a:rPr dirty="0" sz="1000">
                          <a:latin typeface="Arial MT"/>
                          <a:cs typeface="Arial MT"/>
                        </a:rPr>
                        <a:t>Measured</a:t>
                      </a:r>
                      <a:r>
                        <a:rPr dirty="0" sz="10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via</a:t>
                      </a:r>
                      <a:r>
                        <a:rPr dirty="0" sz="10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 spc="-10">
                          <a:latin typeface="Arial MT"/>
                          <a:cs typeface="Arial MT"/>
                        </a:rPr>
                        <a:t>Streamlit 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dashboard</a:t>
                      </a:r>
                      <a:r>
                        <a:rPr dirty="0" sz="10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 spc="-10">
                          <a:latin typeface="Arial MT"/>
                          <a:cs typeface="Arial MT"/>
                        </a:rPr>
                        <a:t>real-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time</a:t>
                      </a:r>
                      <a:r>
                        <a:rPr dirty="0" sz="10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 spc="-10">
                          <a:latin typeface="Arial MT"/>
                          <a:cs typeface="Arial MT"/>
                        </a:rPr>
                        <a:t>refresh </a:t>
                      </a:r>
                      <a:r>
                        <a:rPr dirty="0" sz="1000" spc="-20">
                          <a:latin typeface="Arial MT"/>
                          <a:cs typeface="Arial MT"/>
                        </a:rPr>
                        <a:t>rate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6476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545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Evidence</a:t>
            </a:r>
            <a:r>
              <a:rPr dirty="0" spc="-135"/>
              <a:t> </a:t>
            </a:r>
            <a:r>
              <a:rPr dirty="0" spc="-60"/>
              <a:t>—</a:t>
            </a:r>
            <a:r>
              <a:rPr dirty="0"/>
              <a:t>Results</a:t>
            </a:r>
            <a:r>
              <a:rPr dirty="0" spc="-135"/>
              <a:t> </a:t>
            </a:r>
            <a:r>
              <a:rPr dirty="0"/>
              <a:t>&amp;</a:t>
            </a:r>
            <a:r>
              <a:rPr dirty="0" spc="-130"/>
              <a:t> </a:t>
            </a:r>
            <a:r>
              <a:rPr dirty="0" spc="-10"/>
              <a:t>Findings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59460">
              <a:lnSpc>
                <a:spcPct val="100000"/>
              </a:lnSpc>
              <a:spcBef>
                <a:spcPts val="100"/>
              </a:spcBef>
            </a:pPr>
            <a:r>
              <a:rPr dirty="0"/>
              <a:t>Demo</a:t>
            </a:r>
            <a:r>
              <a:rPr dirty="0" spc="-110"/>
              <a:t> </a:t>
            </a:r>
            <a:r>
              <a:rPr dirty="0"/>
              <a:t>Video</a:t>
            </a:r>
            <a:r>
              <a:rPr dirty="0" spc="-110"/>
              <a:t> </a:t>
            </a:r>
            <a:r>
              <a:rPr dirty="0"/>
              <a:t>&amp;</a:t>
            </a:r>
            <a:r>
              <a:rPr dirty="0" spc="-110"/>
              <a:t> </a:t>
            </a:r>
            <a:r>
              <a:rPr dirty="0" spc="-10"/>
              <a:t>Repositories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93357" y="2080297"/>
            <a:ext cx="8685530" cy="1665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3525" indent="-25082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63525" algn="l"/>
              </a:tabLst>
            </a:pPr>
            <a:r>
              <a:rPr dirty="0" sz="3200">
                <a:latin typeface="Calibri"/>
                <a:cs typeface="Calibri"/>
              </a:rPr>
              <a:t>Demo</a:t>
            </a:r>
            <a:r>
              <a:rPr dirty="0" sz="3200" spc="-13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Video:</a:t>
            </a:r>
            <a:r>
              <a:rPr dirty="0" sz="3200" spc="-130">
                <a:latin typeface="Calibri"/>
                <a:cs typeface="Calibri"/>
              </a:rPr>
              <a:t> </a:t>
            </a:r>
            <a:r>
              <a:rPr dirty="0" sz="1600" spc="-10">
                <a:latin typeface="Arial MT"/>
                <a:cs typeface="Arial MT"/>
              </a:rPr>
              <a:t>https://github.com/YogiramV/MarketEcho/blob/main/POC_demo.mp4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50"/>
              </a:spcBef>
              <a:buFont typeface="Arial MT"/>
              <a:buChar char="•"/>
            </a:pPr>
            <a:endParaRPr sz="1600">
              <a:latin typeface="Arial MT"/>
              <a:cs typeface="Arial MT"/>
            </a:endParaRPr>
          </a:p>
          <a:p>
            <a:pPr marL="263525" indent="-25082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63525" algn="l"/>
              </a:tabLst>
            </a:pPr>
            <a:r>
              <a:rPr dirty="0" sz="3200">
                <a:latin typeface="Calibri"/>
                <a:cs typeface="Calibri"/>
              </a:rPr>
              <a:t>Code</a:t>
            </a:r>
            <a:r>
              <a:rPr dirty="0" sz="3200" spc="-12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Repository:</a:t>
            </a:r>
            <a:r>
              <a:rPr dirty="0" sz="3200" spc="-120">
                <a:latin typeface="Calibri"/>
                <a:cs typeface="Calibri"/>
              </a:rPr>
              <a:t> </a:t>
            </a:r>
            <a:r>
              <a:rPr dirty="0" sz="1600" spc="-10">
                <a:latin typeface="Arial MT"/>
                <a:cs typeface="Arial MT"/>
              </a:rPr>
              <a:t>https://github.com/YogiramV/MarketEcho/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6414" y="388743"/>
            <a:ext cx="2042795" cy="330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latin typeface="Arial"/>
                <a:cs typeface="Arial"/>
              </a:rPr>
              <a:t>SCREENSHOTS: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099" y="865565"/>
            <a:ext cx="8239124" cy="299205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461010"/>
            <a:ext cx="7118350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Risks,</a:t>
            </a:r>
            <a:r>
              <a:rPr dirty="0" spc="-110"/>
              <a:t> </a:t>
            </a:r>
            <a:r>
              <a:rPr dirty="0"/>
              <a:t>Limitations</a:t>
            </a:r>
            <a:r>
              <a:rPr dirty="0" spc="-120"/>
              <a:t> </a:t>
            </a:r>
            <a:r>
              <a:rPr dirty="0"/>
              <a:t>&amp;</a:t>
            </a:r>
            <a:r>
              <a:rPr dirty="0" spc="-125"/>
              <a:t> </a:t>
            </a:r>
            <a:r>
              <a:rPr dirty="0" spc="-10"/>
              <a:t>Mitigations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50850" y="1456689"/>
          <a:ext cx="8318500" cy="3380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5920"/>
                <a:gridCol w="1645920"/>
                <a:gridCol w="1645919"/>
                <a:gridCol w="1645920"/>
                <a:gridCol w="1645920"/>
              </a:tblGrid>
              <a:tr h="640080">
                <a:tc>
                  <a:txBody>
                    <a:bodyPr/>
                    <a:lstStyle/>
                    <a:p>
                      <a:pPr marL="92075" marR="586105">
                        <a:lnSpc>
                          <a:spcPct val="100800"/>
                        </a:lnSpc>
                        <a:spcBef>
                          <a:spcPts val="210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Risk</a:t>
                      </a:r>
                      <a:r>
                        <a:rPr dirty="0" sz="1800" spc="-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Limitation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758190">
                        <a:lnSpc>
                          <a:spcPct val="100800"/>
                        </a:lnSpc>
                        <a:spcBef>
                          <a:spcPts val="210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Impact (H/M/L)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572770">
                        <a:lnSpc>
                          <a:spcPct val="100800"/>
                        </a:lnSpc>
                        <a:spcBef>
                          <a:spcPts val="210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Likelihood (H/M/L)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6520" marR="404495">
                        <a:lnSpc>
                          <a:spcPct val="100800"/>
                        </a:lnSpc>
                        <a:spcBef>
                          <a:spcPts val="210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Mitigation</a:t>
                      </a:r>
                      <a:r>
                        <a:rPr dirty="0" sz="1800" spc="-9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 </a:t>
                      </a:r>
                      <a:r>
                        <a:rPr dirty="0" sz="18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Plan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Owner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548005">
                <a:tc>
                  <a:txBody>
                    <a:bodyPr/>
                    <a:lstStyle/>
                    <a:p>
                      <a:pPr marL="138430" marR="52069">
                        <a:lnSpc>
                          <a:spcPts val="1380"/>
                        </a:lnSpc>
                        <a:spcBef>
                          <a:spcPts val="99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RSS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feed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unavailability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API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changes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57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dirty="0" sz="1000" spc="-20">
                          <a:latin typeface="Arial MT"/>
                          <a:cs typeface="Arial MT"/>
                        </a:rPr>
                        <a:t>High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1250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Medium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55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5095" marR="70485">
                        <a:lnSpc>
                          <a:spcPts val="1380"/>
                        </a:lnSpc>
                        <a:spcBef>
                          <a:spcPts val="8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multiple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reliable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RSS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sources;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cache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last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fetched</a:t>
                      </a:r>
                      <a:r>
                        <a:rPr dirty="0" sz="12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data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dirty="0" sz="1000">
                          <a:latin typeface="Arial MT"/>
                          <a:cs typeface="Arial MT"/>
                        </a:rPr>
                        <a:t>Ragu</a:t>
                      </a:r>
                      <a:r>
                        <a:rPr dirty="0" sz="10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 spc="-50">
                          <a:latin typeface="Arial MT"/>
                          <a:cs typeface="Arial MT"/>
                        </a:rPr>
                        <a:t>R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965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548005">
                <a:tc>
                  <a:txBody>
                    <a:bodyPr/>
                    <a:lstStyle/>
                    <a:p>
                      <a:pPr marL="119380" marR="346075">
                        <a:lnSpc>
                          <a:spcPts val="1150"/>
                        </a:lnSpc>
                        <a:spcBef>
                          <a:spcPts val="570"/>
                        </a:spcBef>
                      </a:pPr>
                      <a:r>
                        <a:rPr dirty="0" sz="1000">
                          <a:latin typeface="Arial MT"/>
                          <a:cs typeface="Arial MT"/>
                        </a:rPr>
                        <a:t>Local</a:t>
                      </a:r>
                      <a:r>
                        <a:rPr dirty="0" sz="10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Kafka</a:t>
                      </a:r>
                      <a:r>
                        <a:rPr dirty="0" sz="10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 spc="-10">
                          <a:latin typeface="Arial MT"/>
                          <a:cs typeface="Arial MT"/>
                        </a:rPr>
                        <a:t>instance failure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723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Medium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84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Medium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93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34620" marR="177800">
                        <a:lnSpc>
                          <a:spcPts val="1150"/>
                        </a:lnSpc>
                        <a:spcBef>
                          <a:spcPts val="495"/>
                        </a:spcBef>
                      </a:pPr>
                      <a:r>
                        <a:rPr dirty="0" sz="1000">
                          <a:latin typeface="Arial MT"/>
                          <a:cs typeface="Arial MT"/>
                        </a:rPr>
                        <a:t>Implement</a:t>
                      </a:r>
                      <a:r>
                        <a:rPr dirty="0" sz="10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restart</a:t>
                      </a:r>
                      <a:r>
                        <a:rPr dirty="0" sz="10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 spc="-10">
                          <a:latin typeface="Arial MT"/>
                          <a:cs typeface="Arial MT"/>
                        </a:rPr>
                        <a:t>script 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0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error</a:t>
                      </a:r>
                      <a:r>
                        <a:rPr dirty="0" sz="10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handling</a:t>
                      </a:r>
                      <a:r>
                        <a:rPr dirty="0" sz="10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 spc="-25">
                          <a:latin typeface="Arial MT"/>
                          <a:cs typeface="Arial MT"/>
                        </a:rPr>
                        <a:t>in </a:t>
                      </a:r>
                      <a:r>
                        <a:rPr dirty="0" sz="1000" spc="-10">
                          <a:latin typeface="Arial MT"/>
                          <a:cs typeface="Arial MT"/>
                        </a:rPr>
                        <a:t>start_kafka.py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628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dirty="0" sz="1000">
                          <a:latin typeface="Arial MT"/>
                          <a:cs typeface="Arial MT"/>
                        </a:rPr>
                        <a:t>Sanjay </a:t>
                      </a:r>
                      <a:r>
                        <a:rPr dirty="0" sz="1000" spc="-50">
                          <a:latin typeface="Arial MT"/>
                          <a:cs typeface="Arial MT"/>
                        </a:rPr>
                        <a:t>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1193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548005">
                <a:tc>
                  <a:txBody>
                    <a:bodyPr/>
                    <a:lstStyle/>
                    <a:p>
                      <a:pPr marL="128905" marR="386715">
                        <a:lnSpc>
                          <a:spcPts val="1150"/>
                        </a:lnSpc>
                        <a:spcBef>
                          <a:spcPts val="375"/>
                        </a:spcBef>
                      </a:pPr>
                      <a:r>
                        <a:rPr dirty="0" sz="1000" spc="-10">
                          <a:latin typeface="Arial MT"/>
                          <a:cs typeface="Arial MT"/>
                        </a:rPr>
                        <a:t>Sentiment misclassification 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(VADER</a:t>
                      </a:r>
                      <a:r>
                        <a:rPr dirty="0" sz="10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 spc="-10">
                          <a:latin typeface="Arial MT"/>
                          <a:cs typeface="Arial MT"/>
                        </a:rPr>
                        <a:t>limitations)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476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Medium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17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High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22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5095" marR="368935">
                        <a:lnSpc>
                          <a:spcPts val="1150"/>
                        </a:lnSpc>
                        <a:spcBef>
                          <a:spcPts val="600"/>
                        </a:spcBef>
                      </a:pPr>
                      <a:r>
                        <a:rPr dirty="0" sz="1000">
                          <a:latin typeface="Arial MT"/>
                          <a:cs typeface="Arial MT"/>
                        </a:rPr>
                        <a:t>Add</a:t>
                      </a:r>
                      <a:r>
                        <a:rPr dirty="0" sz="10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domain-</a:t>
                      </a:r>
                      <a:r>
                        <a:rPr dirty="0" sz="1000" spc="-10">
                          <a:latin typeface="Arial MT"/>
                          <a:cs typeface="Arial MT"/>
                        </a:rPr>
                        <a:t>specific 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lexicon</a:t>
                      </a:r>
                      <a:r>
                        <a:rPr dirty="0" sz="10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or </a:t>
                      </a:r>
                      <a:r>
                        <a:rPr dirty="0" sz="1000" spc="-10">
                          <a:latin typeface="Arial MT"/>
                          <a:cs typeface="Arial MT"/>
                        </a:rPr>
                        <a:t>fine-</a:t>
                      </a:r>
                      <a:r>
                        <a:rPr dirty="0" sz="1000" spc="-20">
                          <a:latin typeface="Arial MT"/>
                          <a:cs typeface="Arial MT"/>
                        </a:rPr>
                        <a:t>tune 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model</a:t>
                      </a:r>
                      <a:r>
                        <a:rPr dirty="0" sz="10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in</a:t>
                      </a:r>
                      <a:r>
                        <a:rPr dirty="0" sz="10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later</a:t>
                      </a:r>
                      <a:r>
                        <a:rPr dirty="0" sz="10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 spc="-10">
                          <a:latin typeface="Arial MT"/>
                          <a:cs typeface="Arial MT"/>
                        </a:rPr>
                        <a:t>phase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762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1000">
                          <a:latin typeface="Arial MT"/>
                          <a:cs typeface="Arial MT"/>
                        </a:rPr>
                        <a:t>Yogiram K </a:t>
                      </a:r>
                      <a:r>
                        <a:rPr dirty="0" sz="1000" spc="-50">
                          <a:latin typeface="Arial MT"/>
                          <a:cs typeface="Arial MT"/>
                        </a:rPr>
                        <a:t>V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946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marL="128905" marR="240029">
                        <a:lnSpc>
                          <a:spcPts val="1380"/>
                        </a:lnSpc>
                        <a:spcBef>
                          <a:spcPts val="70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Dashboard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lag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under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heavy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stream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load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95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Low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74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Medium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60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53670" marR="304800">
                        <a:lnSpc>
                          <a:spcPts val="1150"/>
                        </a:lnSpc>
                        <a:spcBef>
                          <a:spcPts val="705"/>
                        </a:spcBef>
                      </a:pPr>
                      <a:r>
                        <a:rPr dirty="0" sz="1000">
                          <a:latin typeface="Arial MT"/>
                          <a:cs typeface="Arial MT"/>
                        </a:rPr>
                        <a:t>Optimize</a:t>
                      </a:r>
                      <a:r>
                        <a:rPr dirty="0" sz="10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 spc="-10">
                          <a:latin typeface="Arial MT"/>
                          <a:cs typeface="Arial MT"/>
                        </a:rPr>
                        <a:t>Streamlit 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refresh</a:t>
                      </a:r>
                      <a:r>
                        <a:rPr dirty="0" sz="10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rate</a:t>
                      </a:r>
                      <a:r>
                        <a:rPr dirty="0" sz="10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0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 spc="-20">
                          <a:latin typeface="Arial MT"/>
                          <a:cs typeface="Arial MT"/>
                        </a:rPr>
                        <a:t>data </a:t>
                      </a:r>
                      <a:r>
                        <a:rPr dirty="0" sz="1000" spc="-10">
                          <a:latin typeface="Arial MT"/>
                          <a:cs typeface="Arial MT"/>
                        </a:rPr>
                        <a:t>batching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895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dirty="0" sz="1000">
                          <a:latin typeface="Arial MT"/>
                          <a:cs typeface="Arial MT"/>
                        </a:rPr>
                        <a:t>Srijith</a:t>
                      </a:r>
                      <a:r>
                        <a:rPr dirty="0" sz="10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 spc="-50">
                          <a:latin typeface="Arial MT"/>
                          <a:cs typeface="Arial MT"/>
                        </a:rPr>
                        <a:t>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984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548005">
                <a:tc>
                  <a:txBody>
                    <a:bodyPr/>
                    <a:lstStyle/>
                    <a:p>
                      <a:pPr marL="138430" marR="327660">
                        <a:lnSpc>
                          <a:spcPts val="1150"/>
                        </a:lnSpc>
                        <a:spcBef>
                          <a:spcPts val="810"/>
                        </a:spcBef>
                      </a:pPr>
                      <a:r>
                        <a:rPr dirty="0" sz="1000">
                          <a:latin typeface="Arial MT"/>
                          <a:cs typeface="Arial MT"/>
                        </a:rPr>
                        <a:t>Limited</a:t>
                      </a:r>
                      <a:r>
                        <a:rPr dirty="0" sz="10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 spc="-10">
                          <a:latin typeface="Arial MT"/>
                          <a:cs typeface="Arial MT"/>
                        </a:rPr>
                        <a:t>compute 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resources for </a:t>
                      </a:r>
                      <a:r>
                        <a:rPr dirty="0" sz="1000" spc="-10">
                          <a:latin typeface="Arial MT"/>
                          <a:cs typeface="Arial MT"/>
                        </a:rPr>
                        <a:t>scaling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1028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Medium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93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Medium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08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63195" marR="134620">
                        <a:lnSpc>
                          <a:spcPts val="1150"/>
                        </a:lnSpc>
                        <a:spcBef>
                          <a:spcPts val="770"/>
                        </a:spcBef>
                      </a:pPr>
                      <a:r>
                        <a:rPr dirty="0" sz="1000">
                          <a:latin typeface="Arial MT"/>
                          <a:cs typeface="Arial MT"/>
                        </a:rPr>
                        <a:t>Plan</a:t>
                      </a:r>
                      <a:r>
                        <a:rPr dirty="0" sz="10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migration</a:t>
                      </a:r>
                      <a:r>
                        <a:rPr dirty="0" sz="10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0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 spc="-10">
                          <a:latin typeface="Arial MT"/>
                          <a:cs typeface="Arial MT"/>
                        </a:rPr>
                        <a:t>cloud 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Kafka</a:t>
                      </a:r>
                      <a:r>
                        <a:rPr dirty="0" sz="10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(Confluent</a:t>
                      </a:r>
                      <a:r>
                        <a:rPr dirty="0" sz="10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/</a:t>
                      </a:r>
                      <a:r>
                        <a:rPr dirty="0" sz="10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 spc="-25">
                          <a:latin typeface="Arial MT"/>
                          <a:cs typeface="Arial MT"/>
                        </a:rPr>
                        <a:t>AWS 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MSK)</a:t>
                      </a:r>
                      <a:r>
                        <a:rPr dirty="0" sz="10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in</a:t>
                      </a:r>
                      <a:r>
                        <a:rPr dirty="0" sz="10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final</a:t>
                      </a:r>
                      <a:r>
                        <a:rPr dirty="0" sz="10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 spc="-10">
                          <a:latin typeface="Arial MT"/>
                          <a:cs typeface="Arial MT"/>
                        </a:rPr>
                        <a:t>phase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977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93675" marR="271780">
                        <a:lnSpc>
                          <a:spcPts val="1150"/>
                        </a:lnSpc>
                        <a:spcBef>
                          <a:spcPts val="885"/>
                        </a:spcBef>
                      </a:pPr>
                      <a:r>
                        <a:rPr dirty="0" sz="1000">
                          <a:latin typeface="Arial MT"/>
                          <a:cs typeface="Arial MT"/>
                        </a:rPr>
                        <a:t>Sanjay</a:t>
                      </a:r>
                      <a:r>
                        <a:rPr dirty="0" sz="10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S, Yogiram </a:t>
                      </a:r>
                      <a:r>
                        <a:rPr dirty="0" sz="1000" spc="-50">
                          <a:latin typeface="Arial MT"/>
                          <a:cs typeface="Arial MT"/>
                        </a:rPr>
                        <a:t>K 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V,</a:t>
                      </a:r>
                      <a:r>
                        <a:rPr dirty="0" sz="10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Ragu</a:t>
                      </a:r>
                      <a:r>
                        <a:rPr dirty="0" sz="10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R,</a:t>
                      </a:r>
                      <a:r>
                        <a:rPr dirty="0" sz="10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Srijith</a:t>
                      </a:r>
                      <a:r>
                        <a:rPr dirty="0" sz="10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 spc="-50">
                          <a:latin typeface="Arial MT"/>
                          <a:cs typeface="Arial MT"/>
                        </a:rPr>
                        <a:t>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1123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9552" y="46322"/>
            <a:ext cx="6014720" cy="1373505"/>
          </a:xfrm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894839" marR="5080" indent="-1882775">
              <a:lnSpc>
                <a:spcPct val="101000"/>
              </a:lnSpc>
              <a:spcBef>
                <a:spcPts val="45"/>
              </a:spcBef>
            </a:pPr>
            <a:r>
              <a:rPr dirty="0" spc="-35"/>
              <a:t>Go/No-</a:t>
            </a:r>
            <a:r>
              <a:rPr dirty="0"/>
              <a:t>Go</a:t>
            </a:r>
            <a:r>
              <a:rPr dirty="0" spc="-80"/>
              <a:t> </a:t>
            </a:r>
            <a:r>
              <a:rPr dirty="0"/>
              <a:t>&amp;</a:t>
            </a:r>
            <a:r>
              <a:rPr dirty="0" spc="-80"/>
              <a:t> </a:t>
            </a:r>
            <a:r>
              <a:rPr dirty="0"/>
              <a:t>Next</a:t>
            </a:r>
            <a:r>
              <a:rPr dirty="0" spc="-75"/>
              <a:t> </a:t>
            </a:r>
            <a:r>
              <a:rPr dirty="0"/>
              <a:t>Steps</a:t>
            </a:r>
            <a:r>
              <a:rPr dirty="0" spc="-80"/>
              <a:t> </a:t>
            </a:r>
            <a:r>
              <a:rPr dirty="0" spc="-50"/>
              <a:t>→ </a:t>
            </a:r>
            <a:r>
              <a:rPr dirty="0" spc="-10"/>
              <a:t>Prototype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55014" y="1813599"/>
            <a:ext cx="7781925" cy="33921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Decision:</a:t>
            </a:r>
            <a:r>
              <a:rPr dirty="0" sz="1200" spc="-25" b="1">
                <a:latin typeface="Times New Roman"/>
                <a:cs typeface="Times New Roman"/>
              </a:rPr>
              <a:t> Go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  <a:spcBef>
                <a:spcPts val="1090"/>
              </a:spcBef>
            </a:pPr>
            <a:r>
              <a:rPr dirty="0" sz="1200" spc="-10" b="1">
                <a:latin typeface="Times New Roman"/>
                <a:cs typeface="Times New Roman"/>
              </a:rPr>
              <a:t>Rationale:</a:t>
            </a:r>
            <a:endParaRPr sz="1200">
              <a:latin typeface="Times New Roman"/>
              <a:cs typeface="Times New Roman"/>
            </a:endParaRPr>
          </a:p>
          <a:p>
            <a:pPr marL="12700" marR="5080" indent="38100">
              <a:lnSpc>
                <a:spcPts val="1380"/>
              </a:lnSpc>
              <a:spcBef>
                <a:spcPts val="65"/>
              </a:spcBef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PoC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successfully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performance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accuracy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targets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—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real-</a:t>
            </a:r>
            <a:r>
              <a:rPr dirty="0" sz="1200">
                <a:latin typeface="Times New Roman"/>
                <a:cs typeface="Times New Roman"/>
              </a:rPr>
              <a:t>time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news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streaming,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stable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Kafka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operation,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reliable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sentiment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classification.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Results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indicate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strong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feasibility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value,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justifying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progression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prototype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stage.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  <a:spcBef>
                <a:spcPts val="1055"/>
              </a:spcBef>
            </a:pPr>
            <a:r>
              <a:rPr dirty="0" sz="1200" spc="-10" b="1">
                <a:latin typeface="Times New Roman"/>
                <a:cs typeface="Times New Roman"/>
              </a:rPr>
              <a:t>Prototype </a:t>
            </a:r>
            <a:r>
              <a:rPr dirty="0" sz="1200" b="1">
                <a:latin typeface="Times New Roman"/>
                <a:cs typeface="Times New Roman"/>
              </a:rPr>
              <a:t>Plan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(if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spc="-20" b="1">
                <a:latin typeface="Times New Roman"/>
                <a:cs typeface="Times New Roman"/>
              </a:rPr>
              <a:t>Go):</a:t>
            </a:r>
            <a:endParaRPr sz="1200">
              <a:latin typeface="Times New Roman"/>
              <a:cs typeface="Times New Roman"/>
            </a:endParaRPr>
          </a:p>
          <a:p>
            <a:pPr marL="229870" indent="-217170">
              <a:lnSpc>
                <a:spcPts val="1380"/>
              </a:lnSpc>
              <a:buAutoNum type="arabicPeriod"/>
              <a:tabLst>
                <a:tab pos="229870" algn="l"/>
              </a:tabLst>
            </a:pPr>
            <a:r>
              <a:rPr dirty="0" sz="1200" b="1">
                <a:latin typeface="Times New Roman"/>
                <a:cs typeface="Times New Roman"/>
              </a:rPr>
              <a:t>Integrate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FinBERT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or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domain-</a:t>
            </a:r>
            <a:r>
              <a:rPr dirty="0" sz="1200" b="1">
                <a:latin typeface="Times New Roman"/>
                <a:cs typeface="Times New Roman"/>
              </a:rPr>
              <a:t>tuned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model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higher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financial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sentiment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accuracy.</a:t>
            </a:r>
            <a:endParaRPr sz="1200">
              <a:latin typeface="Times New Roman"/>
              <a:cs typeface="Times New Roman"/>
            </a:endParaRPr>
          </a:p>
          <a:p>
            <a:pPr marL="229870" indent="-217170">
              <a:lnSpc>
                <a:spcPts val="1380"/>
              </a:lnSpc>
              <a:buAutoNum type="arabicPeriod"/>
              <a:tabLst>
                <a:tab pos="229870" algn="l"/>
              </a:tabLst>
            </a:pPr>
            <a:r>
              <a:rPr dirty="0" sz="1200" b="1">
                <a:latin typeface="Times New Roman"/>
                <a:cs typeface="Times New Roman"/>
              </a:rPr>
              <a:t>Deploy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Kafka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&amp;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dashboard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on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cloud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(AWS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/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Azure)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scalability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real-</a:t>
            </a:r>
            <a:r>
              <a:rPr dirty="0" sz="1200">
                <a:latin typeface="Times New Roman"/>
                <a:cs typeface="Times New Roman"/>
              </a:rPr>
              <a:t>time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multi-</a:t>
            </a:r>
            <a:r>
              <a:rPr dirty="0" sz="1200">
                <a:latin typeface="Times New Roman"/>
                <a:cs typeface="Times New Roman"/>
              </a:rPr>
              <a:t>user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access.</a:t>
            </a:r>
            <a:endParaRPr sz="1200">
              <a:latin typeface="Times New Roman"/>
              <a:cs typeface="Times New Roman"/>
            </a:endParaRPr>
          </a:p>
          <a:p>
            <a:pPr marL="229870" indent="-217170">
              <a:lnSpc>
                <a:spcPts val="1410"/>
              </a:lnSpc>
              <a:buAutoNum type="arabicPeriod"/>
              <a:tabLst>
                <a:tab pos="229870" algn="l"/>
              </a:tabLst>
            </a:pPr>
            <a:r>
              <a:rPr dirty="0" sz="1200" b="1">
                <a:latin typeface="Times New Roman"/>
                <a:cs typeface="Times New Roman"/>
              </a:rPr>
              <a:t>Add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historical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sentiment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trends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export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features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investment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insights.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dirty="0" sz="1200" b="1">
                <a:latin typeface="Times New Roman"/>
                <a:cs typeface="Times New Roman"/>
              </a:rPr>
              <a:t>Timeline: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6–8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weeks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dirty="0" sz="1200" b="1">
                <a:latin typeface="Times New Roman"/>
                <a:cs typeface="Times New Roman"/>
              </a:rPr>
              <a:t>Resources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Needed: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Cloud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instance,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model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hosting,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extended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dataset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fine-tuning.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  <a:spcBef>
                <a:spcPts val="1090"/>
              </a:spcBef>
            </a:pPr>
            <a:r>
              <a:rPr dirty="0" sz="1200" b="1">
                <a:latin typeface="Times New Roman"/>
                <a:cs typeface="Times New Roman"/>
              </a:rPr>
              <a:t>KPIs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to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Carry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Forward:</a:t>
            </a:r>
            <a:endParaRPr sz="1200">
              <a:latin typeface="Times New Roman"/>
              <a:cs typeface="Times New Roman"/>
            </a:endParaRPr>
          </a:p>
          <a:p>
            <a:pPr lvl="1" marL="229870" indent="-217170">
              <a:lnSpc>
                <a:spcPts val="1380"/>
              </a:lnSpc>
              <a:buFont typeface="Arial MT"/>
              <a:buChar char="•"/>
              <a:tabLst>
                <a:tab pos="229870" algn="l"/>
              </a:tabLst>
            </a:pPr>
            <a:r>
              <a:rPr dirty="0" sz="1200">
                <a:latin typeface="Times New Roman"/>
                <a:cs typeface="Times New Roman"/>
              </a:rPr>
              <a:t>Sentiment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accuracy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≥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90%</a:t>
            </a:r>
            <a:endParaRPr sz="1200">
              <a:latin typeface="Times New Roman"/>
              <a:cs typeface="Times New Roman"/>
            </a:endParaRPr>
          </a:p>
          <a:p>
            <a:pPr lvl="1" marL="229870" indent="-217170">
              <a:lnSpc>
                <a:spcPts val="1380"/>
              </a:lnSpc>
              <a:buFont typeface="Arial MT"/>
              <a:buChar char="•"/>
              <a:tabLst>
                <a:tab pos="229870" algn="l"/>
              </a:tabLst>
            </a:pPr>
            <a:r>
              <a:rPr dirty="0" sz="1200" spc="-10">
                <a:latin typeface="Times New Roman"/>
                <a:cs typeface="Times New Roman"/>
              </a:rPr>
              <a:t>Dashboard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latency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≤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3</a:t>
            </a:r>
            <a:r>
              <a:rPr dirty="0" sz="1200" spc="-10">
                <a:latin typeface="Times New Roman"/>
                <a:cs typeface="Times New Roman"/>
              </a:rPr>
              <a:t> seconds</a:t>
            </a:r>
            <a:endParaRPr sz="1200">
              <a:latin typeface="Times New Roman"/>
              <a:cs typeface="Times New Roman"/>
            </a:endParaRPr>
          </a:p>
          <a:p>
            <a:pPr lvl="1" marL="229870" indent="-217170">
              <a:lnSpc>
                <a:spcPts val="1380"/>
              </a:lnSpc>
              <a:buFont typeface="Arial MT"/>
              <a:buChar char="•"/>
              <a:tabLst>
                <a:tab pos="229870" algn="l"/>
              </a:tabLst>
            </a:pPr>
            <a:r>
              <a:rPr dirty="0" sz="1200">
                <a:latin typeface="Times New Roman"/>
                <a:cs typeface="Times New Roman"/>
              </a:rPr>
              <a:t>System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uptime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≥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99%</a:t>
            </a:r>
            <a:endParaRPr sz="1200">
              <a:latin typeface="Times New Roman"/>
              <a:cs typeface="Times New Roman"/>
            </a:endParaRPr>
          </a:p>
          <a:p>
            <a:pPr lvl="1" marL="229870" indent="-217170">
              <a:lnSpc>
                <a:spcPts val="1410"/>
              </a:lnSpc>
              <a:buFont typeface="Arial MT"/>
              <a:buChar char="•"/>
              <a:tabLst>
                <a:tab pos="229870" algn="l"/>
              </a:tabLst>
            </a:pPr>
            <a:r>
              <a:rPr dirty="0" sz="1200">
                <a:latin typeface="Times New Roman"/>
                <a:cs typeface="Times New Roman"/>
              </a:rPr>
              <a:t>Positive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user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feedback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3+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analyst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testers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165" y="124777"/>
            <a:ext cx="8041005" cy="1369060"/>
          </a:xfrm>
          <a:prstGeom prst="rect"/>
        </p:spPr>
        <p:txBody>
          <a:bodyPr wrap="square" lIns="0" tIns="32384" rIns="0" bIns="0" rtlCol="0" vert="horz">
            <a:spAutoFit/>
          </a:bodyPr>
          <a:lstStyle/>
          <a:p>
            <a:pPr marL="1091565" marR="5080" indent="-1079500">
              <a:lnSpc>
                <a:spcPts val="5260"/>
              </a:lnSpc>
              <a:spcBef>
                <a:spcPts val="254"/>
              </a:spcBef>
            </a:pPr>
            <a:r>
              <a:rPr dirty="0"/>
              <a:t>Annex</a:t>
            </a:r>
            <a:r>
              <a:rPr dirty="0" spc="-65"/>
              <a:t> </a:t>
            </a:r>
            <a:r>
              <a:rPr dirty="0"/>
              <a:t>—</a:t>
            </a:r>
            <a:r>
              <a:rPr dirty="0" spc="-50"/>
              <a:t> </a:t>
            </a:r>
            <a:r>
              <a:rPr dirty="0" spc="-20"/>
              <a:t>Domain-</a:t>
            </a:r>
            <a:r>
              <a:rPr dirty="0"/>
              <a:t>Specific</a:t>
            </a:r>
            <a:r>
              <a:rPr dirty="0" spc="-50"/>
              <a:t> </a:t>
            </a:r>
            <a:r>
              <a:rPr dirty="0" spc="-10"/>
              <a:t>Checklist </a:t>
            </a:r>
            <a:r>
              <a:rPr dirty="0"/>
              <a:t>(Duplicate</a:t>
            </a:r>
            <a:r>
              <a:rPr dirty="0" spc="-254"/>
              <a:t> </a:t>
            </a:r>
            <a:r>
              <a:rPr dirty="0"/>
              <a:t>relevant</a:t>
            </a:r>
            <a:r>
              <a:rPr dirty="0" spc="-215"/>
              <a:t> </a:t>
            </a:r>
            <a:r>
              <a:rPr dirty="0" spc="-10"/>
              <a:t>items)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07962" y="2312606"/>
            <a:ext cx="8750935" cy="387731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263525">
              <a:lnSpc>
                <a:spcPct val="100800"/>
              </a:lnSpc>
              <a:spcBef>
                <a:spcPts val="85"/>
              </a:spcBef>
            </a:pPr>
            <a:r>
              <a:rPr dirty="0" sz="1800">
                <a:latin typeface="Calibri"/>
                <a:cs typeface="Calibri"/>
              </a:rPr>
              <a:t>AD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—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AI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&amp;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Data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Science: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dataset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provenance;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baseline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&amp;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target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metrics;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train/val/test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split; </a:t>
            </a:r>
            <a:r>
              <a:rPr dirty="0" sz="1800">
                <a:latin typeface="Calibri"/>
                <a:cs typeface="Calibri"/>
              </a:rPr>
              <a:t>model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card;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ethics/privacy.</a:t>
            </a:r>
            <a:endParaRPr sz="1800">
              <a:latin typeface="Calibri"/>
              <a:cs typeface="Calibri"/>
            </a:endParaRPr>
          </a:p>
          <a:p>
            <a:pPr marL="12700" marR="259715">
              <a:lnSpc>
                <a:spcPct val="100800"/>
              </a:lnSpc>
            </a:pPr>
            <a:r>
              <a:rPr dirty="0" sz="1800">
                <a:latin typeface="Calibri"/>
                <a:cs typeface="Calibri"/>
              </a:rPr>
              <a:t>BW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—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Blockchain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&amp;</a:t>
            </a:r>
            <a:r>
              <a:rPr dirty="0" sz="1800" spc="-10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Web3: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chain/testnet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choice;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smart-contract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ABI;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gas/cost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estimate;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key </a:t>
            </a:r>
            <a:r>
              <a:rPr dirty="0" sz="1800">
                <a:latin typeface="Calibri"/>
                <a:cs typeface="Calibri"/>
              </a:rPr>
              <a:t>mgmt;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threat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model.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ts val="2100"/>
              </a:lnSpc>
              <a:spcBef>
                <a:spcPts val="135"/>
              </a:spcBef>
            </a:pPr>
            <a:r>
              <a:rPr dirty="0" sz="1800">
                <a:latin typeface="Calibri"/>
                <a:cs typeface="Calibri"/>
              </a:rPr>
              <a:t>CD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—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Cloud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&amp;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DevOps: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service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diagram;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IaC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(optional);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containerization;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CI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run;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cost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estimate; </a:t>
            </a:r>
            <a:r>
              <a:rPr dirty="0" sz="1800">
                <a:latin typeface="Calibri"/>
                <a:cs typeface="Calibri"/>
              </a:rPr>
              <a:t>logs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&amp;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observability.</a:t>
            </a:r>
            <a:endParaRPr sz="1800">
              <a:latin typeface="Calibri"/>
              <a:cs typeface="Calibri"/>
            </a:endParaRPr>
          </a:p>
          <a:p>
            <a:pPr marL="12700" marR="345440">
              <a:lnSpc>
                <a:spcPts val="2180"/>
              </a:lnSpc>
              <a:spcBef>
                <a:spcPts val="20"/>
              </a:spcBef>
            </a:pPr>
            <a:r>
              <a:rPr dirty="0" sz="1800">
                <a:latin typeface="Calibri"/>
                <a:cs typeface="Calibri"/>
              </a:rPr>
              <a:t>CS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—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Cyber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Security: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threat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model;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attack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surface;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testbed;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POC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exploit/defense evidence; CVSS/severity;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mitigation.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00"/>
              </a:lnSpc>
            </a:pPr>
            <a:r>
              <a:rPr dirty="0" sz="1800">
                <a:latin typeface="Calibri"/>
                <a:cs typeface="Calibri"/>
              </a:rPr>
              <a:t>EI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—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Embedded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&amp;</a:t>
            </a:r>
            <a:r>
              <a:rPr dirty="0" sz="1800" spc="-10">
                <a:latin typeface="Calibri"/>
                <a:cs typeface="Calibri"/>
              </a:rPr>
              <a:t> IoT: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block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diagram;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BOM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&amp;</a:t>
            </a:r>
            <a:r>
              <a:rPr dirty="0" sz="1800" spc="-10">
                <a:latin typeface="Calibri"/>
                <a:cs typeface="Calibri"/>
              </a:rPr>
              <a:t> datasheets;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power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budget;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firmware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summary;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35"/>
              </a:lnSpc>
              <a:spcBef>
                <a:spcPts val="15"/>
              </a:spcBef>
            </a:pPr>
            <a:r>
              <a:rPr dirty="0" sz="1800">
                <a:latin typeface="Calibri"/>
                <a:cs typeface="Calibri"/>
              </a:rPr>
              <a:t>lab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safety;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enclosure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mock.</a:t>
            </a:r>
            <a:endParaRPr sz="1800">
              <a:latin typeface="Calibri"/>
              <a:cs typeface="Calibri"/>
            </a:endParaRPr>
          </a:p>
          <a:p>
            <a:pPr marL="12700" marR="656590">
              <a:lnSpc>
                <a:spcPts val="2180"/>
              </a:lnSpc>
              <a:spcBef>
                <a:spcPts val="30"/>
              </a:spcBef>
            </a:pPr>
            <a:r>
              <a:rPr dirty="0" sz="1800">
                <a:latin typeface="Calibri"/>
                <a:cs typeface="Calibri"/>
              </a:rPr>
              <a:t>MA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—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Design/Manufacturing/Automation: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CAD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snapshot; </a:t>
            </a:r>
            <a:r>
              <a:rPr dirty="0" sz="1800" spc="-10">
                <a:latin typeface="Calibri"/>
                <a:cs typeface="Calibri"/>
              </a:rPr>
              <a:t>tolerance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notes; </a:t>
            </a:r>
            <a:r>
              <a:rPr dirty="0" sz="1800" spc="-10">
                <a:latin typeface="Calibri"/>
                <a:cs typeface="Calibri"/>
              </a:rPr>
              <a:t>mechanism prototype;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safety;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cycle-</a:t>
            </a:r>
            <a:r>
              <a:rPr dirty="0" sz="1800">
                <a:latin typeface="Calibri"/>
                <a:cs typeface="Calibri"/>
              </a:rPr>
              <a:t>time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metric.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00"/>
              </a:lnSpc>
            </a:pPr>
            <a:r>
              <a:rPr dirty="0" sz="1800">
                <a:latin typeface="Calibri"/>
                <a:cs typeface="Calibri"/>
              </a:rPr>
              <a:t>FW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—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Full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Stack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Web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Dev: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API </a:t>
            </a:r>
            <a:r>
              <a:rPr dirty="0" sz="1800" spc="-10">
                <a:latin typeface="Calibri"/>
                <a:cs typeface="Calibri"/>
              </a:rPr>
              <a:t>sketch;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data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model;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component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tree;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mock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data;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auth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flow;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800">
                <a:latin typeface="Calibri"/>
                <a:cs typeface="Calibri"/>
              </a:rPr>
              <a:t>accessibility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checks.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819150">
              <a:lnSpc>
                <a:spcPct val="100000"/>
              </a:lnSpc>
              <a:spcBef>
                <a:spcPts val="100"/>
              </a:spcBef>
            </a:pPr>
            <a:r>
              <a:rPr dirty="0"/>
              <a:t>Problem</a:t>
            </a:r>
            <a:r>
              <a:rPr dirty="0" spc="-114"/>
              <a:t> </a:t>
            </a:r>
            <a:r>
              <a:rPr dirty="0"/>
              <a:t>&amp;</a:t>
            </a:r>
            <a:r>
              <a:rPr dirty="0" spc="-114"/>
              <a:t> </a:t>
            </a:r>
            <a:r>
              <a:rPr dirty="0" spc="-45"/>
              <a:t>End-</a:t>
            </a:r>
            <a:r>
              <a:rPr dirty="0"/>
              <a:t>User</a:t>
            </a:r>
            <a:r>
              <a:rPr dirty="0" spc="-114"/>
              <a:t> </a:t>
            </a:r>
            <a:r>
              <a:rPr dirty="0" spc="-10"/>
              <a:t>Recap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64489" y="1389438"/>
            <a:ext cx="8254365" cy="4196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15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Problem</a:t>
            </a:r>
            <a:r>
              <a:rPr dirty="0" sz="1800" spc="-5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Statement:</a:t>
            </a:r>
            <a:endParaRPr sz="1800">
              <a:latin typeface="Times New Roman"/>
              <a:cs typeface="Times New Roman"/>
            </a:endParaRPr>
          </a:p>
          <a:p>
            <a:pPr marL="12700" marR="5080" indent="57150">
              <a:lnSpc>
                <a:spcPts val="2070"/>
              </a:lnSpc>
              <a:spcBef>
                <a:spcPts val="95"/>
              </a:spcBef>
            </a:pPr>
            <a:r>
              <a:rPr dirty="0" sz="1800">
                <a:latin typeface="Times New Roman"/>
                <a:cs typeface="Times New Roman"/>
              </a:rPr>
              <a:t>Financial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analysts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investors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struggle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manually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track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interpret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large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volumes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of </a:t>
            </a:r>
            <a:r>
              <a:rPr dirty="0" sz="1800">
                <a:latin typeface="Times New Roman"/>
                <a:cs typeface="Times New Roman"/>
              </a:rPr>
              <a:t>financial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news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from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multiple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sources.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This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process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slow,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prone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bias,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lacks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real- </a:t>
            </a:r>
            <a:r>
              <a:rPr dirty="0" sz="1800">
                <a:latin typeface="Times New Roman"/>
                <a:cs typeface="Times New Roman"/>
              </a:rPr>
              <a:t>time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insight.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Our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system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automates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sentiment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analysis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financial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news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using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AI</a:t>
            </a:r>
            <a:r>
              <a:rPr dirty="0" sz="1800" spc="-25">
                <a:latin typeface="Times New Roman"/>
                <a:cs typeface="Times New Roman"/>
              </a:rPr>
              <a:t> and </a:t>
            </a:r>
            <a:r>
              <a:rPr dirty="0" sz="1800">
                <a:latin typeface="Times New Roman"/>
                <a:cs typeface="Times New Roman"/>
              </a:rPr>
              <a:t>Kafka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streaming,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delivering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instant,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actionable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market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sentiment.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15"/>
              </a:lnSpc>
              <a:spcBef>
                <a:spcPts val="1010"/>
              </a:spcBef>
            </a:pPr>
            <a:r>
              <a:rPr dirty="0" sz="1800" b="1">
                <a:latin typeface="Times New Roman"/>
                <a:cs typeface="Times New Roman"/>
              </a:rPr>
              <a:t>Target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End-</a:t>
            </a:r>
            <a:r>
              <a:rPr dirty="0" sz="1800" b="1">
                <a:latin typeface="Times New Roman"/>
                <a:cs typeface="Times New Roman"/>
              </a:rPr>
              <a:t>User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/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Context:</a:t>
            </a:r>
            <a:endParaRPr sz="1800">
              <a:latin typeface="Times New Roman"/>
              <a:cs typeface="Times New Roman"/>
            </a:endParaRPr>
          </a:p>
          <a:p>
            <a:pPr marL="12700" marR="563880" indent="57150">
              <a:lnSpc>
                <a:spcPts val="2070"/>
              </a:lnSpc>
              <a:spcBef>
                <a:spcPts val="95"/>
              </a:spcBef>
            </a:pPr>
            <a:r>
              <a:rPr dirty="0" sz="1800">
                <a:latin typeface="Times New Roman"/>
                <a:cs typeface="Times New Roman"/>
              </a:rPr>
              <a:t>Designed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analysts,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traders,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financial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researchers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who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need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real-</a:t>
            </a:r>
            <a:r>
              <a:rPr dirty="0" sz="1800">
                <a:latin typeface="Times New Roman"/>
                <a:cs typeface="Times New Roman"/>
              </a:rPr>
              <a:t>time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market </a:t>
            </a:r>
            <a:r>
              <a:rPr dirty="0" sz="1800">
                <a:latin typeface="Times New Roman"/>
                <a:cs typeface="Times New Roman"/>
              </a:rPr>
              <a:t>sentiment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trading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firms,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fintech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tools,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research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dashboards.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15"/>
              </a:lnSpc>
              <a:spcBef>
                <a:spcPts val="1005"/>
              </a:spcBef>
            </a:pPr>
            <a:r>
              <a:rPr dirty="0" sz="1800" b="1">
                <a:latin typeface="Times New Roman"/>
                <a:cs typeface="Times New Roman"/>
              </a:rPr>
              <a:t>Evidence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/</a:t>
            </a:r>
            <a:r>
              <a:rPr dirty="0" sz="1800" spc="-10" b="1">
                <a:latin typeface="Times New Roman"/>
                <a:cs typeface="Times New Roman"/>
              </a:rPr>
              <a:t> Insights:</a:t>
            </a:r>
            <a:endParaRPr sz="1800">
              <a:latin typeface="Times New Roman"/>
              <a:cs typeface="Times New Roman"/>
            </a:endParaRPr>
          </a:p>
          <a:p>
            <a:pPr marL="12700" marR="3411220">
              <a:lnSpc>
                <a:spcPts val="207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80%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financial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decisions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rely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market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sentiment. </a:t>
            </a:r>
            <a:r>
              <a:rPr dirty="0" sz="1800">
                <a:latin typeface="Times New Roman"/>
                <a:cs typeface="Times New Roman"/>
              </a:rPr>
              <a:t>Analysts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spend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2–3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hours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daily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reviewing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news.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014"/>
              </a:lnSpc>
            </a:pPr>
            <a:r>
              <a:rPr dirty="0" sz="1800" spc="-10">
                <a:latin typeface="Times New Roman"/>
                <a:cs typeface="Times New Roman"/>
              </a:rPr>
              <a:t>Real-</a:t>
            </a:r>
            <a:r>
              <a:rPr dirty="0" sz="1800">
                <a:latin typeface="Times New Roman"/>
                <a:cs typeface="Times New Roman"/>
              </a:rPr>
              <a:t>time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insights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improve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reaction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time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by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~70%.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800" b="1">
                <a:latin typeface="Times New Roman"/>
                <a:cs typeface="Times New Roman"/>
              </a:rPr>
              <a:t>Success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Metrics:</a:t>
            </a:r>
            <a:endParaRPr sz="1800">
              <a:latin typeface="Times New Roman"/>
              <a:cs typeface="Times New Roman"/>
            </a:endParaRPr>
          </a:p>
          <a:p>
            <a:pPr marL="69215">
              <a:lnSpc>
                <a:spcPct val="100000"/>
              </a:lnSpc>
              <a:spcBef>
                <a:spcPts val="229"/>
              </a:spcBef>
              <a:tabLst>
                <a:tab pos="2047239" algn="l"/>
                <a:tab pos="4348480" algn="l"/>
              </a:tabLst>
            </a:pPr>
            <a:r>
              <a:rPr dirty="0" sz="1800" spc="195">
                <a:latin typeface="Segoe UI Symbol"/>
                <a:cs typeface="Segoe UI Symbol"/>
              </a:rPr>
              <a:t>⏱</a:t>
            </a:r>
            <a:r>
              <a:rPr dirty="0" sz="1800" spc="-60">
                <a:latin typeface="Segoe UI Symbol"/>
                <a:cs typeface="Segoe UI Symbol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70%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time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saved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>
                <a:latin typeface="Segoe UI Symbol"/>
                <a:cs typeface="Segoe UI Symbol"/>
              </a:rPr>
              <a:t>📊</a:t>
            </a:r>
            <a:r>
              <a:rPr dirty="0" sz="1800" spc="-55">
                <a:latin typeface="Segoe UI Symbol"/>
                <a:cs typeface="Segoe UI Symbol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Sentiment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&lt;5s</a:t>
            </a:r>
            <a:r>
              <a:rPr dirty="0" sz="1800">
                <a:latin typeface="Times New Roman"/>
                <a:cs typeface="Times New Roman"/>
              </a:rPr>
              <a:t>	Faster,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data-</a:t>
            </a:r>
            <a:r>
              <a:rPr dirty="0" sz="1800">
                <a:latin typeface="Times New Roman"/>
                <a:cs typeface="Times New Roman"/>
              </a:rPr>
              <a:t>driven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investment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actions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1810" y="241378"/>
            <a:ext cx="538099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Selected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Idea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Recap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&amp;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Value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Proposition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02614" y="744652"/>
            <a:ext cx="7903845" cy="3131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Idea</a:t>
            </a:r>
            <a:r>
              <a:rPr dirty="0" sz="1600" spc="-4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Name:</a:t>
            </a:r>
            <a:r>
              <a:rPr dirty="0" sz="1600" spc="-35" b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Financial</a:t>
            </a:r>
            <a:r>
              <a:rPr dirty="0" sz="1600" spc="-40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News</a:t>
            </a:r>
            <a:r>
              <a:rPr dirty="0" sz="1600" spc="-40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Sentiment</a:t>
            </a:r>
            <a:r>
              <a:rPr dirty="0" sz="1600" spc="-45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Analysis</a:t>
            </a:r>
            <a:r>
              <a:rPr dirty="0" sz="1600" spc="-40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using</a:t>
            </a:r>
            <a:r>
              <a:rPr dirty="0" sz="1600" spc="-40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Kafka</a:t>
            </a:r>
            <a:r>
              <a:rPr dirty="0" sz="1600" spc="-40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and</a:t>
            </a:r>
            <a:r>
              <a:rPr dirty="0" sz="1600" spc="-40" i="1">
                <a:latin typeface="Times New Roman"/>
                <a:cs typeface="Times New Roman"/>
              </a:rPr>
              <a:t> </a:t>
            </a:r>
            <a:r>
              <a:rPr dirty="0" sz="1600" spc="-25" i="1">
                <a:latin typeface="Times New Roman"/>
                <a:cs typeface="Times New Roman"/>
              </a:rPr>
              <a:t>AI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1880"/>
              </a:lnSpc>
              <a:spcBef>
                <a:spcPts val="1760"/>
              </a:spcBef>
            </a:pPr>
            <a:r>
              <a:rPr dirty="0" sz="1600" spc="-10" b="1">
                <a:latin typeface="Times New Roman"/>
                <a:cs typeface="Times New Roman"/>
              </a:rPr>
              <a:t>One-</a:t>
            </a:r>
            <a:r>
              <a:rPr dirty="0" sz="1600" b="1">
                <a:latin typeface="Times New Roman"/>
                <a:cs typeface="Times New Roman"/>
              </a:rPr>
              <a:t>Line </a:t>
            </a:r>
            <a:r>
              <a:rPr dirty="0" sz="1600" spc="-10" b="1">
                <a:latin typeface="Times New Roman"/>
                <a:cs typeface="Times New Roman"/>
              </a:rPr>
              <a:t>Pitch:</a:t>
            </a:r>
            <a:endParaRPr sz="1600">
              <a:latin typeface="Times New Roman"/>
              <a:cs typeface="Times New Roman"/>
            </a:endParaRPr>
          </a:p>
          <a:p>
            <a:pPr marL="12700" marR="387350" indent="50800">
              <a:lnSpc>
                <a:spcPts val="1839"/>
              </a:lnSpc>
              <a:spcBef>
                <a:spcPts val="85"/>
              </a:spcBef>
            </a:pPr>
            <a:r>
              <a:rPr dirty="0" sz="1600" spc="-10">
                <a:latin typeface="Times New Roman"/>
                <a:cs typeface="Times New Roman"/>
              </a:rPr>
              <a:t>Real-</a:t>
            </a:r>
            <a:r>
              <a:rPr dirty="0" sz="1600">
                <a:latin typeface="Times New Roman"/>
                <a:cs typeface="Times New Roman"/>
              </a:rPr>
              <a:t>time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AI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system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that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streams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financial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news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instantly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analyzes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market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sentiment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to </a:t>
            </a:r>
            <a:r>
              <a:rPr dirty="0" sz="1600">
                <a:latin typeface="Times New Roman"/>
                <a:cs typeface="Times New Roman"/>
              </a:rPr>
              <a:t>empower</a:t>
            </a:r>
            <a:r>
              <a:rPr dirty="0" sz="1600" spc="-6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smarter,</a:t>
            </a:r>
            <a:r>
              <a:rPr dirty="0" sz="1600" spc="-6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faster</a:t>
            </a:r>
            <a:r>
              <a:rPr dirty="0" sz="1600" spc="-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investment</a:t>
            </a:r>
            <a:r>
              <a:rPr dirty="0" sz="1600" spc="-6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decisions.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1880"/>
              </a:lnSpc>
              <a:spcBef>
                <a:spcPts val="1025"/>
              </a:spcBef>
            </a:pPr>
            <a:r>
              <a:rPr dirty="0" sz="1600" b="1">
                <a:latin typeface="Times New Roman"/>
                <a:cs typeface="Times New Roman"/>
              </a:rPr>
              <a:t>Value</a:t>
            </a:r>
            <a:r>
              <a:rPr dirty="0" sz="1600" spc="-15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Proposition:</a:t>
            </a:r>
            <a:endParaRPr sz="1600">
              <a:latin typeface="Times New Roman"/>
              <a:cs typeface="Times New Roman"/>
            </a:endParaRPr>
          </a:p>
          <a:p>
            <a:pPr marL="12700" marR="5080" indent="50800">
              <a:lnSpc>
                <a:spcPts val="1839"/>
              </a:lnSpc>
              <a:spcBef>
                <a:spcPts val="85"/>
              </a:spcBef>
            </a:pPr>
            <a:r>
              <a:rPr dirty="0" sz="1600">
                <a:latin typeface="Times New Roman"/>
                <a:cs typeface="Times New Roman"/>
              </a:rPr>
              <a:t>Helps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analysts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traders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monitor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market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mood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instantly,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replacing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slow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manual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analysis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with </a:t>
            </a:r>
            <a:r>
              <a:rPr dirty="0" sz="1600">
                <a:latin typeface="Times New Roman"/>
                <a:cs typeface="Times New Roman"/>
              </a:rPr>
              <a:t>automated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sentiment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insights.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Unlike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traditional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tools,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it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provides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continuous,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real-</a:t>
            </a:r>
            <a:r>
              <a:rPr dirty="0" sz="1600">
                <a:latin typeface="Times New Roman"/>
                <a:cs typeface="Times New Roman"/>
              </a:rPr>
              <a:t>time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feedback </a:t>
            </a:r>
            <a:r>
              <a:rPr dirty="0" sz="1600">
                <a:latin typeface="Times New Roman"/>
                <a:cs typeface="Times New Roman"/>
              </a:rPr>
              <a:t>from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live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news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streams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—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saving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time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improving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decision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accuracy.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1880"/>
              </a:lnSpc>
              <a:spcBef>
                <a:spcPts val="1019"/>
              </a:spcBef>
            </a:pPr>
            <a:r>
              <a:rPr dirty="0" sz="1600" b="1">
                <a:latin typeface="Times New Roman"/>
                <a:cs typeface="Times New Roman"/>
              </a:rPr>
              <a:t>Key</a:t>
            </a:r>
            <a:r>
              <a:rPr dirty="0" sz="1600" spc="-1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PoC</a:t>
            </a:r>
            <a:r>
              <a:rPr dirty="0" sz="1600" spc="-10" b="1">
                <a:latin typeface="Times New Roman"/>
                <a:cs typeface="Times New Roman"/>
              </a:rPr>
              <a:t> Focus:</a:t>
            </a:r>
            <a:endParaRPr sz="1600">
              <a:latin typeface="Times New Roman"/>
              <a:cs typeface="Times New Roman"/>
            </a:endParaRPr>
          </a:p>
          <a:p>
            <a:pPr marL="12700" marR="15240" indent="50800">
              <a:lnSpc>
                <a:spcPts val="1839"/>
              </a:lnSpc>
              <a:spcBef>
                <a:spcPts val="90"/>
              </a:spcBef>
            </a:pP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validate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that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real-</a:t>
            </a:r>
            <a:r>
              <a:rPr dirty="0" sz="1600">
                <a:latin typeface="Times New Roman"/>
                <a:cs typeface="Times New Roman"/>
              </a:rPr>
              <a:t>time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sentiment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can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be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accurately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extracted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from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financial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headlines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using </a:t>
            </a:r>
            <a:r>
              <a:rPr dirty="0" sz="1600">
                <a:latin typeface="Times New Roman"/>
                <a:cs typeface="Times New Roman"/>
              </a:rPr>
              <a:t>AI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(VADER)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Kafka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streaming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—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proving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system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reliability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immediate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analytical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value.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476248" y="1466215"/>
          <a:ext cx="8305800" cy="3352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8350"/>
                <a:gridCol w="2057400"/>
                <a:gridCol w="2057400"/>
                <a:gridCol w="2076450"/>
              </a:tblGrid>
              <a:tr h="630555">
                <a:tc>
                  <a:txBody>
                    <a:bodyPr/>
                    <a:lstStyle/>
                    <a:p>
                      <a:pPr marL="73025">
                        <a:lnSpc>
                          <a:spcPts val="1955"/>
                        </a:lnSpc>
                        <a:spcBef>
                          <a:spcPts val="95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Critical</a:t>
                      </a:r>
                      <a:r>
                        <a:rPr dirty="0" sz="1800" spc="-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Assumption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73025">
                        <a:lnSpc>
                          <a:spcPts val="1955"/>
                        </a:lnSpc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dirty="0" sz="1800" spc="-4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Question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2065"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80BD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Metric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80BD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Target</a:t>
                      </a:r>
                      <a:r>
                        <a:rPr dirty="0" sz="1800" spc="-5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Threshold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80BD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Test</a:t>
                      </a:r>
                      <a:r>
                        <a:rPr dirty="0" sz="1800" spc="-8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Method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E80BD"/>
                    </a:solidFill>
                  </a:tcPr>
                </a:tc>
              </a:tr>
              <a:tr h="528955">
                <a:tc>
                  <a:txBody>
                    <a:bodyPr/>
                    <a:lstStyle/>
                    <a:p>
                      <a:pPr marL="129539" marR="156210">
                        <a:lnSpc>
                          <a:spcPts val="1150"/>
                        </a:lnSpc>
                        <a:spcBef>
                          <a:spcPts val="835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Can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financial</a:t>
                      </a:r>
                      <a:r>
                        <a:rPr dirty="0" sz="1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news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streamed</a:t>
                      </a:r>
                      <a:r>
                        <a:rPr dirty="0" sz="1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25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real</a:t>
                      </a:r>
                      <a:r>
                        <a:rPr dirty="0" sz="1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time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dirty="0" sz="1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Kafka?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6045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marL="38354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Message</a:t>
                      </a:r>
                      <a:r>
                        <a:rPr dirty="0" sz="1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delivery</a:t>
                      </a:r>
                      <a:r>
                        <a:rPr dirty="0" sz="1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latency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9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marL="381635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seconds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per</a:t>
                      </a:r>
                      <a:r>
                        <a:rPr dirty="0" sz="1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headline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9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marL="129539" marR="161925">
                        <a:lnSpc>
                          <a:spcPts val="1150"/>
                        </a:lnSpc>
                        <a:spcBef>
                          <a:spcPts val="760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Monitor Kafka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producer-consumer 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logs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652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</a:tr>
              <a:tr h="548005">
                <a:tc>
                  <a:txBody>
                    <a:bodyPr/>
                    <a:lstStyle/>
                    <a:p>
                      <a:pPr marL="129539" marR="466725">
                        <a:lnSpc>
                          <a:spcPts val="1150"/>
                        </a:lnSpc>
                        <a:spcBef>
                          <a:spcPts val="415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Can</a:t>
                      </a:r>
                      <a:r>
                        <a:rPr dirty="0" sz="1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sentiment</a:t>
                      </a:r>
                      <a:r>
                        <a:rPr dirty="0" sz="1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dirty="0" sz="1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accurately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classified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VADER?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2705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443865">
                        <a:lnSpc>
                          <a:spcPct val="100000"/>
                        </a:lnSpc>
                      </a:pPr>
                      <a:r>
                        <a:rPr dirty="0" sz="1000">
                          <a:latin typeface="Arial MT"/>
                          <a:cs typeface="Arial MT"/>
                        </a:rPr>
                        <a:t>Sentiment</a:t>
                      </a:r>
                      <a:r>
                        <a:rPr dirty="0" sz="10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 spc="-10">
                          <a:latin typeface="Arial MT"/>
                          <a:cs typeface="Arial MT"/>
                        </a:rPr>
                        <a:t>Accuracy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19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558800">
                        <a:lnSpc>
                          <a:spcPct val="100000"/>
                        </a:lnSpc>
                      </a:pPr>
                      <a:r>
                        <a:rPr dirty="0" sz="1000">
                          <a:latin typeface="Arial MT"/>
                          <a:cs typeface="Arial MT"/>
                        </a:rPr>
                        <a:t>≥</a:t>
                      </a:r>
                      <a:r>
                        <a:rPr dirty="0" sz="10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85%</a:t>
                      </a:r>
                      <a:r>
                        <a:rPr dirty="0" sz="1000" spc="-10">
                          <a:latin typeface="Arial MT"/>
                          <a:cs typeface="Arial MT"/>
                        </a:rPr>
                        <a:t> accuracy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marL="110489" marR="285115">
                        <a:lnSpc>
                          <a:spcPts val="1150"/>
                        </a:lnSpc>
                        <a:spcBef>
                          <a:spcPts val="1095"/>
                        </a:spcBef>
                      </a:pPr>
                      <a:r>
                        <a:rPr dirty="0" sz="1000">
                          <a:latin typeface="Arial MT"/>
                          <a:cs typeface="Arial MT"/>
                        </a:rPr>
                        <a:t>Compare</a:t>
                      </a:r>
                      <a:r>
                        <a:rPr dirty="0" sz="10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with</a:t>
                      </a:r>
                      <a:r>
                        <a:rPr dirty="0" sz="10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labeled</a:t>
                      </a:r>
                      <a:r>
                        <a:rPr dirty="0" sz="10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 spc="-10">
                          <a:latin typeface="Arial MT"/>
                          <a:cs typeface="Arial MT"/>
                        </a:rPr>
                        <a:t>finance headlines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139065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marL="148590" marR="273050">
                        <a:lnSpc>
                          <a:spcPts val="1150"/>
                        </a:lnSpc>
                        <a:spcBef>
                          <a:spcPts val="600"/>
                        </a:spcBef>
                      </a:pPr>
                      <a:r>
                        <a:rPr dirty="0" sz="1000">
                          <a:latin typeface="Arial MT"/>
                          <a:cs typeface="Arial MT"/>
                        </a:rPr>
                        <a:t>Does</a:t>
                      </a:r>
                      <a:r>
                        <a:rPr dirty="0" sz="1000" spc="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 spc="-10">
                          <a:latin typeface="Arial MT"/>
                          <a:cs typeface="Arial MT"/>
                        </a:rPr>
                        <a:t>real-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time</a:t>
                      </a:r>
                      <a:r>
                        <a:rPr dirty="0" sz="1000" spc="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 spc="-10">
                          <a:latin typeface="Arial MT"/>
                          <a:cs typeface="Arial MT"/>
                        </a:rPr>
                        <a:t>sentiment 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improve</a:t>
                      </a:r>
                      <a:r>
                        <a:rPr dirty="0" sz="10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decision</a:t>
                      </a:r>
                      <a:r>
                        <a:rPr dirty="0" sz="10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 spc="-10">
                          <a:latin typeface="Arial MT"/>
                          <a:cs typeface="Arial MT"/>
                        </a:rPr>
                        <a:t>readiness?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7620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459740">
                        <a:lnSpc>
                          <a:spcPct val="100000"/>
                        </a:lnSpc>
                      </a:pPr>
                      <a:r>
                        <a:rPr dirty="0" sz="1000">
                          <a:latin typeface="Arial MT"/>
                          <a:cs typeface="Arial MT"/>
                        </a:rPr>
                        <a:t>User</a:t>
                      </a:r>
                      <a:r>
                        <a:rPr dirty="0" sz="10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response</a:t>
                      </a:r>
                      <a:r>
                        <a:rPr dirty="0" sz="10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 spc="-20">
                          <a:latin typeface="Arial MT"/>
                          <a:cs typeface="Arial MT"/>
                        </a:rPr>
                        <a:t>time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65760">
                        <a:lnSpc>
                          <a:spcPct val="100000"/>
                        </a:lnSpc>
                      </a:pPr>
                      <a:r>
                        <a:rPr dirty="0" sz="1000">
                          <a:latin typeface="Arial MT"/>
                          <a:cs typeface="Arial MT"/>
                        </a:rPr>
                        <a:t>≥</a:t>
                      </a:r>
                      <a:r>
                        <a:rPr dirty="0" sz="10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50%</a:t>
                      </a:r>
                      <a:r>
                        <a:rPr dirty="0" sz="10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faster</a:t>
                      </a:r>
                      <a:r>
                        <a:rPr dirty="0" sz="10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vs</a:t>
                      </a:r>
                      <a:r>
                        <a:rPr dirty="0" sz="10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 spc="-10">
                          <a:latin typeface="Arial MT"/>
                          <a:cs typeface="Arial MT"/>
                        </a:rPr>
                        <a:t>manual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marL="139065" marR="413384">
                        <a:lnSpc>
                          <a:spcPts val="1150"/>
                        </a:lnSpc>
                        <a:spcBef>
                          <a:spcPts val="900"/>
                        </a:spcBef>
                      </a:pPr>
                      <a:r>
                        <a:rPr dirty="0" sz="1000">
                          <a:latin typeface="Arial MT"/>
                          <a:cs typeface="Arial MT"/>
                        </a:rPr>
                        <a:t>Conduct</a:t>
                      </a:r>
                      <a:r>
                        <a:rPr dirty="0" sz="10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analyst</a:t>
                      </a:r>
                      <a:r>
                        <a:rPr dirty="0" sz="10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 spc="-10">
                          <a:latin typeface="Arial MT"/>
                          <a:cs typeface="Arial MT"/>
                        </a:rPr>
                        <a:t>simulation </a:t>
                      </a:r>
                      <a:r>
                        <a:rPr dirty="0" sz="1000" spc="-20">
                          <a:latin typeface="Arial MT"/>
                          <a:cs typeface="Arial MT"/>
                        </a:rPr>
                        <a:t>test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11430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</a:tr>
              <a:tr h="548005">
                <a:tc>
                  <a:txBody>
                    <a:bodyPr/>
                    <a:lstStyle/>
                    <a:p>
                      <a:pPr marL="205740" marR="342265">
                        <a:lnSpc>
                          <a:spcPts val="1150"/>
                        </a:lnSpc>
                        <a:spcBef>
                          <a:spcPts val="1005"/>
                        </a:spcBef>
                      </a:pPr>
                      <a:r>
                        <a:rPr dirty="0" sz="1000">
                          <a:latin typeface="Arial MT"/>
                          <a:cs typeface="Arial MT"/>
                        </a:rPr>
                        <a:t>Is</a:t>
                      </a:r>
                      <a:r>
                        <a:rPr dirty="0" sz="10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0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system</a:t>
                      </a:r>
                      <a:r>
                        <a:rPr dirty="0" sz="10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stable</a:t>
                      </a:r>
                      <a:r>
                        <a:rPr dirty="0" sz="10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 spc="-10">
                          <a:latin typeface="Arial MT"/>
                          <a:cs typeface="Arial MT"/>
                        </a:rPr>
                        <a:t>under 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continuous news </a:t>
                      </a:r>
                      <a:r>
                        <a:rPr dirty="0" sz="1000" spc="-10">
                          <a:latin typeface="Arial MT"/>
                          <a:cs typeface="Arial MT"/>
                        </a:rPr>
                        <a:t>flow?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127635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599440">
                        <a:lnSpc>
                          <a:spcPct val="100000"/>
                        </a:lnSpc>
                      </a:pPr>
                      <a:r>
                        <a:rPr dirty="0" sz="1000">
                          <a:latin typeface="Arial MT"/>
                          <a:cs typeface="Arial MT"/>
                        </a:rPr>
                        <a:t>System </a:t>
                      </a:r>
                      <a:r>
                        <a:rPr dirty="0" sz="1000" spc="-10">
                          <a:latin typeface="Arial MT"/>
                          <a:cs typeface="Arial MT"/>
                        </a:rPr>
                        <a:t>uptime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marL="328930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dirty="0" sz="1000">
                          <a:latin typeface="Arial MT"/>
                          <a:cs typeface="Arial MT"/>
                        </a:rPr>
                        <a:t>≥</a:t>
                      </a:r>
                      <a:r>
                        <a:rPr dirty="0" sz="10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95%</a:t>
                      </a:r>
                      <a:r>
                        <a:rPr dirty="0" sz="10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during</a:t>
                      </a:r>
                      <a:r>
                        <a:rPr dirty="0" sz="10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1-hour</a:t>
                      </a:r>
                      <a:r>
                        <a:rPr dirty="0" sz="10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 spc="-20">
                          <a:latin typeface="Arial MT"/>
                          <a:cs typeface="Arial MT"/>
                        </a:rPr>
                        <a:t>test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1270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marL="81915" marR="243840">
                        <a:lnSpc>
                          <a:spcPts val="1150"/>
                        </a:lnSpc>
                        <a:spcBef>
                          <a:spcPts val="930"/>
                        </a:spcBef>
                      </a:pPr>
                      <a:r>
                        <a:rPr dirty="0" sz="1000">
                          <a:latin typeface="Arial MT"/>
                          <a:cs typeface="Arial MT"/>
                        </a:rPr>
                        <a:t>Continuous</a:t>
                      </a:r>
                      <a:r>
                        <a:rPr dirty="0" sz="10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stress</a:t>
                      </a:r>
                      <a:r>
                        <a:rPr dirty="0" sz="10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test</a:t>
                      </a:r>
                      <a:r>
                        <a:rPr dirty="0" sz="10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with</a:t>
                      </a:r>
                      <a:r>
                        <a:rPr dirty="0" sz="10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 spc="-20">
                          <a:latin typeface="Arial MT"/>
                          <a:cs typeface="Arial MT"/>
                        </a:rPr>
                        <a:t>live feed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11811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</a:tr>
              <a:tr h="548005">
                <a:tc>
                  <a:txBody>
                    <a:bodyPr/>
                    <a:lstStyle/>
                    <a:p>
                      <a:pPr marL="158115" marR="404495">
                        <a:lnSpc>
                          <a:spcPts val="1150"/>
                        </a:lnSpc>
                        <a:spcBef>
                          <a:spcPts val="509"/>
                        </a:spcBef>
                      </a:pPr>
                      <a:r>
                        <a:rPr dirty="0" sz="1000">
                          <a:latin typeface="Arial MT"/>
                          <a:cs typeface="Arial MT"/>
                        </a:rPr>
                        <a:t>Can</a:t>
                      </a:r>
                      <a:r>
                        <a:rPr dirty="0" sz="10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insights be </a:t>
                      </a:r>
                      <a:r>
                        <a:rPr dirty="0" sz="1000" spc="-10">
                          <a:latin typeface="Arial MT"/>
                          <a:cs typeface="Arial MT"/>
                        </a:rPr>
                        <a:t>visualized 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clearly</a:t>
                      </a:r>
                      <a:r>
                        <a:rPr dirty="0" sz="10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through</a:t>
                      </a:r>
                      <a:r>
                        <a:rPr dirty="0" sz="10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 spc="-25">
                          <a:latin typeface="Arial MT"/>
                          <a:cs typeface="Arial MT"/>
                        </a:rPr>
                        <a:t>the </a:t>
                      </a:r>
                      <a:r>
                        <a:rPr dirty="0" sz="1000" spc="-10">
                          <a:latin typeface="Arial MT"/>
                          <a:cs typeface="Arial MT"/>
                        </a:rPr>
                        <a:t>dashboard?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64769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marL="148590" marR="312420">
                        <a:lnSpc>
                          <a:spcPts val="1150"/>
                        </a:lnSpc>
                        <a:spcBef>
                          <a:spcPts val="885"/>
                        </a:spcBef>
                      </a:pPr>
                      <a:r>
                        <a:rPr dirty="0" sz="1000">
                          <a:latin typeface="Arial MT"/>
                          <a:cs typeface="Arial MT"/>
                        </a:rPr>
                        <a:t>UI</a:t>
                      </a:r>
                      <a:r>
                        <a:rPr dirty="0" sz="10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responsiveness &amp; </a:t>
                      </a:r>
                      <a:r>
                        <a:rPr dirty="0" sz="1000" spc="-10">
                          <a:latin typeface="Arial MT"/>
                          <a:cs typeface="Arial MT"/>
                        </a:rPr>
                        <a:t>update </a:t>
                      </a:r>
                      <a:r>
                        <a:rPr dirty="0" sz="1000" spc="-20">
                          <a:latin typeface="Arial MT"/>
                          <a:cs typeface="Arial MT"/>
                        </a:rPr>
                        <a:t>rate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1123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marL="269240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1000">
                          <a:latin typeface="Arial MT"/>
                          <a:cs typeface="Arial MT"/>
                        </a:rPr>
                        <a:t>Refresh</a:t>
                      </a:r>
                      <a:r>
                        <a:rPr dirty="0" sz="10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every</a:t>
                      </a:r>
                      <a:r>
                        <a:rPr dirty="0" sz="10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≤</a:t>
                      </a:r>
                      <a:r>
                        <a:rPr dirty="0" sz="10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5</a:t>
                      </a:r>
                      <a:r>
                        <a:rPr dirty="0" sz="10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 spc="-10">
                          <a:latin typeface="Arial MT"/>
                          <a:cs typeface="Arial MT"/>
                        </a:rPr>
                        <a:t>seconds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1212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marL="110489" marR="74295">
                        <a:lnSpc>
                          <a:spcPts val="1150"/>
                        </a:lnSpc>
                        <a:spcBef>
                          <a:spcPts val="1110"/>
                        </a:spcBef>
                      </a:pPr>
                      <a:r>
                        <a:rPr dirty="0" sz="1000">
                          <a:latin typeface="Arial MT"/>
                          <a:cs typeface="Arial MT"/>
                        </a:rPr>
                        <a:t>Streamlit</a:t>
                      </a:r>
                      <a:r>
                        <a:rPr dirty="0" sz="10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dashboard</a:t>
                      </a:r>
                      <a:r>
                        <a:rPr dirty="0" sz="10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 spc="-10">
                          <a:latin typeface="Arial MT"/>
                          <a:cs typeface="Arial MT"/>
                        </a:rPr>
                        <a:t>performance </a:t>
                      </a:r>
                      <a:r>
                        <a:rPr dirty="0" sz="1000" spc="-20">
                          <a:latin typeface="Arial MT"/>
                          <a:cs typeface="Arial MT"/>
                        </a:rPr>
                        <a:t>test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14097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9220">
              <a:lnSpc>
                <a:spcPct val="100000"/>
              </a:lnSpc>
              <a:spcBef>
                <a:spcPts val="100"/>
              </a:spcBef>
            </a:pPr>
            <a:r>
              <a:rPr dirty="0"/>
              <a:t>PoC</a:t>
            </a:r>
            <a:r>
              <a:rPr dirty="0" spc="-145"/>
              <a:t> </a:t>
            </a:r>
            <a:r>
              <a:rPr dirty="0" spc="-10"/>
              <a:t>Objectives</a:t>
            </a:r>
            <a:r>
              <a:rPr dirty="0" spc="-140"/>
              <a:t> </a:t>
            </a:r>
            <a:r>
              <a:rPr dirty="0"/>
              <a:t>&amp;</a:t>
            </a:r>
            <a:r>
              <a:rPr dirty="0" spc="-140"/>
              <a:t> </a:t>
            </a:r>
            <a:r>
              <a:rPr dirty="0"/>
              <a:t>Success</a:t>
            </a:r>
            <a:r>
              <a:rPr dirty="0" spc="-140"/>
              <a:t> </a:t>
            </a:r>
            <a:r>
              <a:rPr dirty="0" spc="-10"/>
              <a:t>Criteria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Scope,</a:t>
            </a:r>
            <a:r>
              <a:rPr dirty="0" spc="-130"/>
              <a:t> </a:t>
            </a:r>
            <a:r>
              <a:rPr dirty="0" spc="-20"/>
              <a:t>Assumptions</a:t>
            </a:r>
            <a:r>
              <a:rPr dirty="0" spc="-130"/>
              <a:t> </a:t>
            </a:r>
            <a:r>
              <a:rPr dirty="0"/>
              <a:t>&amp;</a:t>
            </a:r>
            <a:r>
              <a:rPr dirty="0" spc="-130"/>
              <a:t> </a:t>
            </a:r>
            <a:r>
              <a:rPr dirty="0" spc="-10"/>
              <a:t>Constraints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02639" y="1392812"/>
            <a:ext cx="5184775" cy="4532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In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Scope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(PoC):</a:t>
            </a:r>
            <a:endParaRPr sz="1400">
              <a:latin typeface="Times New Roman"/>
              <a:cs typeface="Times New Roman"/>
            </a:endParaRPr>
          </a:p>
          <a:p>
            <a:pPr marL="295910" indent="-283210">
              <a:lnSpc>
                <a:spcPts val="1645"/>
              </a:lnSpc>
              <a:spcBef>
                <a:spcPts val="1080"/>
              </a:spcBef>
              <a:buFont typeface="Arial MT"/>
              <a:buChar char="•"/>
              <a:tabLst>
                <a:tab pos="295910" algn="l"/>
              </a:tabLst>
            </a:pPr>
            <a:r>
              <a:rPr dirty="0" sz="1400" spc="-10">
                <a:latin typeface="Times New Roman"/>
                <a:cs typeface="Times New Roman"/>
              </a:rPr>
              <a:t>Real-</a:t>
            </a:r>
            <a:r>
              <a:rPr dirty="0" sz="1400">
                <a:latin typeface="Times New Roman"/>
                <a:cs typeface="Times New Roman"/>
              </a:rPr>
              <a:t>time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streaming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financial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news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using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Apache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Kafka</a:t>
            </a:r>
            <a:endParaRPr sz="1400">
              <a:latin typeface="Times New Roman"/>
              <a:cs typeface="Times New Roman"/>
            </a:endParaRPr>
          </a:p>
          <a:p>
            <a:pPr marL="295910" indent="-283210">
              <a:lnSpc>
                <a:spcPts val="1610"/>
              </a:lnSpc>
              <a:buFont typeface="Arial MT"/>
              <a:buChar char="•"/>
              <a:tabLst>
                <a:tab pos="295910" algn="l"/>
              </a:tabLst>
            </a:pPr>
            <a:r>
              <a:rPr dirty="0" sz="1400">
                <a:latin typeface="Times New Roman"/>
                <a:cs typeface="Times New Roman"/>
              </a:rPr>
              <a:t>Sentiment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analysis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using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VADER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NLP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model</a:t>
            </a:r>
            <a:endParaRPr sz="1400">
              <a:latin typeface="Times New Roman"/>
              <a:cs typeface="Times New Roman"/>
            </a:endParaRPr>
          </a:p>
          <a:p>
            <a:pPr marL="295910" indent="-283210">
              <a:lnSpc>
                <a:spcPts val="1610"/>
              </a:lnSpc>
              <a:buFont typeface="Arial MT"/>
              <a:buChar char="•"/>
              <a:tabLst>
                <a:tab pos="295910" algn="l"/>
              </a:tabLst>
            </a:pPr>
            <a:r>
              <a:rPr dirty="0" sz="1400">
                <a:latin typeface="Times New Roman"/>
                <a:cs typeface="Times New Roman"/>
              </a:rPr>
              <a:t>Visualization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live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sentiment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insights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Streamlit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dashboard</a:t>
            </a:r>
            <a:endParaRPr sz="1400">
              <a:latin typeface="Times New Roman"/>
              <a:cs typeface="Times New Roman"/>
            </a:endParaRPr>
          </a:p>
          <a:p>
            <a:pPr marL="295910" indent="-283210">
              <a:lnSpc>
                <a:spcPts val="1645"/>
              </a:lnSpc>
              <a:buFont typeface="Arial MT"/>
              <a:buChar char="•"/>
              <a:tabLst>
                <a:tab pos="295910" algn="l"/>
              </a:tabLst>
            </a:pPr>
            <a:r>
              <a:rPr dirty="0" sz="1400">
                <a:latin typeface="Times New Roman"/>
                <a:cs typeface="Times New Roman"/>
              </a:rPr>
              <a:t>Testing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with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selected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companies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(e.g.,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Tesla,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Apple,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Microsoft)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400" b="1">
                <a:latin typeface="Times New Roman"/>
                <a:cs typeface="Times New Roman"/>
              </a:rPr>
              <a:t>Out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of</a:t>
            </a:r>
            <a:r>
              <a:rPr dirty="0" sz="1400" spc="-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Scope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(for</a:t>
            </a:r>
            <a:r>
              <a:rPr dirty="0" sz="1400" spc="-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now):</a:t>
            </a:r>
            <a:endParaRPr sz="1400">
              <a:latin typeface="Times New Roman"/>
              <a:cs typeface="Times New Roman"/>
            </a:endParaRPr>
          </a:p>
          <a:p>
            <a:pPr marL="295910" indent="-283210">
              <a:lnSpc>
                <a:spcPts val="1645"/>
              </a:lnSpc>
              <a:spcBef>
                <a:spcPts val="1080"/>
              </a:spcBef>
              <a:buFont typeface="Arial MT"/>
              <a:buChar char="•"/>
              <a:tabLst>
                <a:tab pos="295910" algn="l"/>
              </a:tabLst>
            </a:pPr>
            <a:r>
              <a:rPr dirty="0" sz="1400">
                <a:latin typeface="Times New Roman"/>
                <a:cs typeface="Times New Roman"/>
              </a:rPr>
              <a:t>Integration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with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trading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APIs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or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real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stock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data</a:t>
            </a:r>
            <a:endParaRPr sz="1400">
              <a:latin typeface="Times New Roman"/>
              <a:cs typeface="Times New Roman"/>
            </a:endParaRPr>
          </a:p>
          <a:p>
            <a:pPr marL="295910" indent="-283210">
              <a:lnSpc>
                <a:spcPts val="1610"/>
              </a:lnSpc>
              <a:buFont typeface="Arial MT"/>
              <a:buChar char="•"/>
              <a:tabLst>
                <a:tab pos="295910" algn="l"/>
              </a:tabLst>
            </a:pPr>
            <a:r>
              <a:rPr dirty="0" sz="1400">
                <a:latin typeface="Times New Roman"/>
                <a:cs typeface="Times New Roman"/>
              </a:rPr>
              <a:t>Historical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trend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prediction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or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portfolio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recommendation</a:t>
            </a:r>
            <a:endParaRPr sz="1400">
              <a:latin typeface="Times New Roman"/>
              <a:cs typeface="Times New Roman"/>
            </a:endParaRPr>
          </a:p>
          <a:p>
            <a:pPr marL="295910" indent="-283210">
              <a:lnSpc>
                <a:spcPts val="1645"/>
              </a:lnSpc>
              <a:buFont typeface="Arial MT"/>
              <a:buChar char="•"/>
              <a:tabLst>
                <a:tab pos="295910" algn="l"/>
              </a:tabLst>
            </a:pPr>
            <a:r>
              <a:rPr dirty="0" sz="1400" spc="-10">
                <a:latin typeface="Times New Roman"/>
                <a:cs typeface="Times New Roman"/>
              </a:rPr>
              <a:t>Large-</a:t>
            </a:r>
            <a:r>
              <a:rPr dirty="0" sz="1400">
                <a:latin typeface="Times New Roman"/>
                <a:cs typeface="Times New Roman"/>
              </a:rPr>
              <a:t>scale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cloud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deployment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multi-</a:t>
            </a:r>
            <a:r>
              <a:rPr dirty="0" sz="1400">
                <a:latin typeface="Times New Roman"/>
                <a:cs typeface="Times New Roman"/>
              </a:rPr>
              <a:t>user</a:t>
            </a:r>
            <a:r>
              <a:rPr dirty="0" sz="1400" spc="-10">
                <a:latin typeface="Times New Roman"/>
                <a:cs typeface="Times New Roman"/>
              </a:rPr>
              <a:t> scaling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400" spc="-10" b="1">
                <a:latin typeface="Times New Roman"/>
                <a:cs typeface="Times New Roman"/>
              </a:rPr>
              <a:t>Assumptions:</a:t>
            </a:r>
            <a:endParaRPr sz="1400">
              <a:latin typeface="Times New Roman"/>
              <a:cs typeface="Times New Roman"/>
            </a:endParaRPr>
          </a:p>
          <a:p>
            <a:pPr marL="295910" indent="-283210">
              <a:lnSpc>
                <a:spcPts val="1645"/>
              </a:lnSpc>
              <a:spcBef>
                <a:spcPts val="1075"/>
              </a:spcBef>
              <a:buFont typeface="Arial MT"/>
              <a:buChar char="•"/>
              <a:tabLst>
                <a:tab pos="295910" algn="l"/>
              </a:tabLst>
            </a:pPr>
            <a:r>
              <a:rPr dirty="0" sz="1400">
                <a:latin typeface="Times New Roman"/>
                <a:cs typeface="Times New Roman"/>
              </a:rPr>
              <a:t>Continuous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internet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access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public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financial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news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feeds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available</a:t>
            </a:r>
            <a:endParaRPr sz="1400">
              <a:latin typeface="Times New Roman"/>
              <a:cs typeface="Times New Roman"/>
            </a:endParaRPr>
          </a:p>
          <a:p>
            <a:pPr marL="295910" indent="-283210">
              <a:lnSpc>
                <a:spcPts val="1610"/>
              </a:lnSpc>
              <a:buFont typeface="Arial MT"/>
              <a:buChar char="•"/>
              <a:tabLst>
                <a:tab pos="295910" algn="l"/>
              </a:tabLst>
            </a:pPr>
            <a:r>
              <a:rPr dirty="0" sz="1400">
                <a:latin typeface="Times New Roman"/>
                <a:cs typeface="Times New Roman"/>
              </a:rPr>
              <a:t>System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runs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locally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on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standard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workstation</a:t>
            </a:r>
            <a:endParaRPr sz="1400">
              <a:latin typeface="Times New Roman"/>
              <a:cs typeface="Times New Roman"/>
            </a:endParaRPr>
          </a:p>
          <a:p>
            <a:pPr marL="295910" indent="-283210">
              <a:lnSpc>
                <a:spcPts val="1645"/>
              </a:lnSpc>
              <a:buFont typeface="Arial MT"/>
              <a:buChar char="•"/>
              <a:tabLst>
                <a:tab pos="295910" algn="l"/>
              </a:tabLst>
            </a:pPr>
            <a:r>
              <a:rPr dirty="0" sz="1400">
                <a:latin typeface="Times New Roman"/>
                <a:cs typeface="Times New Roman"/>
              </a:rPr>
              <a:t>Users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have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basic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understanding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sentiment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metrics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400" spc="-10" b="1">
                <a:latin typeface="Times New Roman"/>
                <a:cs typeface="Times New Roman"/>
              </a:rPr>
              <a:t>Constraints:</a:t>
            </a:r>
            <a:endParaRPr sz="1400">
              <a:latin typeface="Times New Roman"/>
              <a:cs typeface="Times New Roman"/>
            </a:endParaRPr>
          </a:p>
          <a:p>
            <a:pPr marL="252095" indent="-239395">
              <a:lnSpc>
                <a:spcPts val="1645"/>
              </a:lnSpc>
              <a:spcBef>
                <a:spcPts val="1080"/>
              </a:spcBef>
              <a:buFont typeface="Arial MT"/>
              <a:buChar char="•"/>
              <a:tabLst>
                <a:tab pos="252095" algn="l"/>
              </a:tabLst>
            </a:pPr>
            <a:r>
              <a:rPr dirty="0" sz="1400">
                <a:latin typeface="Times New Roman"/>
                <a:cs typeface="Times New Roman"/>
              </a:rPr>
              <a:t>Limited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compute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time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full-</a:t>
            </a:r>
            <a:r>
              <a:rPr dirty="0" sz="1400">
                <a:latin typeface="Times New Roman"/>
                <a:cs typeface="Times New Roman"/>
              </a:rPr>
              <a:t>scale</a:t>
            </a:r>
            <a:r>
              <a:rPr dirty="0" sz="1400" spc="-10">
                <a:latin typeface="Times New Roman"/>
                <a:cs typeface="Times New Roman"/>
              </a:rPr>
              <a:t> testing</a:t>
            </a:r>
            <a:endParaRPr sz="1400">
              <a:latin typeface="Times New Roman"/>
              <a:cs typeface="Times New Roman"/>
            </a:endParaRPr>
          </a:p>
          <a:p>
            <a:pPr marL="252095" indent="-239395">
              <a:lnSpc>
                <a:spcPts val="1610"/>
              </a:lnSpc>
              <a:buFont typeface="Arial MT"/>
              <a:buChar char="•"/>
              <a:tabLst>
                <a:tab pos="252095" algn="l"/>
              </a:tabLst>
            </a:pPr>
            <a:r>
              <a:rPr dirty="0" sz="1400">
                <a:latin typeface="Times New Roman"/>
                <a:cs typeface="Times New Roman"/>
              </a:rPr>
              <a:t>No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paid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APIs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or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cloud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Kafka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clusters</a:t>
            </a:r>
            <a:r>
              <a:rPr dirty="0" sz="1400" spc="-20">
                <a:latin typeface="Times New Roman"/>
                <a:cs typeface="Times New Roman"/>
              </a:rPr>
              <a:t> used</a:t>
            </a:r>
            <a:endParaRPr sz="1400">
              <a:latin typeface="Times New Roman"/>
              <a:cs typeface="Times New Roman"/>
            </a:endParaRPr>
          </a:p>
          <a:p>
            <a:pPr marL="252095" indent="-239395">
              <a:lnSpc>
                <a:spcPts val="1645"/>
              </a:lnSpc>
              <a:buFont typeface="Arial MT"/>
              <a:buChar char="•"/>
              <a:tabLst>
                <a:tab pos="252095" algn="l"/>
              </a:tabLst>
            </a:pPr>
            <a:r>
              <a:rPr dirty="0" sz="1400">
                <a:latin typeface="Times New Roman"/>
                <a:cs typeface="Times New Roman"/>
              </a:rPr>
              <a:t>Dependent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on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RSS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feed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data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availability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latency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6884" y="-29878"/>
            <a:ext cx="747966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System</a:t>
            </a:r>
            <a:r>
              <a:rPr dirty="0" spc="-155"/>
              <a:t> </a:t>
            </a:r>
            <a:r>
              <a:rPr dirty="0"/>
              <a:t>Overview</a:t>
            </a:r>
            <a:r>
              <a:rPr dirty="0" spc="-155"/>
              <a:t> </a:t>
            </a:r>
            <a:r>
              <a:rPr dirty="0"/>
              <a:t>—</a:t>
            </a:r>
            <a:r>
              <a:rPr dirty="0" spc="-150"/>
              <a:t> </a:t>
            </a:r>
            <a:r>
              <a:rPr dirty="0" spc="-10"/>
              <a:t>Architecture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93909" y="1273129"/>
            <a:ext cx="7978140" cy="3267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Architecture</a:t>
            </a:r>
            <a:r>
              <a:rPr dirty="0" sz="1800" spc="-11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Summary:</a:t>
            </a:r>
            <a:endParaRPr sz="1800">
              <a:latin typeface="Times New Roman"/>
              <a:cs typeface="Times New Roman"/>
            </a:endParaRPr>
          </a:p>
          <a:p>
            <a:pPr marL="15240" marR="153035">
              <a:lnSpc>
                <a:spcPts val="1610"/>
              </a:lnSpc>
              <a:spcBef>
                <a:spcPts val="1655"/>
              </a:spcBef>
            </a:pP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PoC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system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designed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with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modular,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event-</a:t>
            </a:r>
            <a:r>
              <a:rPr dirty="0" sz="1400" b="1">
                <a:latin typeface="Times New Roman"/>
                <a:cs typeface="Times New Roman"/>
              </a:rPr>
              <a:t>driven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architecture</a:t>
            </a:r>
            <a:r>
              <a:rPr dirty="0" sz="1400" spc="-5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that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integrates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data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ingestion,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real- </a:t>
            </a:r>
            <a:r>
              <a:rPr dirty="0" sz="1400" b="1">
                <a:latin typeface="Times New Roman"/>
                <a:cs typeface="Times New Roman"/>
              </a:rPr>
              <a:t>time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processing,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and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visualization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into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seamless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flow.</a:t>
            </a:r>
            <a:endParaRPr sz="1400">
              <a:latin typeface="Times New Roman"/>
              <a:cs typeface="Times New Roman"/>
            </a:endParaRPr>
          </a:p>
          <a:p>
            <a:pPr marL="15240" marR="196850" indent="44450">
              <a:lnSpc>
                <a:spcPts val="1610"/>
              </a:lnSpc>
            </a:pPr>
            <a:r>
              <a:rPr dirty="0" sz="1400">
                <a:latin typeface="Times New Roman"/>
                <a:cs typeface="Times New Roman"/>
              </a:rPr>
              <a:t>It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begins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by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fetching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live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financial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news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headlines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from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Google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News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RSS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feeds</a:t>
            </a:r>
            <a:r>
              <a:rPr dirty="0" sz="1400">
                <a:latin typeface="Times New Roman"/>
                <a:cs typeface="Times New Roman"/>
              </a:rPr>
              <a:t>,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which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act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as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primary </a:t>
            </a:r>
            <a:r>
              <a:rPr dirty="0" sz="1400">
                <a:latin typeface="Times New Roman"/>
                <a:cs typeface="Times New Roman"/>
              </a:rPr>
              <a:t>external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data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source.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Kafka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Producer</a:t>
            </a:r>
            <a:r>
              <a:rPr dirty="0" sz="1400" spc="-35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continuously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publishes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these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headlines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Kafka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topic (</a:t>
            </a:r>
            <a:r>
              <a:rPr dirty="0" sz="1400" spc="-10">
                <a:latin typeface="Courier New"/>
                <a:cs typeface="Courier New"/>
              </a:rPr>
              <a:t>financial-</a:t>
            </a:r>
            <a:r>
              <a:rPr dirty="0" sz="1400">
                <a:latin typeface="Courier New"/>
                <a:cs typeface="Courier New"/>
              </a:rPr>
              <a:t>news</a:t>
            </a:r>
            <a:r>
              <a:rPr dirty="0" sz="1400">
                <a:latin typeface="Times New Roman"/>
                <a:cs typeface="Times New Roman"/>
              </a:rPr>
              <a:t>)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real-</a:t>
            </a:r>
            <a:r>
              <a:rPr dirty="0" sz="1400">
                <a:latin typeface="Times New Roman"/>
                <a:cs typeface="Times New Roman"/>
              </a:rPr>
              <a:t>time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message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streaming.</a:t>
            </a:r>
            <a:endParaRPr sz="1400">
              <a:latin typeface="Times New Roman"/>
              <a:cs typeface="Times New Roman"/>
            </a:endParaRPr>
          </a:p>
          <a:p>
            <a:pPr marL="15240" marR="216535">
              <a:lnSpc>
                <a:spcPts val="1610"/>
              </a:lnSpc>
              <a:spcBef>
                <a:spcPts val="120"/>
              </a:spcBef>
            </a:pP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Kafka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Consumer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then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subscribes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this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topic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processes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incoming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headlines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using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 </a:t>
            </a:r>
            <a:r>
              <a:rPr dirty="0" sz="1400" spc="-10" b="1">
                <a:latin typeface="Times New Roman"/>
                <a:cs typeface="Times New Roman"/>
              </a:rPr>
              <a:t>VADER </a:t>
            </a:r>
            <a:r>
              <a:rPr dirty="0" sz="1400" b="1">
                <a:latin typeface="Times New Roman"/>
                <a:cs typeface="Times New Roman"/>
              </a:rPr>
              <a:t>Sentiment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Analysis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model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classify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them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as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i="1">
                <a:latin typeface="Times New Roman"/>
                <a:cs typeface="Times New Roman"/>
              </a:rPr>
              <a:t>positive</a:t>
            </a:r>
            <a:r>
              <a:rPr dirty="0" sz="1400">
                <a:latin typeface="Times New Roman"/>
                <a:cs typeface="Times New Roman"/>
              </a:rPr>
              <a:t>,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i="1">
                <a:latin typeface="Times New Roman"/>
                <a:cs typeface="Times New Roman"/>
              </a:rPr>
              <a:t>negative</a:t>
            </a:r>
            <a:r>
              <a:rPr dirty="0" sz="1400">
                <a:latin typeface="Times New Roman"/>
                <a:cs typeface="Times New Roman"/>
              </a:rPr>
              <a:t>,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or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i="1">
                <a:latin typeface="Times New Roman"/>
                <a:cs typeface="Times New Roman"/>
              </a:rPr>
              <a:t>neutral</a:t>
            </a:r>
            <a:r>
              <a:rPr dirty="0" sz="1400">
                <a:latin typeface="Times New Roman"/>
                <a:cs typeface="Times New Roman"/>
              </a:rPr>
              <a:t>.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These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sentiment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results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are </a:t>
            </a:r>
            <a:r>
              <a:rPr dirty="0" sz="1400">
                <a:latin typeface="Times New Roman"/>
                <a:cs typeface="Times New Roman"/>
              </a:rPr>
              <a:t>aggregated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summarized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determine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overall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market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sentiment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confidence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levels.</a:t>
            </a:r>
            <a:endParaRPr sz="1400">
              <a:latin typeface="Times New Roman"/>
              <a:cs typeface="Times New Roman"/>
            </a:endParaRPr>
          </a:p>
          <a:p>
            <a:pPr marL="15240" marR="185420" indent="-3175">
              <a:lnSpc>
                <a:spcPts val="2190"/>
              </a:lnSpc>
              <a:spcBef>
                <a:spcPts val="115"/>
              </a:spcBef>
            </a:pPr>
            <a:r>
              <a:rPr dirty="0" sz="1400">
                <a:latin typeface="Times New Roman"/>
                <a:cs typeface="Times New Roman"/>
              </a:rPr>
              <a:t>Finally,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Streamlit</a:t>
            </a:r>
            <a:r>
              <a:rPr dirty="0" sz="1400" spc="-3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Dashboard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visualizes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these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insights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dynamically,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providing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users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with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live</a:t>
            </a:r>
            <a:r>
              <a:rPr dirty="0" sz="1400" spc="-3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sentiment </a:t>
            </a:r>
            <a:r>
              <a:rPr dirty="0" sz="1400" b="1">
                <a:latin typeface="Times New Roman"/>
                <a:cs typeface="Times New Roman"/>
              </a:rPr>
              <a:t>trends</a:t>
            </a:r>
            <a:r>
              <a:rPr dirty="0" sz="1400">
                <a:latin typeface="Times New Roman"/>
                <a:cs typeface="Times New Roman"/>
              </a:rPr>
              <a:t>,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most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positive/negative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headlines</a:t>
            </a:r>
            <a:r>
              <a:rPr dirty="0" sz="1400">
                <a:latin typeface="Times New Roman"/>
                <a:cs typeface="Times New Roman"/>
              </a:rPr>
              <a:t>,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confidence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metrics</a:t>
            </a:r>
            <a:r>
              <a:rPr dirty="0" sz="1400" spc="-1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59690">
              <a:lnSpc>
                <a:spcPct val="100000"/>
              </a:lnSpc>
              <a:spcBef>
                <a:spcPts val="350"/>
              </a:spcBef>
            </a:pPr>
            <a:r>
              <a:rPr dirty="0" sz="1400">
                <a:latin typeface="Times New Roman"/>
                <a:cs typeface="Times New Roman"/>
              </a:rPr>
              <a:t>This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architecture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ensures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scalability,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modularity,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near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real-</a:t>
            </a:r>
            <a:r>
              <a:rPr dirty="0" sz="1400">
                <a:latin typeface="Times New Roman"/>
                <a:cs typeface="Times New Roman"/>
              </a:rPr>
              <a:t>time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updates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—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forming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strong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foundation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for</a:t>
            </a:r>
            <a:endParaRPr sz="140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505"/>
              </a:spcBef>
            </a:pPr>
            <a:r>
              <a:rPr dirty="0" sz="1400">
                <a:latin typeface="Times New Roman"/>
                <a:cs typeface="Times New Roman"/>
              </a:rPr>
              <a:t>future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integration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with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cloud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platforms</a:t>
            </a:r>
            <a:r>
              <a:rPr dirty="0" sz="1400">
                <a:latin typeface="Times New Roman"/>
                <a:cs typeface="Times New Roman"/>
              </a:rPr>
              <a:t>,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trading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APIs</a:t>
            </a:r>
            <a:r>
              <a:rPr dirty="0" sz="1400">
                <a:latin typeface="Times New Roman"/>
                <a:cs typeface="Times New Roman"/>
              </a:rPr>
              <a:t>,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or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predictive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analytics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models.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9950" y="461010"/>
            <a:ext cx="4866640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Build</a:t>
            </a:r>
            <a:r>
              <a:rPr dirty="0" spc="-60"/>
              <a:t> </a:t>
            </a:r>
            <a:r>
              <a:rPr dirty="0"/>
              <a:t>Plan</a:t>
            </a:r>
            <a:r>
              <a:rPr dirty="0" spc="-50"/>
              <a:t> </a:t>
            </a:r>
            <a:r>
              <a:rPr dirty="0"/>
              <a:t>&amp;</a:t>
            </a:r>
            <a:r>
              <a:rPr dirty="0" spc="-60"/>
              <a:t> </a:t>
            </a:r>
            <a:r>
              <a:rPr dirty="0" spc="-10"/>
              <a:t>Timeline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50850" y="1456689"/>
          <a:ext cx="8318500" cy="3380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5480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Phase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dirty="0" sz="1800" spc="-8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Week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Tasks</a:t>
                      </a:r>
                      <a:r>
                        <a:rPr dirty="0" sz="1800" spc="-4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dirty="0" sz="1800" spc="-9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Milestones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Owner(s)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Status</a:t>
                      </a:r>
                      <a:r>
                        <a:rPr dirty="0" sz="1800" spc="-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dirty="0" sz="1800" spc="-3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marL="138430" marR="615950">
                        <a:lnSpc>
                          <a:spcPts val="1380"/>
                        </a:lnSpc>
                        <a:spcBef>
                          <a:spcPts val="96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Week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Problem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&amp;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Research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19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119380" marR="194945">
                        <a:lnSpc>
                          <a:spcPts val="1030"/>
                        </a:lnSpc>
                        <a:spcBef>
                          <a:spcPts val="434"/>
                        </a:spcBef>
                      </a:pPr>
                      <a:r>
                        <a:rPr dirty="0" sz="900">
                          <a:latin typeface="Times New Roman"/>
                          <a:cs typeface="Times New Roman"/>
                        </a:rPr>
                        <a:t>Defined</a:t>
                      </a:r>
                      <a:r>
                        <a:rPr dirty="0" sz="9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00" spc="-10">
                          <a:latin typeface="Times New Roman"/>
                          <a:cs typeface="Times New Roman"/>
                        </a:rPr>
                        <a:t>problem</a:t>
                      </a:r>
                      <a:r>
                        <a:rPr dirty="0" sz="9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00">
                          <a:latin typeface="Times New Roman"/>
                          <a:cs typeface="Times New Roman"/>
                        </a:rPr>
                        <a:t>scope,</a:t>
                      </a:r>
                      <a:r>
                        <a:rPr dirty="0" sz="9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00">
                          <a:latin typeface="Times New Roman"/>
                          <a:cs typeface="Times New Roman"/>
                        </a:rPr>
                        <a:t>gathered</a:t>
                      </a:r>
                      <a:r>
                        <a:rPr dirty="0" sz="900" spc="-20">
                          <a:latin typeface="Times New Roman"/>
                          <a:cs typeface="Times New Roman"/>
                        </a:rPr>
                        <a:t> user </a:t>
                      </a:r>
                      <a:r>
                        <a:rPr dirty="0" sz="900">
                          <a:latin typeface="Times New Roman"/>
                          <a:cs typeface="Times New Roman"/>
                        </a:rPr>
                        <a:t>insights,</a:t>
                      </a:r>
                      <a:r>
                        <a:rPr dirty="0" sz="9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00">
                          <a:latin typeface="Times New Roman"/>
                          <a:cs typeface="Times New Roman"/>
                        </a:rPr>
                        <a:t>finalized</a:t>
                      </a:r>
                      <a:r>
                        <a:rPr dirty="0" sz="9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00" spc="-10">
                          <a:latin typeface="Times New Roman"/>
                          <a:cs typeface="Times New Roman"/>
                        </a:rPr>
                        <a:t>objectives</a:t>
                      </a:r>
                      <a:r>
                        <a:rPr dirty="0" sz="9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9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00" spc="-20">
                          <a:latin typeface="Times New Roman"/>
                          <a:cs typeface="Times New Roman"/>
                        </a:rPr>
                        <a:t>tech </a:t>
                      </a:r>
                      <a:r>
                        <a:rPr dirty="0" sz="900">
                          <a:latin typeface="Times New Roman"/>
                          <a:cs typeface="Times New Roman"/>
                        </a:rPr>
                        <a:t>stack</a:t>
                      </a:r>
                      <a:r>
                        <a:rPr dirty="0" sz="9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00">
                          <a:latin typeface="Times New Roman"/>
                          <a:cs typeface="Times New Roman"/>
                        </a:rPr>
                        <a:t>(Kafka</a:t>
                      </a:r>
                      <a:r>
                        <a:rPr dirty="0" sz="9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0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dirty="0" sz="9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00">
                          <a:latin typeface="Times New Roman"/>
                          <a:cs typeface="Times New Roman"/>
                        </a:rPr>
                        <a:t>AI</a:t>
                      </a:r>
                      <a:r>
                        <a:rPr dirty="0" sz="9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0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dirty="0" sz="9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00" spc="-10">
                          <a:latin typeface="Times New Roman"/>
                          <a:cs typeface="Times New Roman"/>
                        </a:rPr>
                        <a:t>Streamlit).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2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000">
                          <a:latin typeface="Arial MT"/>
                          <a:cs typeface="Arial MT"/>
                        </a:rPr>
                        <a:t>Ragu</a:t>
                      </a:r>
                      <a:r>
                        <a:rPr dirty="0" sz="10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 spc="-50">
                          <a:latin typeface="Arial MT"/>
                          <a:cs typeface="Arial MT"/>
                        </a:rPr>
                        <a:t>R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1022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Completed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Sept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2025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8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548005"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Week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Ideation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Setup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50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19380" marR="295275">
                        <a:lnSpc>
                          <a:spcPts val="1030"/>
                        </a:lnSpc>
                        <a:spcBef>
                          <a:spcPts val="540"/>
                        </a:spcBef>
                      </a:pPr>
                      <a:r>
                        <a:rPr dirty="0" sz="900">
                          <a:latin typeface="Times New Roman"/>
                          <a:cs typeface="Times New Roman"/>
                        </a:rPr>
                        <a:t>Installed</a:t>
                      </a:r>
                      <a:r>
                        <a:rPr dirty="0" sz="9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00">
                          <a:latin typeface="Times New Roman"/>
                          <a:cs typeface="Times New Roman"/>
                        </a:rPr>
                        <a:t>Kafka</a:t>
                      </a:r>
                      <a:r>
                        <a:rPr dirty="0" sz="9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00">
                          <a:latin typeface="Times New Roman"/>
                          <a:cs typeface="Times New Roman"/>
                        </a:rPr>
                        <a:t>locally,</a:t>
                      </a:r>
                      <a:r>
                        <a:rPr dirty="0" sz="9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00" spc="-10">
                          <a:latin typeface="Times New Roman"/>
                          <a:cs typeface="Times New Roman"/>
                        </a:rPr>
                        <a:t>configured </a:t>
                      </a:r>
                      <a:r>
                        <a:rPr dirty="0" sz="900">
                          <a:latin typeface="Times New Roman"/>
                          <a:cs typeface="Times New Roman"/>
                        </a:rPr>
                        <a:t>topics,</a:t>
                      </a:r>
                      <a:r>
                        <a:rPr dirty="0" sz="9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9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00">
                          <a:latin typeface="Times New Roman"/>
                          <a:cs typeface="Times New Roman"/>
                        </a:rPr>
                        <a:t>integrated</a:t>
                      </a:r>
                      <a:r>
                        <a:rPr dirty="0" sz="9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00">
                          <a:latin typeface="Times New Roman"/>
                          <a:cs typeface="Times New Roman"/>
                        </a:rPr>
                        <a:t>Google</a:t>
                      </a:r>
                      <a:r>
                        <a:rPr dirty="0" sz="9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00" spc="-20">
                          <a:latin typeface="Times New Roman"/>
                          <a:cs typeface="Times New Roman"/>
                        </a:rPr>
                        <a:t>News </a:t>
                      </a:r>
                      <a:r>
                        <a:rPr dirty="0" sz="900">
                          <a:latin typeface="Times New Roman"/>
                          <a:cs typeface="Times New Roman"/>
                        </a:rPr>
                        <a:t>RSS</a:t>
                      </a:r>
                      <a:r>
                        <a:rPr dirty="0" sz="9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00">
                          <a:latin typeface="Times New Roman"/>
                          <a:cs typeface="Times New Roman"/>
                        </a:rPr>
                        <a:t>feed</a:t>
                      </a:r>
                      <a:r>
                        <a:rPr dirty="0" sz="9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0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9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0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dirty="0" sz="9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00" spc="-10">
                          <a:latin typeface="Times New Roman"/>
                          <a:cs typeface="Times New Roman"/>
                        </a:rPr>
                        <a:t>ingestion.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85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dirty="0" sz="1000">
                          <a:latin typeface="Arial MT"/>
                          <a:cs typeface="Arial MT"/>
                        </a:rPr>
                        <a:t>Sanjay </a:t>
                      </a:r>
                      <a:r>
                        <a:rPr dirty="0" sz="1000" spc="-50">
                          <a:latin typeface="Arial MT"/>
                          <a:cs typeface="Arial MT"/>
                        </a:rPr>
                        <a:t>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965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Completed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Oct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2025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50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548005"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Week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PoC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Development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38430" marR="181610">
                        <a:lnSpc>
                          <a:spcPts val="1030"/>
                        </a:lnSpc>
                        <a:spcBef>
                          <a:spcPts val="100"/>
                        </a:spcBef>
                      </a:pPr>
                      <a:r>
                        <a:rPr dirty="0" sz="900">
                          <a:latin typeface="Times New Roman"/>
                          <a:cs typeface="Times New Roman"/>
                        </a:rPr>
                        <a:t>Implemented</a:t>
                      </a:r>
                      <a:r>
                        <a:rPr dirty="0" sz="9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00">
                          <a:latin typeface="Times New Roman"/>
                          <a:cs typeface="Times New Roman"/>
                        </a:rPr>
                        <a:t>Kafka</a:t>
                      </a:r>
                      <a:r>
                        <a:rPr dirty="0" sz="9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00">
                          <a:latin typeface="Times New Roman"/>
                          <a:cs typeface="Times New Roman"/>
                        </a:rPr>
                        <a:t>Producer</a:t>
                      </a:r>
                      <a:r>
                        <a:rPr dirty="0" sz="9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00" spc="-50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dirty="0" sz="900">
                          <a:latin typeface="Times New Roman"/>
                          <a:cs typeface="Times New Roman"/>
                        </a:rPr>
                        <a:t> Consumer,</a:t>
                      </a:r>
                      <a:r>
                        <a:rPr dirty="0" sz="9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00">
                          <a:latin typeface="Times New Roman"/>
                          <a:cs typeface="Times New Roman"/>
                        </a:rPr>
                        <a:t>integrated</a:t>
                      </a:r>
                      <a:r>
                        <a:rPr dirty="0" sz="9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00">
                          <a:latin typeface="Times New Roman"/>
                          <a:cs typeface="Times New Roman"/>
                        </a:rPr>
                        <a:t>VADER</a:t>
                      </a:r>
                      <a:r>
                        <a:rPr dirty="0" sz="9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00" spc="-25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900" spc="-10">
                          <a:latin typeface="Times New Roman"/>
                          <a:cs typeface="Times New Roman"/>
                        </a:rPr>
                        <a:t> sentiment</a:t>
                      </a:r>
                      <a:r>
                        <a:rPr dirty="0" sz="9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00">
                          <a:latin typeface="Times New Roman"/>
                          <a:cs typeface="Times New Roman"/>
                        </a:rPr>
                        <a:t>analysis,</a:t>
                      </a:r>
                      <a:r>
                        <a:rPr dirty="0" sz="9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9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00">
                          <a:latin typeface="Times New Roman"/>
                          <a:cs typeface="Times New Roman"/>
                        </a:rPr>
                        <a:t>validated</a:t>
                      </a:r>
                      <a:r>
                        <a:rPr dirty="0" sz="9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00" spc="-20">
                          <a:latin typeface="Times New Roman"/>
                          <a:cs typeface="Times New Roman"/>
                        </a:rPr>
                        <a:t>data </a:t>
                      </a:r>
                      <a:r>
                        <a:rPr dirty="0" sz="900" spc="-10">
                          <a:latin typeface="Times New Roman"/>
                          <a:cs typeface="Times New Roman"/>
                        </a:rPr>
                        <a:t>flow.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dirty="0" sz="1000">
                          <a:latin typeface="Arial MT"/>
                          <a:cs typeface="Arial MT"/>
                        </a:rPr>
                        <a:t>Yogiram K </a:t>
                      </a:r>
                      <a:r>
                        <a:rPr dirty="0" sz="1000" spc="-50">
                          <a:latin typeface="Arial MT"/>
                          <a:cs typeface="Arial MT"/>
                        </a:rPr>
                        <a:t>V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1098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Completed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Oct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2025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548005">
                <a:tc>
                  <a:txBody>
                    <a:bodyPr/>
                    <a:lstStyle/>
                    <a:p>
                      <a:pPr marL="176530" marR="434340">
                        <a:lnSpc>
                          <a:spcPts val="1380"/>
                        </a:lnSpc>
                        <a:spcBef>
                          <a:spcPts val="97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Week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4 –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Dashboard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&amp;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Testing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38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19380" marR="222885">
                        <a:lnSpc>
                          <a:spcPts val="1030"/>
                        </a:lnSpc>
                        <a:spcBef>
                          <a:spcPts val="525"/>
                        </a:spcBef>
                      </a:pPr>
                      <a:r>
                        <a:rPr dirty="0" sz="900">
                          <a:latin typeface="Times New Roman"/>
                          <a:cs typeface="Times New Roman"/>
                        </a:rPr>
                        <a:t>Developed</a:t>
                      </a:r>
                      <a:r>
                        <a:rPr dirty="0" sz="9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00" spc="-10">
                          <a:latin typeface="Times New Roman"/>
                          <a:cs typeface="Times New Roman"/>
                        </a:rPr>
                        <a:t>Streamlit</a:t>
                      </a:r>
                      <a:r>
                        <a:rPr dirty="0" sz="9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00">
                          <a:latin typeface="Times New Roman"/>
                          <a:cs typeface="Times New Roman"/>
                        </a:rPr>
                        <a:t>dashboard,</a:t>
                      </a:r>
                      <a:r>
                        <a:rPr dirty="0" sz="9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00" spc="-10">
                          <a:latin typeface="Times New Roman"/>
                          <a:cs typeface="Times New Roman"/>
                        </a:rPr>
                        <a:t>real- </a:t>
                      </a:r>
                      <a:r>
                        <a:rPr dirty="0" sz="900">
                          <a:latin typeface="Times New Roman"/>
                          <a:cs typeface="Times New Roman"/>
                        </a:rPr>
                        <a:t>time</a:t>
                      </a:r>
                      <a:r>
                        <a:rPr dirty="0" sz="9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00">
                          <a:latin typeface="Times New Roman"/>
                          <a:cs typeface="Times New Roman"/>
                        </a:rPr>
                        <a:t>updates,</a:t>
                      </a:r>
                      <a:r>
                        <a:rPr dirty="0" sz="9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9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00">
                          <a:latin typeface="Times New Roman"/>
                          <a:cs typeface="Times New Roman"/>
                        </a:rPr>
                        <a:t>tested</a:t>
                      </a:r>
                      <a:r>
                        <a:rPr dirty="0" sz="9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00" spc="-10">
                          <a:latin typeface="Times New Roman"/>
                          <a:cs typeface="Times New Roman"/>
                        </a:rPr>
                        <a:t>sentiment </a:t>
                      </a:r>
                      <a:r>
                        <a:rPr dirty="0" sz="900">
                          <a:latin typeface="Times New Roman"/>
                          <a:cs typeface="Times New Roman"/>
                        </a:rPr>
                        <a:t>accuracy</a:t>
                      </a:r>
                      <a:r>
                        <a:rPr dirty="0" sz="9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0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dirty="0" sz="9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00">
                          <a:latin typeface="Times New Roman"/>
                          <a:cs typeface="Times New Roman"/>
                        </a:rPr>
                        <a:t>live</a:t>
                      </a:r>
                      <a:r>
                        <a:rPr dirty="0" sz="9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00" spc="-10">
                          <a:latin typeface="Times New Roman"/>
                          <a:cs typeface="Times New Roman"/>
                        </a:rPr>
                        <a:t>feeds.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dirty="0" sz="1000">
                          <a:latin typeface="Arial MT"/>
                          <a:cs typeface="Arial MT"/>
                        </a:rPr>
                        <a:t>Srijith</a:t>
                      </a:r>
                      <a:r>
                        <a:rPr dirty="0" sz="10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 spc="-50">
                          <a:latin typeface="Arial MT"/>
                          <a:cs typeface="Arial MT"/>
                        </a:rPr>
                        <a:t>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10413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Completed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Oct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2025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41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marL="176530" marR="433705">
                        <a:lnSpc>
                          <a:spcPts val="1380"/>
                        </a:lnSpc>
                        <a:spcBef>
                          <a:spcPts val="93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Week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Evaluation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&amp;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Documentation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81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8905" marR="266700">
                        <a:lnSpc>
                          <a:spcPts val="1030"/>
                        </a:lnSpc>
                        <a:spcBef>
                          <a:spcPts val="630"/>
                        </a:spcBef>
                      </a:pPr>
                      <a:r>
                        <a:rPr dirty="0" sz="900" spc="-10">
                          <a:latin typeface="Times New Roman"/>
                          <a:cs typeface="Times New Roman"/>
                        </a:rPr>
                        <a:t>Performance</a:t>
                      </a:r>
                      <a:r>
                        <a:rPr dirty="0" sz="9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00">
                          <a:latin typeface="Times New Roman"/>
                          <a:cs typeface="Times New Roman"/>
                        </a:rPr>
                        <a:t>testing,</a:t>
                      </a:r>
                      <a:r>
                        <a:rPr dirty="0" sz="9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00" spc="-10">
                          <a:latin typeface="Times New Roman"/>
                          <a:cs typeface="Times New Roman"/>
                        </a:rPr>
                        <a:t>metrics </a:t>
                      </a:r>
                      <a:r>
                        <a:rPr dirty="0" sz="900">
                          <a:latin typeface="Times New Roman"/>
                          <a:cs typeface="Times New Roman"/>
                        </a:rPr>
                        <a:t>validation,</a:t>
                      </a:r>
                      <a:r>
                        <a:rPr dirty="0" sz="9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00">
                          <a:latin typeface="Times New Roman"/>
                          <a:cs typeface="Times New Roman"/>
                        </a:rPr>
                        <a:t>final</a:t>
                      </a:r>
                      <a:r>
                        <a:rPr dirty="0" sz="9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00">
                          <a:latin typeface="Times New Roman"/>
                          <a:cs typeface="Times New Roman"/>
                        </a:rPr>
                        <a:t>documentation,</a:t>
                      </a:r>
                      <a:r>
                        <a:rPr dirty="0" sz="9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00" spc="-2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900">
                          <a:latin typeface="Times New Roman"/>
                          <a:cs typeface="Times New Roman"/>
                        </a:rPr>
                        <a:t> PoC</a:t>
                      </a:r>
                      <a:r>
                        <a:rPr dirty="0" sz="9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00">
                          <a:latin typeface="Times New Roman"/>
                          <a:cs typeface="Times New Roman"/>
                        </a:rPr>
                        <a:t>presentation</a:t>
                      </a:r>
                      <a:r>
                        <a:rPr dirty="0" sz="9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00" spc="-10">
                          <a:latin typeface="Times New Roman"/>
                          <a:cs typeface="Times New Roman"/>
                        </a:rPr>
                        <a:t>preparation.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00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38430" marR="583565">
                        <a:lnSpc>
                          <a:spcPts val="1150"/>
                        </a:lnSpc>
                        <a:spcBef>
                          <a:spcPts val="705"/>
                        </a:spcBef>
                      </a:pPr>
                      <a:r>
                        <a:rPr dirty="0" sz="1000">
                          <a:latin typeface="Arial MT"/>
                          <a:cs typeface="Arial MT"/>
                        </a:rPr>
                        <a:t>Sanjay</a:t>
                      </a:r>
                      <a:r>
                        <a:rPr dirty="0" sz="10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S, Yogiram K </a:t>
                      </a:r>
                      <a:r>
                        <a:rPr dirty="0" sz="1000" spc="-25">
                          <a:latin typeface="Arial MT"/>
                          <a:cs typeface="Arial MT"/>
                        </a:rPr>
                        <a:t>V, 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Srijith</a:t>
                      </a:r>
                      <a:r>
                        <a:rPr dirty="0" sz="10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S,</a:t>
                      </a:r>
                      <a:r>
                        <a:rPr dirty="0" sz="10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Ragu</a:t>
                      </a:r>
                      <a:r>
                        <a:rPr dirty="0" sz="10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 spc="-50">
                          <a:latin typeface="Arial MT"/>
                          <a:cs typeface="Arial MT"/>
                        </a:rPr>
                        <a:t>R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895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Planned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Nov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2025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60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8539" y="461010"/>
            <a:ext cx="4582795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Resources</a:t>
            </a:r>
            <a:r>
              <a:rPr dirty="0" spc="-105"/>
              <a:t> </a:t>
            </a:r>
            <a:r>
              <a:rPr dirty="0"/>
              <a:t>&amp;</a:t>
            </a:r>
            <a:r>
              <a:rPr dirty="0" spc="-165"/>
              <a:t> </a:t>
            </a:r>
            <a:r>
              <a:rPr dirty="0" spc="-10"/>
              <a:t>Budget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50850" y="1456689"/>
          <a:ext cx="8318500" cy="3380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5920"/>
                <a:gridCol w="1645920"/>
                <a:gridCol w="1645919"/>
                <a:gridCol w="1645920"/>
                <a:gridCol w="1645920"/>
              </a:tblGrid>
              <a:tr h="5480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Item</a:t>
                      </a:r>
                      <a:r>
                        <a:rPr dirty="0" sz="1800" spc="-4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dirty="0" sz="18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Tool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Qty /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Spec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Cost</a:t>
                      </a:r>
                      <a:r>
                        <a:rPr dirty="0" sz="18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(₹)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Source</a:t>
                      </a:r>
                      <a:r>
                        <a:rPr dirty="0" sz="1800" spc="-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dirty="0" sz="1800" spc="-9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Link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Notes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marL="91440" marR="649605">
                        <a:lnSpc>
                          <a:spcPts val="1380"/>
                        </a:lnSpc>
                        <a:spcBef>
                          <a:spcPts val="111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Laptop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Local Machine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09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(i5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8GB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RAM)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89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9370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dirty="0" sz="1000" spc="-50">
                          <a:latin typeface="Arial MT"/>
                          <a:cs typeface="Arial MT"/>
                        </a:rPr>
                        <a:t>-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1403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dirty="0" sz="1000" spc="-10">
                          <a:latin typeface="Arial MT"/>
                          <a:cs typeface="Arial MT"/>
                        </a:rPr>
                        <a:t>Existing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1308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9375" marR="112395">
                        <a:lnSpc>
                          <a:spcPts val="1150"/>
                        </a:lnSpc>
                        <a:spcBef>
                          <a:spcPts val="1110"/>
                        </a:spcBef>
                      </a:pPr>
                      <a:r>
                        <a:rPr dirty="0" sz="1000">
                          <a:latin typeface="Arial MT"/>
                          <a:cs typeface="Arial MT"/>
                        </a:rPr>
                        <a:t>Used</a:t>
                      </a:r>
                      <a:r>
                        <a:rPr dirty="0" sz="10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for</a:t>
                      </a:r>
                      <a:r>
                        <a:rPr dirty="0" sz="10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Kafka,</a:t>
                      </a:r>
                      <a:r>
                        <a:rPr dirty="0" sz="1000" spc="-10">
                          <a:latin typeface="Arial MT"/>
                          <a:cs typeface="Arial MT"/>
                        </a:rPr>
                        <a:t> Streamlit, 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0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local</a:t>
                      </a:r>
                      <a:r>
                        <a:rPr dirty="0" sz="10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 spc="-10">
                          <a:latin typeface="Arial MT"/>
                          <a:cs typeface="Arial MT"/>
                        </a:rPr>
                        <a:t>testing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1409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54800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dirty="0" sz="1000">
                          <a:latin typeface="Arial MT"/>
                          <a:cs typeface="Arial MT"/>
                        </a:rPr>
                        <a:t>Apache</a:t>
                      </a:r>
                      <a:r>
                        <a:rPr dirty="0" sz="10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 spc="-10">
                          <a:latin typeface="Arial MT"/>
                          <a:cs typeface="Arial MT"/>
                        </a:rPr>
                        <a:t>Kafka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869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78435" marR="659130">
                        <a:lnSpc>
                          <a:spcPts val="1380"/>
                        </a:lnSpc>
                        <a:spcBef>
                          <a:spcPts val="69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v4.1.0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(Open Source)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76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000" spc="-50">
                          <a:latin typeface="Arial MT"/>
                          <a:cs typeface="Arial MT"/>
                        </a:rPr>
                        <a:t>-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1346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ts val="1175"/>
                        </a:lnSpc>
                        <a:spcBef>
                          <a:spcPts val="910"/>
                        </a:spcBef>
                      </a:pPr>
                      <a:r>
                        <a:rPr dirty="0" sz="1000" spc="-10">
                          <a:latin typeface="Arial MT"/>
                          <a:cs typeface="Arial MT"/>
                        </a:rPr>
                        <a:t>https://kafka.apache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153670">
                        <a:lnSpc>
                          <a:spcPts val="1175"/>
                        </a:lnSpc>
                      </a:pPr>
                      <a:r>
                        <a:rPr dirty="0" sz="1000" spc="-10">
                          <a:latin typeface="Arial MT"/>
                          <a:cs typeface="Arial MT"/>
                        </a:rPr>
                        <a:t>.org/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9850" marR="579755">
                        <a:lnSpc>
                          <a:spcPts val="1150"/>
                        </a:lnSpc>
                        <a:spcBef>
                          <a:spcPts val="990"/>
                        </a:spcBef>
                      </a:pPr>
                      <a:r>
                        <a:rPr dirty="0" sz="1000">
                          <a:latin typeface="Arial MT"/>
                          <a:cs typeface="Arial MT"/>
                        </a:rPr>
                        <a:t>Core</a:t>
                      </a:r>
                      <a:r>
                        <a:rPr dirty="0" sz="1000" spc="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for</a:t>
                      </a:r>
                      <a:r>
                        <a:rPr dirty="0" sz="1000" spc="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 spc="-10">
                          <a:latin typeface="Arial MT"/>
                          <a:cs typeface="Arial MT"/>
                        </a:rPr>
                        <a:t>real-</a:t>
                      </a:r>
                      <a:r>
                        <a:rPr dirty="0" sz="1000" spc="-20">
                          <a:latin typeface="Arial MT"/>
                          <a:cs typeface="Arial MT"/>
                        </a:rPr>
                        <a:t>time </a:t>
                      </a:r>
                      <a:r>
                        <a:rPr dirty="0" sz="1000" spc="-10">
                          <a:latin typeface="Arial MT"/>
                          <a:cs typeface="Arial MT"/>
                        </a:rPr>
                        <a:t>streaming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1257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548005">
                <a:tc>
                  <a:txBody>
                    <a:bodyPr/>
                    <a:lstStyle/>
                    <a:p>
                      <a:pPr marL="90805" marR="419100">
                        <a:lnSpc>
                          <a:spcPts val="1150"/>
                        </a:lnSpc>
                        <a:spcBef>
                          <a:spcPts val="495"/>
                        </a:spcBef>
                      </a:pPr>
                      <a:r>
                        <a:rPr dirty="0" sz="1000">
                          <a:latin typeface="Arial MT"/>
                          <a:cs typeface="Arial MT"/>
                        </a:rPr>
                        <a:t>Python</a:t>
                      </a:r>
                      <a:r>
                        <a:rPr dirty="0" sz="10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&amp;</a:t>
                      </a:r>
                      <a:r>
                        <a:rPr dirty="0" sz="1000" spc="-10">
                          <a:latin typeface="Arial MT"/>
                          <a:cs typeface="Arial MT"/>
                        </a:rPr>
                        <a:t> Libraries 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(VADER,</a:t>
                      </a:r>
                      <a:r>
                        <a:rPr dirty="0" sz="1000" spc="2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 spc="-10">
                          <a:latin typeface="Arial MT"/>
                          <a:cs typeface="Arial MT"/>
                        </a:rPr>
                        <a:t>Streamlit)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628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dirty="0" sz="1000">
                          <a:latin typeface="Arial MT"/>
                          <a:cs typeface="Arial MT"/>
                        </a:rPr>
                        <a:t>Latest</a:t>
                      </a:r>
                      <a:r>
                        <a:rPr dirty="0" sz="10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 spc="-10">
                          <a:latin typeface="Arial MT"/>
                          <a:cs typeface="Arial MT"/>
                        </a:rPr>
                        <a:t>versions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1098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685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dirty="0" sz="1000" spc="-50">
                          <a:latin typeface="Arial MT"/>
                          <a:cs typeface="Arial MT"/>
                        </a:rPr>
                        <a:t>-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138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dirty="0" sz="1000" spc="-10">
                          <a:latin typeface="Arial MT"/>
                          <a:cs typeface="Arial MT"/>
                        </a:rPr>
                        <a:t>https://pypi.org/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812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9375" marR="189865">
                        <a:lnSpc>
                          <a:spcPts val="1150"/>
                        </a:lnSpc>
                        <a:spcBef>
                          <a:spcPts val="1019"/>
                        </a:spcBef>
                      </a:pPr>
                      <a:r>
                        <a:rPr dirty="0" sz="1000">
                          <a:latin typeface="Arial MT"/>
                          <a:cs typeface="Arial MT"/>
                        </a:rPr>
                        <a:t>For</a:t>
                      </a:r>
                      <a:r>
                        <a:rPr dirty="0" sz="10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NLP,</a:t>
                      </a:r>
                      <a:r>
                        <a:rPr dirty="0" sz="10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data</a:t>
                      </a:r>
                      <a:r>
                        <a:rPr dirty="0" sz="10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 spc="-10">
                          <a:latin typeface="Arial MT"/>
                          <a:cs typeface="Arial MT"/>
                        </a:rPr>
                        <a:t>ingestion, 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000" spc="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 spc="-25">
                          <a:latin typeface="Arial MT"/>
                          <a:cs typeface="Arial MT"/>
                        </a:rPr>
                        <a:t>UI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12953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548005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1000">
                          <a:latin typeface="Arial MT"/>
                          <a:cs typeface="Arial MT"/>
                        </a:rPr>
                        <a:t>Google</a:t>
                      </a:r>
                      <a:r>
                        <a:rPr dirty="0" sz="10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News</a:t>
                      </a:r>
                      <a:r>
                        <a:rPr dirty="0" sz="10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RSS</a:t>
                      </a:r>
                      <a:r>
                        <a:rPr dirty="0" sz="10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 spc="-20">
                          <a:latin typeface="Arial MT"/>
                          <a:cs typeface="Arial MT"/>
                        </a:rPr>
                        <a:t>Feed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946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dirty="0" sz="1000">
                          <a:latin typeface="Arial MT"/>
                          <a:cs typeface="Arial MT"/>
                        </a:rPr>
                        <a:t>Public</a:t>
                      </a:r>
                      <a:r>
                        <a:rPr dirty="0" sz="10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API</a:t>
                      </a:r>
                      <a:r>
                        <a:rPr dirty="0" sz="10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 spc="-10">
                          <a:latin typeface="Arial MT"/>
                          <a:cs typeface="Arial MT"/>
                        </a:rPr>
                        <a:t>access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11366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 marR="635">
                        <a:lnSpc>
                          <a:spcPct val="100000"/>
                        </a:lnSpc>
                      </a:pPr>
                      <a:r>
                        <a:rPr dirty="0" sz="1000" spc="-50">
                          <a:latin typeface="Arial MT"/>
                          <a:cs typeface="Arial MT"/>
                        </a:rPr>
                        <a:t>-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53670" marR="290830">
                        <a:lnSpc>
                          <a:spcPts val="1150"/>
                        </a:lnSpc>
                        <a:spcBef>
                          <a:spcPts val="1050"/>
                        </a:spcBef>
                      </a:pPr>
                      <a:r>
                        <a:rPr dirty="0" sz="1000" spc="-10">
                          <a:latin typeface="Arial MT"/>
                          <a:cs typeface="Arial MT"/>
                        </a:rPr>
                        <a:t>https://news.google.c om/rss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1333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9850" marR="473709">
                        <a:lnSpc>
                          <a:spcPts val="1150"/>
                        </a:lnSpc>
                        <a:spcBef>
                          <a:spcPts val="1125"/>
                        </a:spcBef>
                      </a:pPr>
                      <a:r>
                        <a:rPr dirty="0" sz="1000">
                          <a:latin typeface="Arial MT"/>
                          <a:cs typeface="Arial MT"/>
                        </a:rPr>
                        <a:t>Free</a:t>
                      </a:r>
                      <a:r>
                        <a:rPr dirty="0" sz="10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financial</a:t>
                      </a:r>
                      <a:r>
                        <a:rPr dirty="0" sz="10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 spc="-20">
                          <a:latin typeface="Arial MT"/>
                          <a:cs typeface="Arial MT"/>
                        </a:rPr>
                        <a:t>news </a:t>
                      </a:r>
                      <a:r>
                        <a:rPr dirty="0" sz="1000" spc="-10">
                          <a:latin typeface="Arial MT"/>
                          <a:cs typeface="Arial MT"/>
                        </a:rPr>
                        <a:t>source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1428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marL="109855" marR="568325">
                        <a:lnSpc>
                          <a:spcPts val="1150"/>
                        </a:lnSpc>
                        <a:spcBef>
                          <a:spcPts val="930"/>
                        </a:spcBef>
                      </a:pPr>
                      <a:r>
                        <a:rPr dirty="0" sz="1000">
                          <a:latin typeface="Arial MT"/>
                          <a:cs typeface="Arial MT"/>
                        </a:rPr>
                        <a:t>Misc.</a:t>
                      </a:r>
                      <a:r>
                        <a:rPr dirty="0" sz="10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 spc="-10">
                          <a:latin typeface="Arial MT"/>
                          <a:cs typeface="Arial MT"/>
                        </a:rPr>
                        <a:t>(Electricity, 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Internet,</a:t>
                      </a:r>
                      <a:r>
                        <a:rPr dirty="0" sz="10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 spc="-10">
                          <a:latin typeface="Arial MT"/>
                          <a:cs typeface="Arial MT"/>
                        </a:rPr>
                        <a:t>Testing)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1181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dirty="0" sz="1000">
                          <a:latin typeface="Arial MT"/>
                          <a:cs typeface="Arial MT"/>
                        </a:rPr>
                        <a:t>Approx.</a:t>
                      </a:r>
                      <a:r>
                        <a:rPr dirty="0" sz="10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usage</a:t>
                      </a:r>
                      <a:r>
                        <a:rPr dirty="0" sz="10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 spc="-20">
                          <a:latin typeface="Arial MT"/>
                          <a:cs typeface="Arial MT"/>
                        </a:rPr>
                        <a:t>cost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984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dirty="0" sz="1000" spc="-20">
                          <a:latin typeface="Arial MT"/>
                          <a:cs typeface="Arial MT"/>
                        </a:rPr>
                        <a:t>~500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1174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dirty="0" sz="1000">
                          <a:latin typeface="Arial MT"/>
                          <a:cs typeface="Arial MT"/>
                        </a:rPr>
                        <a:t>Local</a:t>
                      </a:r>
                      <a:r>
                        <a:rPr dirty="0" sz="10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 spc="-10">
                          <a:latin typeface="Arial MT"/>
                          <a:cs typeface="Arial MT"/>
                        </a:rPr>
                        <a:t>setup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1174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358140">
                        <a:lnSpc>
                          <a:spcPts val="1150"/>
                        </a:lnSpc>
                        <a:spcBef>
                          <a:spcPts val="1005"/>
                        </a:spcBef>
                      </a:pPr>
                      <a:r>
                        <a:rPr dirty="0" sz="1000">
                          <a:latin typeface="Arial MT"/>
                          <a:cs typeface="Arial MT"/>
                        </a:rPr>
                        <a:t>Minor</a:t>
                      </a:r>
                      <a:r>
                        <a:rPr dirty="0" sz="10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operational</a:t>
                      </a:r>
                      <a:r>
                        <a:rPr dirty="0" sz="1000" spc="-25">
                          <a:latin typeface="Arial MT"/>
                          <a:cs typeface="Arial MT"/>
                        </a:rPr>
                        <a:t> and </a:t>
                      </a:r>
                      <a:r>
                        <a:rPr dirty="0" sz="1000">
                          <a:latin typeface="Arial MT"/>
                          <a:cs typeface="Arial MT"/>
                        </a:rPr>
                        <a:t>testing</a:t>
                      </a:r>
                      <a:r>
                        <a:rPr dirty="0" sz="10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000" spc="-20">
                          <a:latin typeface="Arial MT"/>
                          <a:cs typeface="Arial MT"/>
                        </a:rPr>
                        <a:t>cost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 marT="1276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880235">
              <a:lnSpc>
                <a:spcPct val="100000"/>
              </a:lnSpc>
              <a:spcBef>
                <a:spcPts val="100"/>
              </a:spcBef>
            </a:pPr>
            <a:r>
              <a:rPr dirty="0"/>
              <a:t>Demo</a:t>
            </a:r>
            <a:r>
              <a:rPr dirty="0" spc="-95"/>
              <a:t> </a:t>
            </a:r>
            <a:r>
              <a:rPr dirty="0"/>
              <a:t>&amp;</a:t>
            </a:r>
            <a:r>
              <a:rPr dirty="0" spc="-95"/>
              <a:t> </a:t>
            </a:r>
            <a:r>
              <a:rPr dirty="0"/>
              <a:t>Test</a:t>
            </a:r>
            <a:r>
              <a:rPr dirty="0" spc="-95"/>
              <a:t> </a:t>
            </a:r>
            <a:r>
              <a:rPr dirty="0" spc="-20"/>
              <a:t>Plan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12139" y="1400650"/>
            <a:ext cx="7608570" cy="43173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88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Demo</a:t>
            </a:r>
            <a:r>
              <a:rPr dirty="0" sz="1600" spc="-3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Scenario:</a:t>
            </a:r>
            <a:endParaRPr sz="1600">
              <a:latin typeface="Times New Roman"/>
              <a:cs typeface="Times New Roman"/>
            </a:endParaRPr>
          </a:p>
          <a:p>
            <a:pPr marL="12700" marR="5080" indent="50800">
              <a:lnSpc>
                <a:spcPts val="1839"/>
              </a:lnSpc>
              <a:spcBef>
                <a:spcPts val="85"/>
              </a:spcBef>
            </a:pPr>
            <a:r>
              <a:rPr dirty="0" sz="1600">
                <a:latin typeface="Times New Roman"/>
                <a:cs typeface="Times New Roman"/>
              </a:rPr>
              <a:t>Show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live</a:t>
            </a:r>
            <a:r>
              <a:rPr dirty="0" sz="1600" spc="-3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run</a:t>
            </a:r>
            <a:r>
              <a:rPr dirty="0" sz="1600" spc="-35" b="1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system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where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financial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news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headlines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(e.g.,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Tesla</a:t>
            </a:r>
            <a:r>
              <a:rPr dirty="0" sz="1600">
                <a:latin typeface="Times New Roman"/>
                <a:cs typeface="Times New Roman"/>
              </a:rPr>
              <a:t>,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Apple</a:t>
            </a:r>
            <a:r>
              <a:rPr dirty="0" sz="1600">
                <a:latin typeface="Times New Roman"/>
                <a:cs typeface="Times New Roman"/>
              </a:rPr>
              <a:t>)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are </a:t>
            </a:r>
            <a:r>
              <a:rPr dirty="0" sz="1600">
                <a:latin typeface="Times New Roman"/>
                <a:cs typeface="Times New Roman"/>
              </a:rPr>
              <a:t>streamed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real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time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via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Kafka</a:t>
            </a:r>
            <a:r>
              <a:rPr dirty="0" sz="1600" spc="-3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Producer</a:t>
            </a:r>
            <a:r>
              <a:rPr dirty="0" sz="1600">
                <a:latin typeface="Times New Roman"/>
                <a:cs typeface="Times New Roman"/>
              </a:rPr>
              <a:t>,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analyzed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by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Consumer</a:t>
            </a:r>
            <a:r>
              <a:rPr dirty="0" sz="1600" spc="-3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using</a:t>
            </a:r>
            <a:r>
              <a:rPr dirty="0" sz="1600" spc="-3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VADER</a:t>
            </a:r>
            <a:r>
              <a:rPr dirty="0" sz="1600">
                <a:latin typeface="Times New Roman"/>
                <a:cs typeface="Times New Roman"/>
              </a:rPr>
              <a:t>,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and </a:t>
            </a:r>
            <a:r>
              <a:rPr dirty="0" sz="1600">
                <a:latin typeface="Times New Roman"/>
                <a:cs typeface="Times New Roman"/>
              </a:rPr>
              <a:t>displayed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instantly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on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Streamlit</a:t>
            </a:r>
            <a:r>
              <a:rPr dirty="0" sz="1600" spc="-3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dashboard</a:t>
            </a:r>
            <a:r>
              <a:rPr dirty="0" sz="1600" spc="-30" b="1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with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sentiment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classification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confidence levels.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1789"/>
              </a:lnSpc>
            </a:pPr>
            <a:r>
              <a:rPr dirty="0" sz="1600" b="1">
                <a:latin typeface="Times New Roman"/>
                <a:cs typeface="Times New Roman"/>
              </a:rPr>
              <a:t>Audience:</a:t>
            </a:r>
            <a:r>
              <a:rPr dirty="0" sz="1600" spc="-50" b="1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Mentors,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judges,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academic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evaluators.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1880"/>
              </a:lnSpc>
              <a:spcBef>
                <a:spcPts val="1070"/>
              </a:spcBef>
            </a:pPr>
            <a:r>
              <a:rPr dirty="0" sz="1600" b="1">
                <a:latin typeface="Times New Roman"/>
                <a:cs typeface="Times New Roman"/>
              </a:rPr>
              <a:t>Test</a:t>
            </a:r>
            <a:r>
              <a:rPr dirty="0" sz="1600" spc="-2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Protocols: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1839"/>
              </a:lnSpc>
            </a:pPr>
            <a:r>
              <a:rPr dirty="0" sz="1600" b="1">
                <a:latin typeface="Times New Roman"/>
                <a:cs typeface="Times New Roman"/>
              </a:rPr>
              <a:t>Test</a:t>
            </a:r>
            <a:r>
              <a:rPr dirty="0" sz="1600" spc="-4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Cases:</a:t>
            </a:r>
            <a:r>
              <a:rPr dirty="0" sz="1600" spc="-45" b="1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Verify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real-</a:t>
            </a:r>
            <a:r>
              <a:rPr dirty="0" sz="1600">
                <a:latin typeface="Times New Roman"/>
                <a:cs typeface="Times New Roman"/>
              </a:rPr>
              <a:t>time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data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flow,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sentiment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accuracy,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dashboard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responsiveness.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1839"/>
              </a:lnSpc>
            </a:pPr>
            <a:r>
              <a:rPr dirty="0" sz="1600" b="1">
                <a:latin typeface="Times New Roman"/>
                <a:cs typeface="Times New Roman"/>
              </a:rPr>
              <a:t>Dataset</a:t>
            </a:r>
            <a:r>
              <a:rPr dirty="0" sz="1600" spc="-4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/</a:t>
            </a:r>
            <a:r>
              <a:rPr dirty="0" sz="1600" spc="-4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Samples:</a:t>
            </a:r>
            <a:r>
              <a:rPr dirty="0" sz="1600" spc="-30" b="1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50–100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live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headlines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fetched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via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Google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News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RSS.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1839"/>
              </a:lnSpc>
            </a:pPr>
            <a:r>
              <a:rPr dirty="0" sz="1600" spc="-10" b="1">
                <a:latin typeface="Times New Roman"/>
                <a:cs typeface="Times New Roman"/>
              </a:rPr>
              <a:t>Environment:</a:t>
            </a:r>
            <a:r>
              <a:rPr dirty="0" sz="1600" spc="-20" b="1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Local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machine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with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Python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+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Kafka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(v4.1.0).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1880"/>
              </a:lnSpc>
            </a:pPr>
            <a:r>
              <a:rPr dirty="0" sz="1600" b="1">
                <a:latin typeface="Times New Roman"/>
                <a:cs typeface="Times New Roman"/>
              </a:rPr>
              <a:t>#Runs:</a:t>
            </a:r>
            <a:r>
              <a:rPr dirty="0" sz="1600" spc="-40" b="1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Minimum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5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live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demo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runs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for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reliability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validation.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1880"/>
              </a:lnSpc>
              <a:spcBef>
                <a:spcPts val="1070"/>
              </a:spcBef>
            </a:pPr>
            <a:r>
              <a:rPr dirty="0" sz="1600" spc="-10" b="1">
                <a:latin typeface="Times New Roman"/>
                <a:cs typeface="Times New Roman"/>
              </a:rPr>
              <a:t>Pre-</a:t>
            </a:r>
            <a:r>
              <a:rPr dirty="0" sz="1600" b="1">
                <a:latin typeface="Times New Roman"/>
                <a:cs typeface="Times New Roman"/>
              </a:rPr>
              <a:t>Demo</a:t>
            </a:r>
            <a:r>
              <a:rPr dirty="0" sz="1600" spc="-3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Checklist:</a:t>
            </a:r>
            <a:endParaRPr sz="1600">
              <a:latin typeface="Times New Roman"/>
              <a:cs typeface="Times New Roman"/>
            </a:endParaRPr>
          </a:p>
          <a:p>
            <a:pPr marL="62865">
              <a:lnSpc>
                <a:spcPts val="1839"/>
              </a:lnSpc>
            </a:pPr>
            <a:r>
              <a:rPr dirty="0" sz="1600" spc="-10">
                <a:latin typeface="Times New Roman"/>
                <a:cs typeface="Times New Roman"/>
              </a:rPr>
              <a:t>-</a:t>
            </a:r>
            <a:r>
              <a:rPr dirty="0" sz="1600">
                <a:latin typeface="Times New Roman"/>
                <a:cs typeface="Times New Roman"/>
              </a:rPr>
              <a:t>Reset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Kafka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topics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Streamlit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cache.</a:t>
            </a:r>
            <a:endParaRPr sz="1600">
              <a:latin typeface="Times New Roman"/>
              <a:cs typeface="Times New Roman"/>
            </a:endParaRPr>
          </a:p>
          <a:p>
            <a:pPr marL="62865">
              <a:lnSpc>
                <a:spcPts val="1839"/>
              </a:lnSpc>
            </a:pPr>
            <a:r>
              <a:rPr dirty="0" sz="1600" spc="-20">
                <a:latin typeface="Times New Roman"/>
                <a:cs typeface="Times New Roman"/>
              </a:rPr>
              <a:t>-</a:t>
            </a:r>
            <a:r>
              <a:rPr dirty="0" sz="1600">
                <a:latin typeface="Times New Roman"/>
                <a:cs typeface="Times New Roman"/>
              </a:rPr>
              <a:t>Ensure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stable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internet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sufficient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battery/charge.</a:t>
            </a:r>
            <a:endParaRPr sz="1600">
              <a:latin typeface="Times New Roman"/>
              <a:cs typeface="Times New Roman"/>
            </a:endParaRPr>
          </a:p>
          <a:p>
            <a:pPr marL="62865">
              <a:lnSpc>
                <a:spcPts val="1839"/>
              </a:lnSpc>
            </a:pPr>
            <a:r>
              <a:rPr dirty="0" sz="1600" spc="-20">
                <a:latin typeface="Times New Roman"/>
                <a:cs typeface="Times New Roman"/>
              </a:rPr>
              <a:t>-</a:t>
            </a:r>
            <a:r>
              <a:rPr dirty="0" sz="1600">
                <a:latin typeface="Times New Roman"/>
                <a:cs typeface="Times New Roman"/>
              </a:rPr>
              <a:t>Keep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backup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demo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video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screenshots.</a:t>
            </a:r>
            <a:endParaRPr sz="1600">
              <a:latin typeface="Times New Roman"/>
              <a:cs typeface="Times New Roman"/>
            </a:endParaRPr>
          </a:p>
          <a:p>
            <a:pPr marL="62865">
              <a:lnSpc>
                <a:spcPts val="1880"/>
              </a:lnSpc>
            </a:pPr>
            <a:r>
              <a:rPr dirty="0" sz="1600" spc="-20">
                <a:latin typeface="Times New Roman"/>
                <a:cs typeface="Times New Roman"/>
              </a:rPr>
              <a:t>-</a:t>
            </a:r>
            <a:r>
              <a:rPr dirty="0" sz="1600">
                <a:latin typeface="Times New Roman"/>
                <a:cs typeface="Times New Roman"/>
              </a:rPr>
              <a:t>Verify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all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dependencies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(</a:t>
            </a:r>
            <a:r>
              <a:rPr dirty="0" sz="1600" spc="-20">
                <a:latin typeface="Courier New"/>
                <a:cs typeface="Courier New"/>
              </a:rPr>
              <a:t>kafka-</a:t>
            </a:r>
            <a:r>
              <a:rPr dirty="0" sz="1600">
                <a:latin typeface="Courier New"/>
                <a:cs typeface="Courier New"/>
              </a:rPr>
              <a:t>python</a:t>
            </a:r>
            <a:r>
              <a:rPr dirty="0" sz="1600">
                <a:latin typeface="Times New Roman"/>
                <a:cs typeface="Times New Roman"/>
              </a:rPr>
              <a:t>,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Courier New"/>
                <a:cs typeface="Courier New"/>
              </a:rPr>
              <a:t>vaderSentiment</a:t>
            </a:r>
            <a:r>
              <a:rPr dirty="0" sz="1600" spc="-10">
                <a:latin typeface="Times New Roman"/>
                <a:cs typeface="Times New Roman"/>
              </a:rPr>
              <a:t>,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Courier New"/>
                <a:cs typeface="Courier New"/>
              </a:rPr>
              <a:t>feedparser</a:t>
            </a:r>
            <a:r>
              <a:rPr dirty="0" sz="1600" spc="-10">
                <a:latin typeface="Times New Roman"/>
                <a:cs typeface="Times New Roman"/>
              </a:rPr>
              <a:t>,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600" spc="-10">
                <a:latin typeface="Courier New"/>
                <a:cs typeface="Courier New"/>
              </a:rPr>
              <a:t>streamlit</a:t>
            </a:r>
            <a:r>
              <a:rPr dirty="0" sz="1600" spc="-10">
                <a:latin typeface="Times New Roman"/>
                <a:cs typeface="Times New Roman"/>
              </a:rPr>
              <a:t>)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installed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running.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2025-10-28T17:32:41Z</dcterms:created>
  <dcterms:modified xsi:type="dcterms:W3CDTF">2025-10-28T17:32:41Z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2025-10-28T00:00:00Z</vt:filetime>
  </property>
  <property fmtid="{D5CDD505-2E9C-101B-9397-08002B2CF9AE}" pid="3" name="Creator">
    <vt:lpwstr>ONLYOFFICE/8.3.1.25</vt:lpwstr>
  </property>
  <property fmtid="{D5CDD505-2E9C-101B-9397-08002B2CF9AE}" pid="4" name="LastSaved">
    <vt:filetime>2025-10-28T00:00:00Z</vt:filetime>
  </property>
  <property fmtid="{D5CDD505-2E9C-101B-9397-08002B2CF9AE}" pid="5" name="Producer">
    <vt:lpwstr>ONLYOFFICE/8.3.1.25</vt:lpwstr>
  </property>
</Properties>
</file>