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ill Sans" panose="020B0604020202020204" charset="0"/>
      <p:regular r:id="rId27"/>
      <p:bold r:id="rId28"/>
    </p:embeddedFont>
    <p:embeddedFont>
      <p:font typeface="Nunito Sans" pitchFamily="2" charset="0"/>
      <p:regular r:id="rId29"/>
      <p:bold r:id="rId30"/>
      <p:italic r:id="rId31"/>
      <p:boldItalic r:id="rId32"/>
    </p:embeddedFont>
    <p:embeddedFont>
      <p:font typeface="Nunito Sans ExtraBold" pitchFamily="2" charset="0"/>
      <p:bold r:id="rId33"/>
      <p:boldItalic r:id="rId34"/>
    </p:embeddedFont>
    <p:embeddedFont>
      <p:font typeface="Nunito Sans SemiBold" pitchFamily="2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Roboto Light" panose="02000000000000000000" pitchFamily="2" charset="0"/>
      <p:regular r:id="rId43"/>
      <p:bold r:id="rId44"/>
      <p:italic r:id="rId45"/>
      <p:boldItalic r:id="rId46"/>
    </p:embeddedFont>
    <p:embeddedFont>
      <p:font typeface="Roboto Slab" pitchFamily="2" charset="0"/>
      <p:regular r:id="rId47"/>
      <p:bold r:id="rId48"/>
    </p:embeddedFont>
    <p:embeddedFont>
      <p:font typeface="Roboto Slab Light" pitchFamily="2" charset="0"/>
      <p:regular r:id="rId49"/>
      <p:bold r:id="rId50"/>
    </p:embeddedFont>
    <p:embeddedFont>
      <p:font typeface="Squada One" panose="020B060402020202020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font" Target="fonts/font2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font" Target="fonts/font2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496a6ebad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496a6ebadd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2496a6ebadd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96a6ebad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496a6ebadd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2496a6ebadd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496a6ebad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496a6ebadd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2496a6ebadd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496a6ebad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496a6ebadd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2496a6ebadd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496a6ebad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496a6ebadd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496a6ebadd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496a6ebad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496a6ebadd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2496a6ebadd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96a6ebad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496a6ebadd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2496a6ebadd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4a0bae53f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4a0bae53f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24a0bae53f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49caae456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49caae4567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249caae4567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96a6eba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496a6ebad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2496a6ebadd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4a0bae53f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4a0bae53f2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4a0bae53f2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496a6ebad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496a6ebadd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2496a6ebadd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 1">
  <p:cSld name="2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2487950" y="-168499"/>
            <a:ext cx="4263000" cy="2517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ctrTitle" idx="2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5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/>
          <p:nvPr/>
        </p:nvSpPr>
        <p:spPr>
          <a:xfrm rot="10800000">
            <a:off x="2945906" y="-1824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1825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6" y="-1824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5" y="3647533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4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0" y="742546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6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3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4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5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6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/>
          <p:nvPr/>
        </p:nvSpPr>
        <p:spPr>
          <a:xfrm flipH="1">
            <a:off x="3289156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 flipH="1">
            <a:off x="0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03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5" y="-1825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1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INE + TITLE + SUBTITLE">
  <p:cSld name="2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1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6804150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14300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8182185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71450" dir="6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7417929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14300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4678424" y="4546187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0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0" y="3075"/>
            <a:ext cx="1944089" cy="1397138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4926743" y="0"/>
            <a:ext cx="2319503" cy="682705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913146" y="0"/>
            <a:ext cx="3226701" cy="1925135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3_Diapositiva de título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0" y="3475"/>
            <a:ext cx="9144000" cy="5136600"/>
          </a:xfrm>
          <a:prstGeom prst="rect">
            <a:avLst/>
          </a:prstGeom>
          <a:solidFill>
            <a:srgbClr val="85CBCF">
              <a:alpha val="18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ctrTitle"/>
          </p:nvPr>
        </p:nvSpPr>
        <p:spPr>
          <a:xfrm>
            <a:off x="1079400" y="1222075"/>
            <a:ext cx="3287100" cy="26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 b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1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avLst/>
            <a:gdLst/>
            <a:ahLst/>
            <a:cxnLst/>
            <a:rect l="l" t="t" r="r" b="b"/>
            <a:pathLst>
              <a:path w="17464" h="8582" extrusionOk="0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19050" dir="83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avLst/>
            <a:gdLst/>
            <a:ahLst/>
            <a:cxnLst/>
            <a:rect l="l" t="t" r="r" b="b"/>
            <a:pathLst>
              <a:path w="3451" h="1072" extrusionOk="0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avLst/>
            <a:gdLst/>
            <a:ahLst/>
            <a:cxnLst/>
            <a:rect l="l" t="t" r="r" b="b"/>
            <a:pathLst>
              <a:path w="4615" h="9272" extrusionOk="0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avLst/>
            <a:gdLst/>
            <a:ahLst/>
            <a:cxnLst/>
            <a:rect l="l" t="t" r="r" b="b"/>
            <a:pathLst>
              <a:path w="5576" h="2562" extrusionOk="0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17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avLst/>
            <a:gdLst/>
            <a:ahLst/>
            <a:cxnLst/>
            <a:rect l="l" t="t" r="r" b="b"/>
            <a:pathLst>
              <a:path w="2874" h="4466" extrusionOk="0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avLst/>
            <a:gdLst/>
            <a:ahLst/>
            <a:cxnLst/>
            <a:rect l="l" t="t" r="r" b="b"/>
            <a:pathLst>
              <a:path w="16888" h="3756" extrusionOk="0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9525" dir="17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avLst/>
            <a:gdLst/>
            <a:ahLst/>
            <a:cxnLst/>
            <a:rect l="l" t="t" r="r" b="b"/>
            <a:pathLst>
              <a:path w="3686" h="10222" extrusionOk="0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avLst/>
            <a:gdLst/>
            <a:ahLst/>
            <a:cxnLst/>
            <a:rect l="l" t="t" r="r" b="b"/>
            <a:pathLst>
              <a:path w="11782" h="9742" extrusionOk="0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7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subTitle" idx="1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cxnSp>
        <p:nvCxnSpPr>
          <p:cNvPr id="211" name="Google Shape;211;p19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19"/>
          <p:cNvSpPr txBox="1">
            <a:spLocks noGrp="1"/>
          </p:cNvSpPr>
          <p:nvPr>
            <p:ph type="subTitle" idx="2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9"/>
          <p:cNvSpPr/>
          <p:nvPr/>
        </p:nvSpPr>
        <p:spPr>
          <a:xfrm flipH="1">
            <a:off x="116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flipH="1">
            <a:off x="116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 flipH="1">
            <a:off x="750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"/>
          <p:cNvSpPr/>
          <p:nvPr/>
        </p:nvSpPr>
        <p:spPr>
          <a:xfrm flipH="1">
            <a:off x="116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hasCustomPrompt="1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8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10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1">
  <p:cSld name="10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9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13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14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ubTitle" idx="15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9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2914150" y="-32775"/>
            <a:ext cx="1707300" cy="5209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835821" y="-32775"/>
            <a:ext cx="1707300" cy="5209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757492" y="-32775"/>
            <a:ext cx="1707300" cy="5209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 flipH="1">
            <a:off x="6835494" y="2521126"/>
            <a:ext cx="2308508" cy="2622377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/>
          <p:nvPr/>
        </p:nvSpPr>
        <p:spPr>
          <a:xfrm flipH="1">
            <a:off x="4168262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"/>
          </p:nvPr>
        </p:nvSpPr>
        <p:spPr>
          <a:xfrm flipH="1">
            <a:off x="2903426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2"/>
          </p:nvPr>
        </p:nvSpPr>
        <p:spPr>
          <a:xfrm>
            <a:off x="3048262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3"/>
          </p:nvPr>
        </p:nvSpPr>
        <p:spPr>
          <a:xfrm flipH="1">
            <a:off x="4835822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4"/>
          </p:nvPr>
        </p:nvSpPr>
        <p:spPr>
          <a:xfrm>
            <a:off x="4980647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subTitle" idx="5"/>
          </p:nvPr>
        </p:nvSpPr>
        <p:spPr>
          <a:xfrm flipH="1">
            <a:off x="6768213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ubTitle" idx="6"/>
          </p:nvPr>
        </p:nvSpPr>
        <p:spPr>
          <a:xfrm>
            <a:off x="6913050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1">
  <p:cSld name="1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/>
          <p:nvPr/>
        </p:nvSpPr>
        <p:spPr>
          <a:xfrm>
            <a:off x="607254" y="-74450"/>
            <a:ext cx="2347500" cy="53193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88" name="Google Shape;288;p25"/>
          <p:cNvSpPr txBox="1">
            <a:spLocks noGrp="1"/>
          </p:cNvSpPr>
          <p:nvPr>
            <p:ph type="ctrTitle"/>
          </p:nvPr>
        </p:nvSpPr>
        <p:spPr>
          <a:xfrm flipH="1">
            <a:off x="799804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1"/>
          </p:nvPr>
        </p:nvSpPr>
        <p:spPr>
          <a:xfrm>
            <a:off x="799804" y="3330788"/>
            <a:ext cx="18330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4125313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438617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9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63950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23825" dir="138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6969648" y="0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04775" dir="49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5824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80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2">
  <p:cSld name="1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/>
          <p:nvPr/>
        </p:nvSpPr>
        <p:spPr>
          <a:xfrm>
            <a:off x="6033625" y="-46375"/>
            <a:ext cx="2347500" cy="52854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98" name="Google Shape;298;p26"/>
          <p:cNvSpPr txBox="1">
            <a:spLocks noGrp="1"/>
          </p:cNvSpPr>
          <p:nvPr>
            <p:ph type="ctrTitle"/>
          </p:nvPr>
        </p:nvSpPr>
        <p:spPr>
          <a:xfrm flipH="1">
            <a:off x="5881688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subTitle" idx="1"/>
          </p:nvPr>
        </p:nvSpPr>
        <p:spPr>
          <a:xfrm>
            <a:off x="6357113" y="3330788"/>
            <a:ext cx="18330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26"/>
          <p:cNvSpPr/>
          <p:nvPr/>
        </p:nvSpPr>
        <p:spPr>
          <a:xfrm flipH="1">
            <a:off x="3289156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 flipH="1">
            <a:off x="0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 flipH="1">
            <a:off x="6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03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 flipH="1">
            <a:off x="5" y="-1825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 flipH="1">
            <a:off x="1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quada One"/>
              <a:buNone/>
              <a:defRPr sz="1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+ TEXT">
  <p:cSld name="1_Título y objetos_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12225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12227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518344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5191300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flipH="1">
            <a:off x="5811811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ubTitle" idx="1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+ TEXT 1">
  <p:cSld name="1_Título y objetos_3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 flipH="1">
            <a:off x="4842306" y="1547550"/>
            <a:ext cx="4365300" cy="2048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12225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12227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flipH="1">
            <a:off x="518344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flipH="1">
            <a:off x="5191300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5811811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ctrTitle"/>
          </p:nvPr>
        </p:nvSpPr>
        <p:spPr>
          <a:xfrm>
            <a:off x="506096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 flipH="1">
            <a:off x="946950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+ SUBTITLE">
  <p:cSld name="1_Título y objetos_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2266913" y="876994"/>
            <a:ext cx="4606800" cy="4323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84" name="Google Shape;84;p8"/>
          <p:cNvSpPr txBox="1">
            <a:spLocks noGrp="1"/>
          </p:cNvSpPr>
          <p:nvPr>
            <p:ph type="title" hasCustomPrompt="1"/>
          </p:nvPr>
        </p:nvSpPr>
        <p:spPr>
          <a:xfrm>
            <a:off x="1375175" y="2420792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sz="3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sz="3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sz="3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sz="3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sz="3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sz="3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sz="3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Nunito Sans"/>
              <a:buNone/>
              <a:defRPr sz="39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8"/>
          <p:cNvSpPr txBox="1">
            <a:spLocks noGrp="1"/>
          </p:cNvSpPr>
          <p:nvPr>
            <p:ph type="subTitle" idx="1"/>
          </p:nvPr>
        </p:nvSpPr>
        <p:spPr>
          <a:xfrm>
            <a:off x="2895188" y="3034744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 rot="10800000" flipH="1">
            <a:off x="5059867" y="0"/>
            <a:ext cx="4037101" cy="1751811"/>
          </a:xfrm>
          <a:custGeom>
            <a:avLst/>
            <a:gdLst/>
            <a:ahLst/>
            <a:cxnLst/>
            <a:rect l="l" t="t" r="r" b="b"/>
            <a:pathLst>
              <a:path w="16482" h="7152" extrusionOk="0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rot="10800000" flipH="1">
            <a:off x="6" y="3324574"/>
            <a:ext cx="4319762" cy="1818924"/>
          </a:xfrm>
          <a:custGeom>
            <a:avLst/>
            <a:gdLst/>
            <a:ahLst/>
            <a:cxnLst/>
            <a:rect l="l" t="t" r="r" b="b"/>
            <a:pathLst>
              <a:path w="17636" h="7426" extrusionOk="0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10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rot="10800000" flipH="1">
            <a:off x="7359611" y="0"/>
            <a:ext cx="1784388" cy="1829457"/>
          </a:xfrm>
          <a:custGeom>
            <a:avLst/>
            <a:gdLst/>
            <a:ahLst/>
            <a:cxnLst/>
            <a:rect l="l" t="t" r="r" b="b"/>
            <a:pathLst>
              <a:path w="7285" h="7469" extrusionOk="0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 rot="10800000" flipH="1">
            <a:off x="-132275" y="1"/>
            <a:ext cx="2896416" cy="2836160"/>
          </a:xfrm>
          <a:custGeom>
            <a:avLst/>
            <a:gdLst/>
            <a:ahLst/>
            <a:cxnLst/>
            <a:rect l="l" t="t" r="r" b="b"/>
            <a:pathLst>
              <a:path w="11825" h="11579" extrusionOk="0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10800000" flipH="1">
            <a:off x="-3926" y="3937414"/>
            <a:ext cx="6252828" cy="1206085"/>
          </a:xfrm>
          <a:custGeom>
            <a:avLst/>
            <a:gdLst/>
            <a:ahLst/>
            <a:cxnLst/>
            <a:rect l="l" t="t" r="r" b="b"/>
            <a:pathLst>
              <a:path w="25528" h="4924" extrusionOk="0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10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SUBTITLES">
  <p:cSld name="1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flipH="1">
            <a:off x="2266913" y="-50625"/>
            <a:ext cx="4606800" cy="4344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 txBox="1">
            <a:spLocks noGrp="1"/>
          </p:cNvSpPr>
          <p:nvPr>
            <p:ph type="title" hasCustomPrompt="1"/>
          </p:nvPr>
        </p:nvSpPr>
        <p:spPr>
          <a:xfrm>
            <a:off x="1376775" y="1093017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9"/>
          <p:cNvSpPr txBox="1">
            <a:spLocks noGrp="1"/>
          </p:cNvSpPr>
          <p:nvPr>
            <p:ph type="title" idx="2" hasCustomPrompt="1"/>
          </p:nvPr>
        </p:nvSpPr>
        <p:spPr>
          <a:xfrm>
            <a:off x="1376775" y="1953679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9"/>
          <p:cNvSpPr txBox="1">
            <a:spLocks noGrp="1"/>
          </p:cNvSpPr>
          <p:nvPr>
            <p:ph type="title" idx="3" hasCustomPrompt="1"/>
          </p:nvPr>
        </p:nvSpPr>
        <p:spPr>
          <a:xfrm>
            <a:off x="1376775" y="2842917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895188" y="1662988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4"/>
          </p:nvPr>
        </p:nvSpPr>
        <p:spPr>
          <a:xfrm>
            <a:off x="2895188" y="2543319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5"/>
          </p:nvPr>
        </p:nvSpPr>
        <p:spPr>
          <a:xfrm>
            <a:off x="2895188" y="3423650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5059867" y="3391687"/>
            <a:ext cx="4037101" cy="1751811"/>
          </a:xfrm>
          <a:custGeom>
            <a:avLst/>
            <a:gdLst/>
            <a:ahLst/>
            <a:cxnLst/>
            <a:rect l="l" t="t" r="r" b="b"/>
            <a:pathLst>
              <a:path w="16482" h="7152" extrusionOk="0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6" y="0"/>
            <a:ext cx="4319762" cy="1818924"/>
          </a:xfrm>
          <a:custGeom>
            <a:avLst/>
            <a:gdLst/>
            <a:ahLst/>
            <a:cxnLst/>
            <a:rect l="l" t="t" r="r" b="b"/>
            <a:pathLst>
              <a:path w="17636" h="7426" extrusionOk="0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7359611" y="3314041"/>
            <a:ext cx="1784388" cy="1829457"/>
          </a:xfrm>
          <a:custGeom>
            <a:avLst/>
            <a:gdLst/>
            <a:ahLst/>
            <a:cxnLst/>
            <a:rect l="l" t="t" r="r" b="b"/>
            <a:pathLst>
              <a:path w="7285" h="7469" extrusionOk="0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-132275" y="2307337"/>
            <a:ext cx="2896416" cy="2836160"/>
          </a:xfrm>
          <a:custGeom>
            <a:avLst/>
            <a:gdLst/>
            <a:ahLst/>
            <a:cxnLst/>
            <a:rect l="l" t="t" r="r" b="b"/>
            <a:pathLst>
              <a:path w="11825" h="11579" extrusionOk="0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-3926" y="0"/>
            <a:ext cx="6252828" cy="1206085"/>
          </a:xfrm>
          <a:custGeom>
            <a:avLst/>
            <a:gdLst/>
            <a:ahLst/>
            <a:cxnLst/>
            <a:rect l="l" t="t" r="r" b="b"/>
            <a:pathLst>
              <a:path w="25528" h="4924" extrusionOk="0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 idx="2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Squada One"/>
              <a:buNone/>
              <a:defRPr sz="3300" b="1" i="0" u="none" strike="noStrike" cap="none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/>
              <a:t>ACCO-MATCH</a:t>
            </a:r>
            <a:endParaRPr b="0"/>
          </a:p>
        </p:txBody>
      </p:sp>
      <p:sp>
        <p:nvSpPr>
          <p:cNvPr id="311" name="Google Shape;311;p28"/>
          <p:cNvSpPr txBox="1">
            <a:spLocks noGrp="1"/>
          </p:cNvSpPr>
          <p:nvPr>
            <p:ph type="subTitle" idx="1"/>
          </p:nvPr>
        </p:nvSpPr>
        <p:spPr>
          <a:xfrm>
            <a:off x="2344575" y="3089375"/>
            <a:ext cx="4600500" cy="318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2"/>
              <a:buFont typeface="Arial"/>
              <a:buNone/>
            </a:pPr>
            <a:r>
              <a:rPr lang="es-ES" sz="1800"/>
              <a:t>Discover Your Ideal Accommodation</a:t>
            </a:r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5911250" y="3480025"/>
            <a:ext cx="306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2712250" y="343725"/>
            <a:ext cx="3198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                   </a:t>
            </a:r>
            <a:r>
              <a:rPr lang="es-ES" sz="26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GROUP 4</a:t>
            </a:r>
            <a:endParaRPr sz="26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>
            <a:spLocks noGrp="1"/>
          </p:cNvSpPr>
          <p:nvPr>
            <p:ph type="subTitle" idx="1"/>
          </p:nvPr>
        </p:nvSpPr>
        <p:spPr>
          <a:xfrm flipH="1">
            <a:off x="650694" y="254744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700"/>
              <a:t>Home Page</a:t>
            </a:r>
            <a:endParaRPr sz="27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394" name="Google Shape;394;p37"/>
          <p:cNvSpPr txBox="1">
            <a:spLocks noGrp="1"/>
          </p:cNvSpPr>
          <p:nvPr>
            <p:ph type="subTitle" idx="2"/>
          </p:nvPr>
        </p:nvSpPr>
        <p:spPr>
          <a:xfrm>
            <a:off x="821750" y="1313375"/>
            <a:ext cx="6804900" cy="28968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5" name="Google Shape;3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00" y="970625"/>
            <a:ext cx="7774137" cy="41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subTitle" idx="1"/>
          </p:nvPr>
        </p:nvSpPr>
        <p:spPr>
          <a:xfrm flipH="1">
            <a:off x="970200" y="317959"/>
            <a:ext cx="5548800" cy="580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700"/>
              <a:t>Application Detailed Page</a:t>
            </a:r>
            <a:endParaRPr sz="27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402" name="Google Shape;402;p38"/>
          <p:cNvSpPr txBox="1">
            <a:spLocks noGrp="1"/>
          </p:cNvSpPr>
          <p:nvPr>
            <p:ph type="subTitle" idx="2"/>
          </p:nvPr>
        </p:nvSpPr>
        <p:spPr>
          <a:xfrm>
            <a:off x="757850" y="1164300"/>
            <a:ext cx="6549000" cy="3546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3" name="Google Shape;4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50" y="863675"/>
            <a:ext cx="7807151" cy="41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>
            <a:spLocks noGrp="1"/>
          </p:cNvSpPr>
          <p:nvPr>
            <p:ph type="subTitle" idx="1"/>
          </p:nvPr>
        </p:nvSpPr>
        <p:spPr>
          <a:xfrm flipH="1">
            <a:off x="650575" y="392484"/>
            <a:ext cx="5687400" cy="56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700"/>
              <a:t>Advanced Search &amp; Preference Page</a:t>
            </a:r>
            <a:endParaRPr sz="27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410" name="Google Shape;410;p39"/>
          <p:cNvSpPr txBox="1">
            <a:spLocks noGrp="1"/>
          </p:cNvSpPr>
          <p:nvPr>
            <p:ph type="subTitle" idx="2"/>
          </p:nvPr>
        </p:nvSpPr>
        <p:spPr>
          <a:xfrm>
            <a:off x="1077325" y="1219125"/>
            <a:ext cx="6249300" cy="3225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1" name="Google Shape;4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75" y="1036125"/>
            <a:ext cx="7487250" cy="40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 txBox="1">
            <a:spLocks noGrp="1"/>
          </p:cNvSpPr>
          <p:nvPr>
            <p:ph type="subTitle" idx="1"/>
          </p:nvPr>
        </p:nvSpPr>
        <p:spPr>
          <a:xfrm flipH="1">
            <a:off x="1055400" y="158210"/>
            <a:ext cx="5612700" cy="590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700"/>
              <a:t>Create Post Page</a:t>
            </a:r>
            <a:endParaRPr sz="27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418" name="Google Shape;418;p40"/>
          <p:cNvSpPr txBox="1">
            <a:spLocks noGrp="1"/>
          </p:cNvSpPr>
          <p:nvPr>
            <p:ph type="subTitle" idx="2"/>
          </p:nvPr>
        </p:nvSpPr>
        <p:spPr>
          <a:xfrm>
            <a:off x="1098625" y="1228200"/>
            <a:ext cx="6527700" cy="3386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00" y="830725"/>
            <a:ext cx="7870801" cy="418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>
            <a:spLocks noGrp="1"/>
          </p:cNvSpPr>
          <p:nvPr>
            <p:ph type="subTitle" idx="1"/>
          </p:nvPr>
        </p:nvSpPr>
        <p:spPr>
          <a:xfrm flipH="1">
            <a:off x="916800" y="275359"/>
            <a:ext cx="5644800" cy="580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700"/>
              <a:t>User Profile Page</a:t>
            </a:r>
            <a:endParaRPr sz="27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426" name="Google Shape;426;p41"/>
          <p:cNvSpPr txBox="1">
            <a:spLocks noGrp="1"/>
          </p:cNvSpPr>
          <p:nvPr>
            <p:ph type="subTitle" idx="2"/>
          </p:nvPr>
        </p:nvSpPr>
        <p:spPr>
          <a:xfrm>
            <a:off x="800450" y="1430525"/>
            <a:ext cx="7038900" cy="3269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50" y="936775"/>
            <a:ext cx="7776052" cy="41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2"/>
          <p:cNvSpPr txBox="1">
            <a:spLocks noGrp="1"/>
          </p:cNvSpPr>
          <p:nvPr>
            <p:ph type="subTitle" idx="1"/>
          </p:nvPr>
        </p:nvSpPr>
        <p:spPr>
          <a:xfrm flipH="1">
            <a:off x="522925" y="371214"/>
            <a:ext cx="5847000" cy="75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700"/>
              <a:t>Application Page</a:t>
            </a:r>
            <a:endParaRPr sz="27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434" name="Google Shape;434;p42"/>
          <p:cNvSpPr txBox="1">
            <a:spLocks noGrp="1"/>
          </p:cNvSpPr>
          <p:nvPr>
            <p:ph type="subTitle" idx="2"/>
          </p:nvPr>
        </p:nvSpPr>
        <p:spPr>
          <a:xfrm>
            <a:off x="992150" y="1387925"/>
            <a:ext cx="6453300" cy="3035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5" name="Google Shape;4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5" y="979350"/>
            <a:ext cx="8029876" cy="39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>
            <a:spLocks noGrp="1"/>
          </p:cNvSpPr>
          <p:nvPr>
            <p:ph type="subTitle" idx="1"/>
          </p:nvPr>
        </p:nvSpPr>
        <p:spPr>
          <a:xfrm flipH="1">
            <a:off x="538825" y="233405"/>
            <a:ext cx="5550300" cy="427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 sz="2700"/>
              <a:t>PROJECT TIMELINE</a:t>
            </a:r>
            <a:endParaRPr sz="27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700"/>
          </a:p>
        </p:txBody>
      </p:sp>
      <p:pic>
        <p:nvPicPr>
          <p:cNvPr id="442" name="Google Shape;4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8300"/>
            <a:ext cx="9144001" cy="35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 sz="3800"/>
              <a:t>TOOLS &amp;  TECHNOLOGY</a:t>
            </a:r>
            <a:endParaRPr sz="380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endParaRPr sz="3300"/>
          </a:p>
        </p:txBody>
      </p:sp>
      <p:sp>
        <p:nvSpPr>
          <p:cNvPr id="448" name="Google Shape;448;p44"/>
          <p:cNvSpPr txBox="1">
            <a:spLocks noGrp="1"/>
          </p:cNvSpPr>
          <p:nvPr>
            <p:ph type="subTitle" idx="4294967295"/>
          </p:nvPr>
        </p:nvSpPr>
        <p:spPr>
          <a:xfrm>
            <a:off x="1738900" y="1420926"/>
            <a:ext cx="1452300" cy="72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1"/>
                </a:solidFill>
              </a:rPr>
              <a:t>Front-end: React</a:t>
            </a:r>
            <a:endParaRPr sz="13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1"/>
                </a:solidFill>
              </a:rPr>
              <a:t>Back-end: Spring Boot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449" name="Google Shape;449;p44"/>
          <p:cNvSpPr txBox="1">
            <a:spLocks noGrp="1"/>
          </p:cNvSpPr>
          <p:nvPr>
            <p:ph type="subTitle" idx="4294967295"/>
          </p:nvPr>
        </p:nvSpPr>
        <p:spPr>
          <a:xfrm>
            <a:off x="4599399" y="1493975"/>
            <a:ext cx="1504800" cy="580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1"/>
                </a:solidFill>
              </a:rPr>
              <a:t>MySQL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450" name="Google Shape;450;p44"/>
          <p:cNvSpPr txBox="1">
            <a:spLocks noGrp="1"/>
          </p:cNvSpPr>
          <p:nvPr>
            <p:ph type="subTitle" idx="4294967295"/>
          </p:nvPr>
        </p:nvSpPr>
        <p:spPr>
          <a:xfrm>
            <a:off x="1811100" y="3482484"/>
            <a:ext cx="1417500" cy="55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1"/>
                </a:solidFill>
              </a:rPr>
              <a:t>BootStrap, CSS, JavaScript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451" name="Google Shape;451;p44"/>
          <p:cNvSpPr txBox="1">
            <a:spLocks noGrp="1"/>
          </p:cNvSpPr>
          <p:nvPr>
            <p:ph type="subTitle" idx="4294967295"/>
          </p:nvPr>
        </p:nvSpPr>
        <p:spPr>
          <a:xfrm>
            <a:off x="4541050" y="3386650"/>
            <a:ext cx="1621500" cy="580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1"/>
                </a:solidFill>
              </a:rPr>
              <a:t>Junit5, Mockito, Postman</a:t>
            </a:r>
            <a:endParaRPr sz="1300">
              <a:solidFill>
                <a:schemeClr val="lt1"/>
              </a:solidFill>
            </a:endParaRPr>
          </a:p>
        </p:txBody>
      </p:sp>
      <p:grpSp>
        <p:nvGrpSpPr>
          <p:cNvPr id="452" name="Google Shape;452;p44"/>
          <p:cNvGrpSpPr/>
          <p:nvPr/>
        </p:nvGrpSpPr>
        <p:grpSpPr>
          <a:xfrm>
            <a:off x="4096506" y="2910813"/>
            <a:ext cx="2007706" cy="1299254"/>
            <a:chOff x="3695031" y="2910813"/>
            <a:chExt cx="2007706" cy="1299254"/>
          </a:xfrm>
        </p:grpSpPr>
        <p:sp>
          <p:nvSpPr>
            <p:cNvPr id="453" name="Google Shape;453;p44"/>
            <p:cNvSpPr/>
            <p:nvPr/>
          </p:nvSpPr>
          <p:spPr>
            <a:xfrm flipH="1">
              <a:off x="3695031" y="3324109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chemeClr val="lt1">
                <a:alpha val="4846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4"/>
            <p:cNvSpPr/>
            <p:nvPr/>
          </p:nvSpPr>
          <p:spPr>
            <a:xfrm flipH="1">
              <a:off x="3695048" y="29108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06000" lvl="0" indent="0" algn="l" rtl="0">
                <a:lnSpc>
                  <a:spcPct val="115000"/>
                </a:lnSpc>
                <a:spcBef>
                  <a:spcPts val="96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Testing</a:t>
              </a:r>
              <a:endPara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</p:grpSp>
      <p:grpSp>
        <p:nvGrpSpPr>
          <p:cNvPr id="455" name="Google Shape;455;p44"/>
          <p:cNvGrpSpPr/>
          <p:nvPr/>
        </p:nvGrpSpPr>
        <p:grpSpPr>
          <a:xfrm>
            <a:off x="1310681" y="2923238"/>
            <a:ext cx="2007719" cy="1286829"/>
            <a:chOff x="909206" y="2923238"/>
            <a:chExt cx="2007719" cy="1286829"/>
          </a:xfrm>
        </p:grpSpPr>
        <p:sp>
          <p:nvSpPr>
            <p:cNvPr id="456" name="Google Shape;456;p44"/>
            <p:cNvSpPr/>
            <p:nvPr/>
          </p:nvSpPr>
          <p:spPr>
            <a:xfrm flipH="1">
              <a:off x="909206" y="3324109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chemeClr val="lt1">
                <a:alpha val="4846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4"/>
            <p:cNvSpPr/>
            <p:nvPr/>
          </p:nvSpPr>
          <p:spPr>
            <a:xfrm flipH="1">
              <a:off x="909236" y="2923238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44"/>
          <p:cNvSpPr txBox="1">
            <a:spLocks noGrp="1"/>
          </p:cNvSpPr>
          <p:nvPr>
            <p:ph type="subTitle" idx="4294967295"/>
          </p:nvPr>
        </p:nvSpPr>
        <p:spPr>
          <a:xfrm flipH="1">
            <a:off x="1773225" y="909100"/>
            <a:ext cx="1260900" cy="318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Framework </a:t>
            </a:r>
            <a:endParaRPr sz="18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59" name="Google Shape;459;p44"/>
          <p:cNvSpPr txBox="1">
            <a:spLocks noGrp="1"/>
          </p:cNvSpPr>
          <p:nvPr>
            <p:ph type="subTitle" idx="4294967295"/>
          </p:nvPr>
        </p:nvSpPr>
        <p:spPr>
          <a:xfrm flipH="1">
            <a:off x="4392250" y="950250"/>
            <a:ext cx="990900" cy="318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Database</a:t>
            </a:r>
            <a:endParaRPr sz="18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60" name="Google Shape;460;p44"/>
          <p:cNvSpPr txBox="1"/>
          <p:nvPr/>
        </p:nvSpPr>
        <p:spPr>
          <a:xfrm>
            <a:off x="2950025" y="4601600"/>
            <a:ext cx="126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1" name="Google Shape;461;p44"/>
          <p:cNvSpPr txBox="1"/>
          <p:nvPr/>
        </p:nvSpPr>
        <p:spPr>
          <a:xfrm>
            <a:off x="1973175" y="2857575"/>
            <a:ext cx="8610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UI/UX </a:t>
            </a:r>
            <a:endParaRPr/>
          </a:p>
        </p:txBody>
      </p:sp>
      <p:grpSp>
        <p:nvGrpSpPr>
          <p:cNvPr id="462" name="Google Shape;462;p44"/>
          <p:cNvGrpSpPr/>
          <p:nvPr/>
        </p:nvGrpSpPr>
        <p:grpSpPr>
          <a:xfrm>
            <a:off x="1310681" y="950250"/>
            <a:ext cx="2007694" cy="1282154"/>
            <a:chOff x="909206" y="938088"/>
            <a:chExt cx="2007694" cy="1282154"/>
          </a:xfrm>
        </p:grpSpPr>
        <p:sp>
          <p:nvSpPr>
            <p:cNvPr id="463" name="Google Shape;463;p44"/>
            <p:cNvSpPr/>
            <p:nvPr/>
          </p:nvSpPr>
          <p:spPr>
            <a:xfrm flipH="1">
              <a:off x="909206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chemeClr val="lt1">
                <a:alpha val="4846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4"/>
            <p:cNvSpPr/>
            <p:nvPr/>
          </p:nvSpPr>
          <p:spPr>
            <a:xfrm flipH="1">
              <a:off x="909211" y="938088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44"/>
          <p:cNvSpPr txBox="1"/>
          <p:nvPr/>
        </p:nvSpPr>
        <p:spPr>
          <a:xfrm>
            <a:off x="5700700" y="4148375"/>
            <a:ext cx="344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66" name="Google Shape;466;p44"/>
          <p:cNvGrpSpPr/>
          <p:nvPr/>
        </p:nvGrpSpPr>
        <p:grpSpPr>
          <a:xfrm>
            <a:off x="4096506" y="933413"/>
            <a:ext cx="2007719" cy="1286829"/>
            <a:chOff x="3695031" y="933413"/>
            <a:chExt cx="2007719" cy="1286829"/>
          </a:xfrm>
        </p:grpSpPr>
        <p:sp>
          <p:nvSpPr>
            <p:cNvPr id="467" name="Google Shape;467;p44"/>
            <p:cNvSpPr/>
            <p:nvPr/>
          </p:nvSpPr>
          <p:spPr>
            <a:xfrm flipH="1">
              <a:off x="3695031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chemeClr val="lt1">
                <a:alpha val="4846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4"/>
            <p:cNvSpPr/>
            <p:nvPr/>
          </p:nvSpPr>
          <p:spPr>
            <a:xfrm flipH="1">
              <a:off x="3695061" y="9334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5"/>
          <p:cNvSpPr txBox="1">
            <a:spLocks noGrp="1"/>
          </p:cNvSpPr>
          <p:nvPr>
            <p:ph type="ctrTitle"/>
          </p:nvPr>
        </p:nvSpPr>
        <p:spPr>
          <a:xfrm flipH="1">
            <a:off x="699225" y="391575"/>
            <a:ext cx="1670100" cy="519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REFERENCES</a:t>
            </a:r>
            <a:endParaRPr sz="2800"/>
          </a:p>
        </p:txBody>
      </p:sp>
      <p:sp>
        <p:nvSpPr>
          <p:cNvPr id="475" name="Google Shape;475;p45"/>
          <p:cNvSpPr txBox="1"/>
          <p:nvPr/>
        </p:nvSpPr>
        <p:spPr>
          <a:xfrm>
            <a:off x="842875" y="1387075"/>
            <a:ext cx="8052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[1]       "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Profile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png 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images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", </a:t>
            </a:r>
            <a:r>
              <a:rPr lang="es-ES" b="1" i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Pngwing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[Online]. 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Available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:   </a:t>
            </a:r>
            <a:endParaRPr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        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https://www.pngwing.com/en/search?q=profile. [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Accessed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: May 17, 2023].</a:t>
            </a:r>
            <a:endParaRPr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[2]      “Material Symbols and 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icons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,” </a:t>
            </a:r>
            <a:r>
              <a:rPr lang="es-ES" b="1" i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Google </a:t>
            </a:r>
            <a:r>
              <a:rPr lang="es-ES" b="1" i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Fonts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[Online]. 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Available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:      </a:t>
            </a:r>
            <a:endParaRPr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https://fonts.google.com/icons. [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Accessed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: May 17, 2023].   </a:t>
            </a:r>
            <a:endParaRPr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[3]      “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Flowchart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maker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&amp; online 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diagram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software”, </a:t>
            </a:r>
            <a:r>
              <a:rPr lang="es-ES" b="1" i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app.diagrams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[Online]. 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Available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: </a:t>
            </a:r>
            <a:endParaRPr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https://app.diagrams.net/. [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Accessed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: May 19, 2023]. </a:t>
            </a:r>
            <a:endParaRPr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[4]      “Free 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prototyping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tool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for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web &amp; 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appS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,” </a:t>
            </a:r>
            <a:r>
              <a:rPr lang="es-ES" b="1" i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Justinmind</a:t>
            </a:r>
            <a:r>
              <a:rPr lang="es-ES" b="1" i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[Online]. 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Available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: </a:t>
            </a:r>
            <a:endParaRPr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https://www.justinmind.com/. [</a:t>
            </a:r>
            <a:r>
              <a:rPr lang="es-ES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Accessed</a:t>
            </a:r>
            <a:r>
              <a:rPr lang="es-ES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: May 20, 2023].                                                                                                                                                                                                                 </a:t>
            </a:r>
            <a:endParaRPr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"/>
          <p:cNvSpPr txBox="1">
            <a:spLocks noGrp="1"/>
          </p:cNvSpPr>
          <p:nvPr>
            <p:ph type="ctrTitle"/>
          </p:nvPr>
        </p:nvSpPr>
        <p:spPr>
          <a:xfrm flipH="1">
            <a:off x="819375" y="201700"/>
            <a:ext cx="7542300" cy="4110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PROJECT TEAM</a:t>
            </a:r>
            <a:endParaRPr sz="2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latin typeface="Roboto Slab"/>
                <a:ea typeface="Roboto Slab"/>
                <a:cs typeface="Roboto Slab"/>
                <a:sym typeface="Roboto Slab"/>
              </a:rPr>
              <a:t>DHRUMIL VIMALBHAI GOSALIYA (B00929836)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latin typeface="Roboto Slab"/>
                <a:ea typeface="Roboto Slab"/>
                <a:cs typeface="Roboto Slab"/>
                <a:sym typeface="Roboto Slab"/>
              </a:rPr>
              <a:t>GOWRI PRASHANTH KANAGARAJ (B00942544)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latin typeface="Roboto Slab"/>
                <a:ea typeface="Roboto Slab"/>
                <a:cs typeface="Roboto Slab"/>
                <a:sym typeface="Roboto Slab"/>
              </a:rPr>
              <a:t>BHARGAV KANODIYA (B00938588)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latin typeface="Roboto Slab"/>
                <a:ea typeface="Roboto Slab"/>
                <a:cs typeface="Roboto Slab"/>
                <a:sym typeface="Roboto Slab"/>
              </a:rPr>
              <a:t>RAMANDEEP KAUR (B00943241)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latin typeface="Roboto Slab"/>
                <a:ea typeface="Roboto Slab"/>
                <a:cs typeface="Roboto Slab"/>
                <a:sym typeface="Roboto Slab"/>
              </a:rPr>
              <a:t>YOGISH HONNADEVIPURA GOPALAKRISHNA (B00928029)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ctrTitle"/>
          </p:nvPr>
        </p:nvSpPr>
        <p:spPr>
          <a:xfrm>
            <a:off x="1063064" y="1880911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/>
              <a:t>Need An Accomodation</a:t>
            </a:r>
            <a:endParaRPr b="0"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1"/>
          </p:nvPr>
        </p:nvSpPr>
        <p:spPr>
          <a:xfrm>
            <a:off x="1364852" y="3122300"/>
            <a:ext cx="6229800" cy="69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latin typeface="Roboto Slab"/>
                <a:ea typeface="Roboto Slab"/>
                <a:cs typeface="Roboto Slab"/>
                <a:sym typeface="Roboto Slab"/>
              </a:rPr>
              <a:t>We have developed a website called “ACCOMATCH”, an innovative accommodation finder platform designed to connect applicants seeking accommodation with providers who have available spaces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/>
              <a:t>Does anyone have any questions?</a:t>
            </a:r>
            <a:endParaRPr b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lang="es-ES" b="0"/>
            </a:br>
            <a:endParaRPr b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lang="es-ES"/>
            </a:br>
            <a:endParaRPr/>
          </a:p>
        </p:txBody>
      </p:sp>
      <p:sp>
        <p:nvSpPr>
          <p:cNvPr id="487" name="Google Shape;487;p47"/>
          <p:cNvSpPr txBox="1">
            <a:spLocks noGrp="1"/>
          </p:cNvSpPr>
          <p:nvPr>
            <p:ph type="subTitle" idx="1"/>
          </p:nvPr>
        </p:nvSpPr>
        <p:spPr>
          <a:xfrm>
            <a:off x="3217225" y="1786431"/>
            <a:ext cx="4601100" cy="1149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5000"/>
              <a:t>THANKS!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300"/>
              <a:t>ADMIN</a:t>
            </a:r>
            <a:endParaRPr sz="23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subTitle" idx="2"/>
          </p:nvPr>
        </p:nvSpPr>
        <p:spPr>
          <a:xfrm flipH="1">
            <a:off x="2406290" y="2329786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300"/>
              <a:t>APPLICANT</a:t>
            </a:r>
            <a:endParaRPr sz="2300"/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3"/>
          </p:nvPr>
        </p:nvSpPr>
        <p:spPr>
          <a:xfrm flipH="1">
            <a:off x="2406290" y="32228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300"/>
              <a:t>LEASE OWNER</a:t>
            </a:r>
            <a:endParaRPr sz="23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/>
              <a:t>Can post new lease and verify Applicants</a:t>
            </a:r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5"/>
          </p:nvPr>
        </p:nvSpPr>
        <p:spPr>
          <a:xfrm>
            <a:off x="2354700" y="2824610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/>
              <a:t>Can apply to be a lease owner</a:t>
            </a:r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subTitle" idx="6"/>
          </p:nvPr>
        </p:nvSpPr>
        <p:spPr>
          <a:xfrm>
            <a:off x="2404800" y="37613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/>
              <a:t>Can post availability</a:t>
            </a:r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ctrTitle"/>
          </p:nvPr>
        </p:nvSpPr>
        <p:spPr>
          <a:xfrm>
            <a:off x="6553398" y="2113687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/>
              <a:t>ROLES</a:t>
            </a:r>
            <a:endParaRPr sz="5000" b="0"/>
          </a:p>
        </p:txBody>
      </p:sp>
      <p:sp>
        <p:nvSpPr>
          <p:cNvPr id="331" name="Google Shape;331;p30"/>
          <p:cNvSpPr txBox="1">
            <a:spLocks noGrp="1"/>
          </p:cNvSpPr>
          <p:nvPr>
            <p:ph type="title" idx="7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01</a:t>
            </a:r>
            <a:endParaRPr b="0"/>
          </a:p>
        </p:txBody>
      </p:sp>
      <p:sp>
        <p:nvSpPr>
          <p:cNvPr id="332" name="Google Shape;332;p30"/>
          <p:cNvSpPr txBox="1">
            <a:spLocks noGrp="1"/>
          </p:cNvSpPr>
          <p:nvPr>
            <p:ph type="title" idx="8"/>
          </p:nvPr>
        </p:nvSpPr>
        <p:spPr>
          <a:xfrm>
            <a:off x="1109465" y="253453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02</a:t>
            </a:r>
            <a:endParaRPr b="0"/>
          </a:p>
        </p:txBody>
      </p:sp>
      <p:sp>
        <p:nvSpPr>
          <p:cNvPr id="333" name="Google Shape;333;p30"/>
          <p:cNvSpPr txBox="1">
            <a:spLocks noGrp="1"/>
          </p:cNvSpPr>
          <p:nvPr>
            <p:ph type="title" idx="9"/>
          </p:nvPr>
        </p:nvSpPr>
        <p:spPr>
          <a:xfrm>
            <a:off x="1109465" y="344489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03</a:t>
            </a:r>
            <a:endParaRPr b="0"/>
          </a:p>
        </p:txBody>
      </p:sp>
      <p:pic>
        <p:nvPicPr>
          <p:cNvPr id="334" name="Google Shape;3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301" y="3270448"/>
            <a:ext cx="784625" cy="7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7400" y="1539150"/>
            <a:ext cx="692425" cy="6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1350" y="2284533"/>
            <a:ext cx="1224529" cy="9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ctrTitle"/>
          </p:nvPr>
        </p:nvSpPr>
        <p:spPr>
          <a:xfrm flipH="1">
            <a:off x="6396825" y="827975"/>
            <a:ext cx="2646000" cy="3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sz="5000"/>
              <a:t>FEATURES</a:t>
            </a:r>
            <a:endParaRPr sz="500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AA4C8"/>
              </a:buClr>
              <a:buSzPts val="1146"/>
              <a:buFont typeface="Noto Sans Symbols"/>
              <a:buNone/>
            </a:pPr>
            <a:r>
              <a:rPr lang="es-ES" sz="1400">
                <a:latin typeface="Roboto Slab"/>
                <a:ea typeface="Roboto Slab"/>
                <a:cs typeface="Roboto Slab"/>
                <a:sym typeface="Roboto Slab"/>
              </a:rPr>
              <a:t>PROVIDE THE HOUSE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849"/>
              </a:spcBef>
              <a:spcAft>
                <a:spcPts val="0"/>
              </a:spcAft>
              <a:buClr>
                <a:srgbClr val="6AA4C8"/>
              </a:buClr>
              <a:buSzPts val="1146"/>
              <a:buFont typeface="Noto Sans Symbols"/>
              <a:buNone/>
            </a:pPr>
            <a:endParaRPr sz="1246">
              <a:solidFill>
                <a:srgbClr val="6AA4C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1100"/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4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AA4C8"/>
              </a:buClr>
              <a:buSzPts val="1146"/>
              <a:buFont typeface="Noto Sans Symbols"/>
              <a:buNone/>
            </a:pPr>
            <a:r>
              <a:rPr lang="es-ES" sz="1446">
                <a:latin typeface="Roboto Slab"/>
                <a:ea typeface="Roboto Slab"/>
                <a:cs typeface="Roboto Slab"/>
                <a:sym typeface="Roboto Slab"/>
              </a:rPr>
              <a:t>RENT/FIND EASILY</a:t>
            </a:r>
            <a:r>
              <a:rPr lang="es-ES" sz="1246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6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AA4C8"/>
              </a:buClr>
              <a:buSzPts val="1146"/>
              <a:buFont typeface="Noto Sans Symbols"/>
              <a:buNone/>
            </a:pPr>
            <a:r>
              <a:rPr lang="es-ES" sz="1446">
                <a:latin typeface="Roboto Slab"/>
                <a:ea typeface="Roboto Slab"/>
                <a:cs typeface="Roboto Slab"/>
                <a:sym typeface="Roboto Slab"/>
              </a:rPr>
              <a:t>ADVANCED SEARCH &amp;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849"/>
              </a:spcBef>
              <a:spcAft>
                <a:spcPts val="0"/>
              </a:spcAft>
              <a:buClr>
                <a:srgbClr val="6AA4C8"/>
              </a:buClr>
              <a:buSzPts val="1146"/>
              <a:buFont typeface="Noto Sans Symbols"/>
              <a:buNone/>
            </a:pPr>
            <a:r>
              <a:rPr lang="es-ES" sz="1446">
                <a:latin typeface="Roboto Slab"/>
                <a:ea typeface="Roboto Slab"/>
                <a:cs typeface="Roboto Slab"/>
                <a:sym typeface="Roboto Slab"/>
              </a:rPr>
              <a:t>PREFERENCES</a:t>
            </a:r>
            <a:r>
              <a:rPr lang="es-ES" sz="1346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345" name="Google Shape;34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4177" y="1357461"/>
            <a:ext cx="710693" cy="71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825" y="1454075"/>
            <a:ext cx="939150" cy="7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1162" y="3195575"/>
            <a:ext cx="800651" cy="797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AA4C8"/>
              </a:buClr>
              <a:buSzPts val="1146"/>
              <a:buFont typeface="Noto Sans Symbols"/>
              <a:buNone/>
            </a:pPr>
            <a:r>
              <a:rPr lang="es-ES" sz="1500">
                <a:latin typeface="Gill Sans"/>
                <a:ea typeface="Gill Sans"/>
                <a:cs typeface="Gill Sans"/>
                <a:sym typeface="Gill Sans"/>
              </a:rPr>
              <a:t>RATING SYSTEM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354" name="Google Shape;354;p32"/>
          <p:cNvSpPr txBox="1">
            <a:spLocks noGrp="1"/>
          </p:cNvSpPr>
          <p:nvPr>
            <p:ph type="subTitle" idx="4"/>
          </p:nvPr>
        </p:nvSpPr>
        <p:spPr>
          <a:xfrm>
            <a:off x="2894300" y="2392175"/>
            <a:ext cx="1514400" cy="587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AA4C8"/>
              </a:buClr>
              <a:buSzPts val="1146"/>
              <a:buFont typeface="Noto Sans Symbols"/>
              <a:buNone/>
            </a:pPr>
            <a:r>
              <a:rPr lang="es-ES" sz="1500">
                <a:latin typeface="Gill Sans"/>
                <a:ea typeface="Gill Sans"/>
                <a:cs typeface="Gill Sans"/>
                <a:sym typeface="Gill Sans"/>
              </a:rPr>
              <a:t>CHAT SYSTEM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355" name="Google Shape;355;p32"/>
          <p:cNvSpPr txBox="1">
            <a:spLocks noGrp="1"/>
          </p:cNvSpPr>
          <p:nvPr>
            <p:ph type="subTitle" idx="6"/>
          </p:nvPr>
        </p:nvSpPr>
        <p:spPr>
          <a:xfrm>
            <a:off x="4882325" y="2229000"/>
            <a:ext cx="1514400" cy="750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500">
                <a:latin typeface="Gill Sans"/>
                <a:ea typeface="Gill Sans"/>
                <a:cs typeface="Gill Sans"/>
                <a:sym typeface="Gill Sans"/>
              </a:rPr>
              <a:t>USER VERIFICATION</a:t>
            </a:r>
            <a:endParaRPr/>
          </a:p>
        </p:txBody>
      </p:sp>
      <p:sp>
        <p:nvSpPr>
          <p:cNvPr id="356" name="Google Shape;356;p32"/>
          <p:cNvSpPr txBox="1">
            <a:spLocks noGrp="1"/>
          </p:cNvSpPr>
          <p:nvPr>
            <p:ph type="ctrTitle"/>
          </p:nvPr>
        </p:nvSpPr>
        <p:spPr>
          <a:xfrm flipH="1">
            <a:off x="6605238" y="829790"/>
            <a:ext cx="2308500" cy="348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/>
              <a:t>FEATURES</a:t>
            </a:r>
            <a:endParaRPr sz="5000"/>
          </a:p>
        </p:txBody>
      </p:sp>
      <p:pic>
        <p:nvPicPr>
          <p:cNvPr id="357" name="Google Shape;35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792" y="1423352"/>
            <a:ext cx="725230" cy="61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7679" y="3165897"/>
            <a:ext cx="587642" cy="587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5475" y="1451925"/>
            <a:ext cx="587650" cy="5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>
            <a:spLocks noGrp="1"/>
          </p:cNvSpPr>
          <p:nvPr>
            <p:ph type="ctrTitle"/>
          </p:nvPr>
        </p:nvSpPr>
        <p:spPr>
          <a:xfrm>
            <a:off x="789826" y="278500"/>
            <a:ext cx="31734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 sz="2700"/>
              <a:t>TARGET AUDIENCE</a:t>
            </a:r>
            <a:endParaRPr sz="2700" b="0"/>
          </a:p>
        </p:txBody>
      </p:sp>
      <p:sp>
        <p:nvSpPr>
          <p:cNvPr id="365" name="Google Shape;365;p33"/>
          <p:cNvSpPr txBox="1">
            <a:spLocks noGrp="1"/>
          </p:cNvSpPr>
          <p:nvPr>
            <p:ph type="subTitle" idx="1"/>
          </p:nvPr>
        </p:nvSpPr>
        <p:spPr>
          <a:xfrm>
            <a:off x="615873" y="1228125"/>
            <a:ext cx="7937100" cy="3620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s-ES" sz="3000" b="1">
                <a:latin typeface="Roboto"/>
                <a:ea typeface="Roboto"/>
                <a:cs typeface="Roboto"/>
                <a:sym typeface="Roboto"/>
              </a:rPr>
              <a:t>Travelers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s-ES" sz="3000" b="1">
                <a:latin typeface="Roboto"/>
                <a:ea typeface="Roboto"/>
                <a:cs typeface="Roboto"/>
                <a:sym typeface="Roboto"/>
              </a:rPr>
              <a:t>Tourists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s-ES" sz="3000" b="1">
                <a:latin typeface="Roboto"/>
                <a:ea typeface="Roboto"/>
                <a:cs typeface="Roboto"/>
                <a:sym typeface="Roboto"/>
              </a:rPr>
              <a:t>Business Professionals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s-ES" sz="3000" b="1">
                <a:latin typeface="Roboto"/>
                <a:ea typeface="Roboto"/>
                <a:cs typeface="Roboto"/>
                <a:sym typeface="Roboto"/>
              </a:rPr>
              <a:t>Students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s-ES" sz="3000" b="1">
                <a:latin typeface="Roboto"/>
                <a:ea typeface="Roboto"/>
                <a:cs typeface="Roboto"/>
                <a:sym typeface="Roboto"/>
              </a:rPr>
              <a:t>Relocators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FFFF"/>
              </a:solidFill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21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>
            <a:spLocks noGrp="1"/>
          </p:cNvSpPr>
          <p:nvPr>
            <p:ph type="ctrTitle"/>
          </p:nvPr>
        </p:nvSpPr>
        <p:spPr>
          <a:xfrm flipH="1">
            <a:off x="6017400" y="3343800"/>
            <a:ext cx="2787000" cy="851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/>
              <a:t>WORKFLOW</a:t>
            </a:r>
            <a:endParaRPr sz="3800"/>
          </a:p>
        </p:txBody>
      </p:sp>
      <p:pic>
        <p:nvPicPr>
          <p:cNvPr id="372" name="Google Shape;3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862"/>
            <a:ext cx="6951151" cy="50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subTitle" idx="1"/>
          </p:nvPr>
        </p:nvSpPr>
        <p:spPr>
          <a:xfrm flipH="1">
            <a:off x="1714325" y="166177"/>
            <a:ext cx="5501100" cy="307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700"/>
              <a:t>Sign up page</a:t>
            </a:r>
            <a:endParaRPr sz="2700" b="0"/>
          </a:p>
        </p:txBody>
      </p:sp>
      <p:sp>
        <p:nvSpPr>
          <p:cNvPr id="378" name="Google Shape;378;p35"/>
          <p:cNvSpPr txBox="1">
            <a:spLocks noGrp="1"/>
          </p:cNvSpPr>
          <p:nvPr>
            <p:ph type="subTitle" idx="2"/>
          </p:nvPr>
        </p:nvSpPr>
        <p:spPr>
          <a:xfrm>
            <a:off x="1173175" y="908725"/>
            <a:ext cx="6719700" cy="391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9" name="Google Shape;3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13" y="823075"/>
            <a:ext cx="8135924" cy="41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subTitle" idx="1"/>
          </p:nvPr>
        </p:nvSpPr>
        <p:spPr>
          <a:xfrm flipH="1">
            <a:off x="959250" y="222123"/>
            <a:ext cx="5634300" cy="601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700"/>
              <a:t>Login Page</a:t>
            </a:r>
            <a:endParaRPr sz="27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386" name="Google Shape;386;p36"/>
          <p:cNvSpPr txBox="1">
            <a:spLocks noGrp="1"/>
          </p:cNvSpPr>
          <p:nvPr>
            <p:ph type="subTitle" idx="2"/>
          </p:nvPr>
        </p:nvSpPr>
        <p:spPr>
          <a:xfrm>
            <a:off x="811100" y="823625"/>
            <a:ext cx="7326600" cy="366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" y="823624"/>
            <a:ext cx="8137698" cy="426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47C80"/>
      </a:dk1>
      <a:lt1>
        <a:srgbClr val="FFFFFF"/>
      </a:lt1>
      <a:dk2>
        <a:srgbClr val="FFFFFF"/>
      </a:dk2>
      <a:lt2>
        <a:srgbClr val="FFFFFF"/>
      </a:lt2>
      <a:accent1>
        <a:srgbClr val="27ACB2"/>
      </a:accent1>
      <a:accent2>
        <a:srgbClr val="047C80"/>
      </a:accent2>
      <a:accent3>
        <a:srgbClr val="19A5AA"/>
      </a:accent3>
      <a:accent4>
        <a:srgbClr val="047C8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On-screen Show (16:9)</PresentationFormat>
  <Paragraphs>87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Noto Sans Symbols</vt:lpstr>
      <vt:lpstr>Roboto Light</vt:lpstr>
      <vt:lpstr>Calibri</vt:lpstr>
      <vt:lpstr>Squada One</vt:lpstr>
      <vt:lpstr>Nunito Sans Black</vt:lpstr>
      <vt:lpstr>Arial</vt:lpstr>
      <vt:lpstr>Nunito Sans SemiBold</vt:lpstr>
      <vt:lpstr>Roboto Slab Light</vt:lpstr>
      <vt:lpstr>Gill Sans</vt:lpstr>
      <vt:lpstr>Roboto Slab</vt:lpstr>
      <vt:lpstr>Roboto</vt:lpstr>
      <vt:lpstr>Nunito Sans ExtraBold</vt:lpstr>
      <vt:lpstr>Nunito Sans</vt:lpstr>
      <vt:lpstr>Elegant waves by slidesgo</vt:lpstr>
      <vt:lpstr>ACCO-MATCH</vt:lpstr>
      <vt:lpstr>Need An Accomodation</vt:lpstr>
      <vt:lpstr>ROLES</vt:lpstr>
      <vt:lpstr>FEATURES</vt:lpstr>
      <vt:lpstr>FEATURES</vt:lpstr>
      <vt:lpstr>TARGET AUDIENCE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&amp;  TECHNOLOGY </vt:lpstr>
      <vt:lpstr>REFERENCES</vt:lpstr>
      <vt:lpstr>PROJECT TEAM   DHRUMIL VIMALBHAI GOSALIYA (B00929836)  GOWRI PRASHANTH KANAGARAJ (B00942544)  BHARGAV KANODIYA (B00938588)  RAMANDEEP KAUR (B00943241)  YOGISH HONNADEVIPURA GOPALAKRISHNA (B00928029)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ACCO-MATCH</dc:title>
  <dc:creator>Yogish H G</dc:creator>
  <cp:lastModifiedBy>Yogish H G</cp:lastModifiedBy>
  <cp:revision>1</cp:revision>
  <dcterms:modified xsi:type="dcterms:W3CDTF">2023-05-25T01:19:14Z</dcterms:modified>
</cp:coreProperties>
</file>