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428" r:id="rId2"/>
    <p:sldId id="464" r:id="rId3"/>
    <p:sldId id="500" r:id="rId4"/>
    <p:sldId id="737" r:id="rId5"/>
    <p:sldId id="492" r:id="rId6"/>
    <p:sldId id="734" r:id="rId7"/>
    <p:sldId id="735" r:id="rId8"/>
    <p:sldId id="736" r:id="rId9"/>
    <p:sldId id="744" r:id="rId10"/>
    <p:sldId id="489" r:id="rId11"/>
    <p:sldId id="488" r:id="rId12"/>
    <p:sldId id="493" r:id="rId13"/>
    <p:sldId id="494" r:id="rId14"/>
    <p:sldId id="485" r:id="rId15"/>
    <p:sldId id="495" r:id="rId16"/>
    <p:sldId id="498" r:id="rId17"/>
    <p:sldId id="675" r:id="rId18"/>
    <p:sldId id="499" r:id="rId19"/>
    <p:sldId id="497" r:id="rId20"/>
    <p:sldId id="676" r:id="rId21"/>
    <p:sldId id="668" r:id="rId22"/>
    <p:sldId id="401" r:id="rId23"/>
    <p:sldId id="402" r:id="rId24"/>
    <p:sldId id="415" r:id="rId25"/>
    <p:sldId id="416" r:id="rId26"/>
    <p:sldId id="452" r:id="rId27"/>
    <p:sldId id="455" r:id="rId28"/>
    <p:sldId id="515" r:id="rId29"/>
    <p:sldId id="458" r:id="rId30"/>
    <p:sldId id="518" r:id="rId31"/>
    <p:sldId id="457" r:id="rId32"/>
    <p:sldId id="459" r:id="rId33"/>
    <p:sldId id="460" r:id="rId34"/>
    <p:sldId id="461" r:id="rId35"/>
    <p:sldId id="462" r:id="rId36"/>
    <p:sldId id="677" r:id="rId37"/>
    <p:sldId id="655" r:id="rId38"/>
    <p:sldId id="65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6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0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9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Approximate Distance Oracles </a:t>
            </a:r>
            <a:r>
              <a:rPr lang="en-US" sz="1800" b="1" dirty="0">
                <a:solidFill>
                  <a:schemeClr val="tx1"/>
                </a:solidFill>
              </a:rPr>
              <a:t>[Contd.]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Expected duration of random experiment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Conquering the challenge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be a fraction to be fixed later 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Computing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∅;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independently with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Expected size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 random variable for |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Expected size</a:t>
                </a:r>
                <a:r>
                  <a:rPr lang="en-US" sz="3600" b="1" dirty="0"/>
                  <a:t>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𝑩𝒂𝒍𝒍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𝑽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𝑳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is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present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in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𝑩𝒂𝒍𝒍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𝑳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]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1800" b="1" i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800" dirty="0"/>
                  <a:t> </a:t>
                </a:r>
                <a:endParaRPr lang="en-US" sz="60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is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present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in</m:t>
                        </m:r>
                        <m:r>
                          <a:rPr lang="en-US" sz="1800"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𝑩𝒂𝒍𝒍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𝑳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1800" dirty="0"/>
                  <a:t>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593" t="-635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644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ight Arrow 33"/>
              <p:cNvSpPr/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Increasing order of distance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ight Arrow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blipFill rotWithShape="1"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914400" y="1905000"/>
            <a:ext cx="7766613" cy="445532"/>
            <a:chOff x="914400" y="1905000"/>
            <a:chExt cx="7766613" cy="445532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1905000"/>
              <a:ext cx="7162800" cy="76200"/>
              <a:chOff x="1066800" y="1905000"/>
              <a:chExt cx="7162800" cy="762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66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495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78486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1534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                …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                                    …       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3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495800" y="1866900"/>
            <a:ext cx="2857501" cy="114300"/>
            <a:chOff x="4457699" y="2362200"/>
            <a:chExt cx="2857501" cy="114300"/>
          </a:xfrm>
        </p:grpSpPr>
        <p:sp>
          <p:nvSpPr>
            <p:cNvPr id="36" name="Oval 35"/>
            <p:cNvSpPr/>
            <p:nvPr/>
          </p:nvSpPr>
          <p:spPr>
            <a:xfrm>
              <a:off x="44576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2864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2008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Brace 39"/>
          <p:cNvSpPr/>
          <p:nvPr/>
        </p:nvSpPr>
        <p:spPr>
          <a:xfrm rot="5400000" flipH="1">
            <a:off x="2438400" y="-152400"/>
            <a:ext cx="228600" cy="3733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438402" y="3810001"/>
            <a:ext cx="6553198" cy="1523999"/>
            <a:chOff x="2438402" y="3657600"/>
            <a:chExt cx="6553198" cy="1523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Line Callout 1 40"/>
                <p:cNvSpPr/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None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is present in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1" name="Line Callout 1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blipFill rotWithShape="1">
                  <a:blip r:embed="rId7"/>
                  <a:stretch>
                    <a:fillRect r="-27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eft Brace 41"/>
            <p:cNvSpPr/>
            <p:nvPr/>
          </p:nvSpPr>
          <p:spPr>
            <a:xfrm rot="16200000" flipH="1">
              <a:off x="3810000" y="3657600"/>
              <a:ext cx="152401" cy="2895598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48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259FCA0-ED08-924F-ADBF-CC578C821E68}"/>
              </a:ext>
            </a:extLst>
          </p:cNvPr>
          <p:cNvSpPr/>
          <p:nvPr/>
        </p:nvSpPr>
        <p:spPr>
          <a:xfrm>
            <a:off x="1219200" y="2895601"/>
            <a:ext cx="6096000" cy="484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24E34C-A7CC-AC4A-B03F-C1396CB476D3}"/>
              </a:ext>
            </a:extLst>
          </p:cNvPr>
          <p:cNvSpPr/>
          <p:nvPr/>
        </p:nvSpPr>
        <p:spPr>
          <a:xfrm>
            <a:off x="1219200" y="3401568"/>
            <a:ext cx="6096000" cy="225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34" grpId="0" animBg="1"/>
      <p:bldP spid="40" grpId="0" animBg="1"/>
      <p:bldP spid="43" grpId="0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space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>
                <a:solidFill>
                  <a:srgbClr val="002060"/>
                </a:solidFill>
              </a:rPr>
              <a:t>3-approximate distance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Expected Space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Global distance </a:t>
                </a:r>
                <a:r>
                  <a:rPr lang="en-US" sz="2400" dirty="0"/>
                  <a:t>information: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Expected Space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Local distance </a:t>
                </a:r>
                <a:r>
                  <a:rPr lang="en-US" sz="2400" dirty="0"/>
                  <a:t>information: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 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\</m:t>
                            </m:r>
                            <m:r>
                              <a:rPr lang="en-US" sz="1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  <m:f>
                          <m:f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  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 </a:t>
                </a:r>
                <a:r>
                  <a:rPr lang="en-US" sz="2000" b="1" dirty="0"/>
                  <a:t>minimize</a:t>
                </a:r>
                <a:r>
                  <a:rPr lang="en-US" sz="2000" dirty="0"/>
                  <a:t> the total space: (Balance the two terms)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√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Expected space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1111" t="-970" b="-1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vertex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keeps a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Ball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2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An undirected weighted graph can be processed to build a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of expected size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that can report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-approximate distance between any pair of vertices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</a:p>
              <a:p>
                <a:r>
                  <a:rPr lang="en-US" sz="2000" dirty="0"/>
                  <a:t>Convert to a Las Vegas algorithm.</a:t>
                </a:r>
              </a:p>
              <a:p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optinal</a:t>
                </a:r>
                <a:r>
                  <a:rPr lang="en-US" sz="2000" dirty="0"/>
                  <a:t>) Show that expected preprocessing time is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/>
                            <a:t>:</a:t>
                          </a:r>
                          <a:r>
                            <a:rPr lang="en-US" b="1" dirty="0"/>
                            <a:t>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Preprocessing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Approximate Distance Oracles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Mikkel</a:t>
            </a:r>
            <a:r>
              <a:rPr lang="en-US" b="1" dirty="0"/>
              <a:t> </a:t>
            </a:r>
            <a:r>
              <a:rPr lang="en-US" b="1" dirty="0" err="1"/>
              <a:t>Thorup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Uri </a:t>
            </a:r>
            <a:r>
              <a:rPr lang="en-US" b="1" dirty="0" err="1"/>
              <a:t>Zwick</a:t>
            </a:r>
            <a:r>
              <a:rPr lang="en-US" dirty="0"/>
              <a:t>:</a:t>
            </a:r>
          </a:p>
          <a:p>
            <a:r>
              <a:rPr lang="en-US" i="1" dirty="0"/>
              <a:t>Approximate Distance Oracles for graphs, </a:t>
            </a:r>
          </a:p>
          <a:p>
            <a:r>
              <a:rPr lang="en-US" b="1" dirty="0"/>
              <a:t>Journal of ACM </a:t>
            </a:r>
            <a:r>
              <a:rPr lang="en-US" dirty="0"/>
              <a:t>(4), </a:t>
            </a:r>
            <a:r>
              <a:rPr lang="en-US" b="1" dirty="0"/>
              <a:t>2005</a:t>
            </a:r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07E6C1-09ED-E2B0-C09F-689D4B38F6F9}"/>
              </a:ext>
            </a:extLst>
          </p:cNvPr>
          <p:cNvSpPr/>
          <p:nvPr/>
        </p:nvSpPr>
        <p:spPr>
          <a:xfrm>
            <a:off x="682065" y="3596972"/>
            <a:ext cx="7553401" cy="4532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-approximate distance oracle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89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524000" y="3593068"/>
            <a:ext cx="7149208" cy="369332"/>
            <a:chOff x="1524000" y="3593068"/>
            <a:chExt cx="7149208" cy="369332"/>
          </a:xfrm>
        </p:grpSpPr>
        <p:sp>
          <p:nvSpPr>
            <p:cNvPr id="35" name="Oval 34"/>
            <p:cNvSpPr/>
            <p:nvPr/>
          </p:nvSpPr>
          <p:spPr>
            <a:xfrm>
              <a:off x="15240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7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90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5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05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8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246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3810000" y="44196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/>
              <p:nvPr/>
            </p:nvSpPr>
            <p:spPr>
              <a:xfrm>
                <a:off x="278377" y="1555609"/>
                <a:ext cx="8719695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If we wish to decrease the space occupied for global distance information to less than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7" y="1555609"/>
                <a:ext cx="8719695" cy="480709"/>
              </a:xfrm>
              <a:prstGeom prst="rect">
                <a:avLst/>
              </a:prstGeom>
              <a:blipFill>
                <a:blip r:embed="rId4"/>
                <a:stretch>
                  <a:fillRect l="-629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863563-ABF1-0CD4-1E55-AC37D65F9256}"/>
                  </a:ext>
                </a:extLst>
              </p:cNvPr>
              <p:cNvSpPr txBox="1"/>
              <p:nvPr/>
            </p:nvSpPr>
            <p:spPr>
              <a:xfrm>
                <a:off x="270979" y="2077533"/>
                <a:ext cx="2158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We need to reduce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863563-ABF1-0CD4-1E55-AC37D65F9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9" y="2077533"/>
                <a:ext cx="2158668" cy="369332"/>
              </a:xfrm>
              <a:prstGeom prst="rect">
                <a:avLst/>
              </a:prstGeom>
              <a:blipFill>
                <a:blip r:embed="rId5"/>
                <a:stretch>
                  <a:fillRect l="-2254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/>
              <p:nvPr/>
            </p:nvSpPr>
            <p:spPr>
              <a:xfrm>
                <a:off x="2478718" y="2027198"/>
                <a:ext cx="5645648" cy="498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We need to reduce sampling probability to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18" y="2027198"/>
                <a:ext cx="5645648" cy="498085"/>
              </a:xfrm>
              <a:prstGeom prst="rect">
                <a:avLst/>
              </a:prstGeom>
              <a:blipFill>
                <a:blip r:embed="rId6"/>
                <a:stretch>
                  <a:fillRect l="-972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/>
              <p:nvPr/>
            </p:nvSpPr>
            <p:spPr>
              <a:xfrm>
                <a:off x="2462198" y="2526356"/>
                <a:ext cx="6063391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Expected size of all Balls together increase beyond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 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8" y="2526356"/>
                <a:ext cx="6063391" cy="480709"/>
              </a:xfrm>
              <a:prstGeom prst="rect">
                <a:avLst/>
              </a:prstGeom>
              <a:blipFill>
                <a:blip r:embed="rId7"/>
                <a:stretch>
                  <a:fillRect l="-905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39" grpId="0"/>
      <p:bldP spid="42" grpId="0"/>
      <p:bldP spid="43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524000" y="3593068"/>
            <a:ext cx="7149208" cy="369332"/>
            <a:chOff x="1524000" y="3593068"/>
            <a:chExt cx="7149208" cy="369332"/>
          </a:xfrm>
        </p:grpSpPr>
        <p:sp>
          <p:nvSpPr>
            <p:cNvPr id="35" name="Oval 34"/>
            <p:cNvSpPr/>
            <p:nvPr/>
          </p:nvSpPr>
          <p:spPr>
            <a:xfrm>
              <a:off x="15240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7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90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5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05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8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246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3810000" y="44196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/>
              <p:nvPr/>
            </p:nvSpPr>
            <p:spPr>
              <a:xfrm>
                <a:off x="278377" y="1555609"/>
                <a:ext cx="7896072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If we wish to decrease the space occupied for all Balls together to less than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7" y="1555609"/>
                <a:ext cx="7896072" cy="480709"/>
              </a:xfrm>
              <a:prstGeom prst="rect">
                <a:avLst/>
              </a:prstGeom>
              <a:blipFill>
                <a:blip r:embed="rId4"/>
                <a:stretch>
                  <a:fillRect l="-695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/>
              <p:nvPr/>
            </p:nvSpPr>
            <p:spPr>
              <a:xfrm>
                <a:off x="225176" y="2007256"/>
                <a:ext cx="5769272" cy="498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need to increase sampling probability to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6" y="2007256"/>
                <a:ext cx="5769272" cy="498085"/>
              </a:xfrm>
              <a:prstGeom prst="rect">
                <a:avLst/>
              </a:prstGeom>
              <a:blipFill>
                <a:blip r:embed="rId5"/>
                <a:stretch>
                  <a:fillRect l="-951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/>
              <p:nvPr/>
            </p:nvSpPr>
            <p:spPr>
              <a:xfrm>
                <a:off x="-68943" y="2496388"/>
                <a:ext cx="3814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      Expected number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 increases.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43" y="2496388"/>
                <a:ext cx="3814762" cy="369332"/>
              </a:xfrm>
              <a:prstGeom prst="rect">
                <a:avLst/>
              </a:prstGeom>
              <a:blipFill>
                <a:blip r:embed="rId6"/>
                <a:stretch>
                  <a:fillRect t="-11667" r="-96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FB3FB-7BB5-9FAE-51C6-7405923479F6}"/>
                  </a:ext>
                </a:extLst>
              </p:cNvPr>
              <p:cNvSpPr txBox="1"/>
              <p:nvPr/>
            </p:nvSpPr>
            <p:spPr>
              <a:xfrm>
                <a:off x="198976" y="2807927"/>
                <a:ext cx="8365047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Expected size of </a:t>
                </a:r>
                <a:r>
                  <a:rPr lang="en-US" dirty="0"/>
                  <a:t>space occupied for global distance information to less than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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FB3FB-7BB5-9FAE-51C6-74059234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6" y="2807927"/>
                <a:ext cx="8365047" cy="480709"/>
              </a:xfrm>
              <a:prstGeom prst="rect">
                <a:avLst/>
              </a:prstGeom>
              <a:blipFill>
                <a:blip r:embed="rId7"/>
                <a:stretch>
                  <a:fillRect l="-656" b="-20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195ED27-3434-1FCB-9D6E-2FE91682E1C7}"/>
              </a:ext>
            </a:extLst>
          </p:cNvPr>
          <p:cNvSpPr txBox="1"/>
          <p:nvPr/>
        </p:nvSpPr>
        <p:spPr>
          <a:xfrm>
            <a:off x="3801122" y="5918818"/>
            <a:ext cx="14033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to do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79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3" grpId="0"/>
      <p:bldP spid="43" grpId="1"/>
      <p:bldP spid="47" grpId="0"/>
      <p:bldP spid="47" grpId="1"/>
      <p:bldP spid="7" grpId="0"/>
      <p:bldP spid="7" grpId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524000" y="3593068"/>
            <a:ext cx="7259751" cy="369332"/>
            <a:chOff x="1524000" y="3593068"/>
            <a:chExt cx="7259751" cy="369332"/>
          </a:xfrm>
        </p:grpSpPr>
        <p:grpSp>
          <p:nvGrpSpPr>
            <p:cNvPr id="46" name="Group 45"/>
            <p:cNvGrpSpPr/>
            <p:nvPr/>
          </p:nvGrpSpPr>
          <p:grpSpPr>
            <a:xfrm>
              <a:off x="1524000" y="3593068"/>
              <a:ext cx="7259751" cy="369332"/>
              <a:chOff x="1524000" y="3593068"/>
              <a:chExt cx="7259751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524000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90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295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052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8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124699" y="37338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Oval 41"/>
            <p:cNvSpPr/>
            <p:nvPr/>
          </p:nvSpPr>
          <p:spPr>
            <a:xfrm>
              <a:off x="2019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9336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48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800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53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705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818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62199" y="2286000"/>
            <a:ext cx="6477001" cy="408600"/>
            <a:chOff x="2362199" y="2286000"/>
            <a:chExt cx="6477001" cy="408600"/>
          </a:xfrm>
        </p:grpSpPr>
        <p:grpSp>
          <p:nvGrpSpPr>
            <p:cNvPr id="7" name="Group 6"/>
            <p:cNvGrpSpPr/>
            <p:nvPr/>
          </p:nvGrpSpPr>
          <p:grpSpPr>
            <a:xfrm>
              <a:off x="2362199" y="2514600"/>
              <a:ext cx="4409099" cy="180000"/>
              <a:chOff x="2362199" y="2514600"/>
              <a:chExt cx="4409099" cy="180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62199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143498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71898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591298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Up Arrow 57"/>
          <p:cNvSpPr/>
          <p:nvPr/>
        </p:nvSpPr>
        <p:spPr>
          <a:xfrm>
            <a:off x="3810000" y="28194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6019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248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7543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962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8077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162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7150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1816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0292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5814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1336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4478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4478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6670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657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4958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1905000"/>
            <a:ext cx="6819900" cy="4000500"/>
            <a:chOff x="1371600" y="1905000"/>
            <a:chExt cx="6819900" cy="4000500"/>
          </a:xfrm>
        </p:grpSpPr>
        <p:sp>
          <p:nvSpPr>
            <p:cNvPr id="383" name="Oval 382"/>
            <p:cNvSpPr/>
            <p:nvPr/>
          </p:nvSpPr>
          <p:spPr>
            <a:xfrm>
              <a:off x="4495800" y="19050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71600" y="1828800"/>
            <a:ext cx="6858000" cy="4114800"/>
            <a:chOff x="1371600" y="1828800"/>
            <a:chExt cx="6858000" cy="4114800"/>
          </a:xfrm>
        </p:grpSpPr>
        <p:sp>
          <p:nvSpPr>
            <p:cNvPr id="177" name="Oval 176"/>
            <p:cNvSpPr/>
            <p:nvPr/>
          </p:nvSpPr>
          <p:spPr>
            <a:xfrm>
              <a:off x="3505200" y="57531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371600" y="27813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457700" y="1828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7886700" y="22479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8039100" y="5257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Oval 206"/>
          <p:cNvSpPr/>
          <p:nvPr/>
        </p:nvSpPr>
        <p:spPr>
          <a:xfrm>
            <a:off x="3238499" y="1962150"/>
            <a:ext cx="3524491" cy="3448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717061" y="2993161"/>
            <a:ext cx="2319478" cy="1940789"/>
            <a:chOff x="3717061" y="2993161"/>
            <a:chExt cx="2319478" cy="1940789"/>
          </a:xfrm>
        </p:grpSpPr>
        <p:cxnSp>
          <p:nvCxnSpPr>
            <p:cNvPr id="116" name="Straight Arrow Connector 115"/>
            <p:cNvCxnSpPr>
              <a:stCxn id="170" idx="7"/>
              <a:endCxn id="394" idx="3"/>
            </p:cNvCxnSpPr>
            <p:nvPr/>
          </p:nvCxnSpPr>
          <p:spPr>
            <a:xfrm flipV="1">
              <a:off x="5018041" y="3564661"/>
              <a:ext cx="1018498" cy="1040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70" idx="2"/>
              <a:endCxn id="385" idx="5"/>
            </p:cNvCxnSpPr>
            <p:nvPr/>
          </p:nvCxnSpPr>
          <p:spPr>
            <a:xfrm flipH="1" flipV="1">
              <a:off x="3717061" y="2993161"/>
              <a:ext cx="1235939" cy="7025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402" idx="0"/>
              <a:endCxn id="391" idx="6"/>
            </p:cNvCxnSpPr>
            <p:nvPr/>
          </p:nvCxnSpPr>
          <p:spPr>
            <a:xfrm flipH="1">
              <a:off x="3810000" y="3669268"/>
              <a:ext cx="1178278" cy="9598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402" idx="0"/>
            </p:cNvCxnSpPr>
            <p:nvPr/>
          </p:nvCxnSpPr>
          <p:spPr>
            <a:xfrm>
              <a:off x="4988278" y="3669268"/>
              <a:ext cx="269522" cy="12646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2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7AFC75A-3828-7B50-F665-4A3D32C549EA}"/>
              </a:ext>
            </a:extLst>
          </p:cNvPr>
          <p:cNvSpPr txBox="1"/>
          <p:nvPr/>
        </p:nvSpPr>
        <p:spPr>
          <a:xfrm>
            <a:off x="517501" y="1249733"/>
            <a:ext cx="2214261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will you store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03" grpId="0"/>
      <p:bldP spid="404" grpId="0"/>
      <p:bldP spid="207" grpId="0" animBg="1"/>
      <p:bldP spid="211" grpId="0"/>
      <p:bldP spid="228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Approximate Distance oracles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BA3C-1627-8AAE-28E3-6056765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</a:rPr>
              <a:t>This slide is only for those whose aim is more than getting A*.</a:t>
            </a:r>
            <a:endParaRPr lang="en-IN" sz="32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9370B4-9AFC-0BA2-A719-D901E9055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 will you report distance between any two vertices with stretch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N" sz="2000" dirty="0"/>
                  <a:t> ?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Try to design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IN" sz="2000" dirty="0"/>
                  <a:t>-approximate distance oracle.</a:t>
                </a:r>
              </a:p>
              <a:p>
                <a:endParaRPr lang="en-IN" sz="2000" dirty="0"/>
              </a:p>
              <a:p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The above questions will not be asked in any Quiz/Assignment/Exam.</a:t>
                </a:r>
              </a:p>
              <a:p>
                <a:pPr marL="0" indent="0">
                  <a:buNone/>
                </a:pPr>
                <a:r>
                  <a:rPr lang="en-IN" sz="2000" dirty="0"/>
                  <a:t>So ponder over them without any stress or anxiety </a:t>
                </a:r>
                <a:r>
                  <a:rPr lang="en-IN" sz="2000" dirty="0">
                    <a:sym typeface="Wingdings" panose="05000000000000000000" pitchFamily="2" charset="2"/>
                  </a:rPr>
                  <a:t></a:t>
                </a:r>
                <a:r>
                  <a:rPr lang="en-IN" sz="2000" dirty="0"/>
                  <a:t>.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9370B4-9AFC-0BA2-A719-D901E9055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2FF1-4ADE-1479-CECA-31133787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6DD90E-B14E-704B-A33F-A9C73130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567332-6B65-6F44-B39D-E7225281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678906"/>
            <a:ext cx="7772400" cy="1500187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Expected </a:t>
            </a:r>
            <a:r>
              <a:rPr lang="en-US" sz="3200" b="1" dirty="0">
                <a:solidFill>
                  <a:srgbClr val="7030A0"/>
                </a:solidFill>
              </a:rPr>
              <a:t>duration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of a random experiment</a:t>
            </a:r>
          </a:p>
        </p:txBody>
      </p:sp>
    </p:spTree>
    <p:extLst>
      <p:ext uri="{BB962C8B-B14F-4D97-AF65-F5344CB8AC3E}">
        <p14:creationId xmlns:p14="http://schemas.microsoft.com/office/powerpoint/2010/main" val="4926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coupon Collector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is a bag containing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distinct coupons. </a:t>
                </a:r>
              </a:p>
              <a:p>
                <a:r>
                  <a:rPr lang="en-US" sz="1800" dirty="0"/>
                  <a:t>Each coupon has a unique label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every coupon has appeared </a:t>
                </a:r>
                <a:r>
                  <a:rPr lang="en-US" sz="1800" u="sng" dirty="0"/>
                  <a:t>at least </a:t>
                </a:r>
                <a:r>
                  <a:rPr lang="en-US" sz="1800" dirty="0"/>
                  <a:t>once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?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Ponder over this question before coming to the next lecture.</a:t>
                </a:r>
              </a:p>
              <a:p>
                <a:pPr marL="0" indent="0" algn="ctr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48768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6002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2766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9624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9530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Discrete</a:t>
            </a:r>
            <a:r>
              <a:rPr lang="en-US" sz="3200" dirty="0">
                <a:solidFill>
                  <a:srgbClr val="7030A0"/>
                </a:solidFill>
              </a:rPr>
              <a:t> Random Walk </a:t>
            </a:r>
            <a:r>
              <a:rPr lang="en-US" sz="3200" dirty="0"/>
              <a:t>on a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Discrete</a:t>
            </a:r>
            <a:r>
              <a:rPr lang="en-US" sz="3200" b="1" dirty="0">
                <a:solidFill>
                  <a:srgbClr val="7030A0"/>
                </a:solidFill>
              </a:rPr>
              <a:t> Random Walk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Particle starts from origin</a:t>
                </a:r>
              </a:p>
              <a:p>
                <a:r>
                  <a:rPr lang="en-US" sz="2000" dirty="0"/>
                  <a:t>In each second, particle moves </a:t>
                </a:r>
                <a:r>
                  <a:rPr lang="en-US" sz="2000" u="sng" dirty="0"/>
                  <a:t>1 unit</a:t>
                </a:r>
                <a:r>
                  <a:rPr lang="en-US" sz="2000" dirty="0"/>
                  <a:t>  to the left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or </a:t>
                </a:r>
                <a:r>
                  <a:rPr lang="en-US" sz="2000" u="sng" dirty="0"/>
                  <a:t>1 unit </a:t>
                </a:r>
                <a:r>
                  <a:rPr lang="en-US" sz="2000" dirty="0"/>
                  <a:t>to the right with </a:t>
                </a:r>
                <a:r>
                  <a:rPr lang="en-US" sz="2000" u="sng" dirty="0"/>
                  <a:t>equal probability.</a:t>
                </a:r>
              </a:p>
              <a:p>
                <a:r>
                  <a:rPr lang="en-US" sz="2000" dirty="0"/>
                  <a:t>While at origin, the particle moves to 1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number of steps of the random walk to reach milestone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Ponder over this question before coming to the next lecture.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  <a:blipFill>
                <a:blip r:embed="rId2"/>
                <a:stretch>
                  <a:fillRect l="-710" r="-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850226" cy="690858"/>
            <a:chOff x="837387" y="1812074"/>
            <a:chExt cx="7850226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8107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85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n         n+1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524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0574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667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3528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3886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3200" y="49530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Distributed </a:t>
            </a:r>
            <a:r>
              <a:rPr lang="en-US" sz="3200" dirty="0" err="1">
                <a:solidFill>
                  <a:srgbClr val="7030A0"/>
                </a:solidFill>
              </a:rPr>
              <a:t>Client-serveR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-servers.</a:t>
                </a:r>
              </a:p>
              <a:p>
                <a:r>
                  <a:rPr lang="en-US" sz="2000" dirty="0"/>
                  <a:t>Each client has a </a:t>
                </a:r>
                <a:r>
                  <a:rPr lang="en-US" sz="2000" b="1" dirty="0"/>
                  <a:t>single job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server can 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</a:p>
              <a:p>
                <a:r>
                  <a:rPr lang="en-US" sz="2000" u="sng" dirty="0"/>
                  <a:t>2-way communication</a:t>
                </a:r>
                <a:r>
                  <a:rPr lang="en-US" sz="2000" dirty="0"/>
                  <a:t> between any client and any server.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/>
                  <a:t> A distributed protocol  to finish all jobs as quickly as possible.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2362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4958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048000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</a:t>
            </a:r>
            <a:r>
              <a:rPr lang="en-US" sz="1800" dirty="0"/>
              <a:t>: If there were a </a:t>
            </a:r>
            <a:r>
              <a:rPr lang="en-US" sz="1800" u="sng" dirty="0"/>
              <a:t>central authority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                         it would have been trivial to assign each client to a distinct server.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Clients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1                 2                 3                 4                   5                    6                     7                   8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Servers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371600" y="3657600"/>
            <a:ext cx="5938870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problem arises in distributed setting</a:t>
            </a:r>
          </a:p>
          <a:p>
            <a:pPr algn="ctr"/>
            <a:r>
              <a:rPr lang="en-US" dirty="0"/>
              <a:t>since each client has to take </a:t>
            </a:r>
            <a:r>
              <a:rPr lang="en-US" u="sng" dirty="0"/>
              <a:t>its own decision</a:t>
            </a:r>
          </a:p>
          <a:p>
            <a:pPr algn="ctr"/>
            <a:r>
              <a:rPr lang="en-US" dirty="0"/>
              <a:t>without the knowledge of the decision taken by </a:t>
            </a:r>
            <a:r>
              <a:rPr lang="en-US" u="sng" dirty="0"/>
              <a:t>fellow clients.</a:t>
            </a:r>
          </a:p>
        </p:txBody>
      </p:sp>
      <p:sp>
        <p:nvSpPr>
          <p:cNvPr id="77" name="Cloud Callout 76"/>
          <p:cNvSpPr/>
          <p:nvPr/>
        </p:nvSpPr>
        <p:spPr>
          <a:xfrm>
            <a:off x="1371600" y="5824954"/>
            <a:ext cx="5938870" cy="865626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Think of a simple protocol to address this problem.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76" grpId="0" animBg="1"/>
      <p:bldP spid="77" grpId="0" animBg="1"/>
      <p:bldP spid="7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Randomized </a:t>
            </a:r>
            <a:r>
              <a:rPr lang="en-US" sz="2000" b="1" dirty="0"/>
              <a:t>protocol (one round)</a:t>
            </a:r>
          </a:p>
          <a:p>
            <a:r>
              <a:rPr lang="en-US" sz="2000" dirty="0"/>
              <a:t>Each client sends a request to a server selected </a:t>
            </a:r>
            <a:r>
              <a:rPr lang="en-US" sz="2000" dirty="0" err="1">
                <a:solidFill>
                  <a:srgbClr val="0070C0"/>
                </a:solidFill>
              </a:rPr>
              <a:t>r.u.i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Each server which receives one or more requests, </a:t>
            </a:r>
          </a:p>
          <a:p>
            <a:pPr marL="0" indent="0">
              <a:buNone/>
            </a:pPr>
            <a:r>
              <a:rPr lang="en-US" sz="2000" dirty="0"/>
              <a:t>      accepts </a:t>
            </a:r>
            <a:r>
              <a:rPr lang="en-US" sz="2000" u="sng" dirty="0"/>
              <a:t>only one </a:t>
            </a:r>
            <a:r>
              <a:rPr lang="en-US" sz="2000" dirty="0"/>
              <a:t>request and finishes the corresponding job.</a:t>
            </a:r>
          </a:p>
          <a:p>
            <a:endParaRPr lang="en-US" sz="2000" dirty="0"/>
          </a:p>
          <a:p>
            <a:r>
              <a:rPr lang="en-US" sz="2000" dirty="0"/>
              <a:t>Each client, whose job is finished, </a:t>
            </a:r>
            <a:r>
              <a:rPr lang="en-US" sz="2000" dirty="0">
                <a:solidFill>
                  <a:srgbClr val="C00000"/>
                </a:solidFill>
              </a:rPr>
              <a:t>leaves</a:t>
            </a:r>
            <a:r>
              <a:rPr lang="en-US" sz="2000" dirty="0"/>
              <a:t> the system.</a:t>
            </a:r>
          </a:p>
          <a:p>
            <a:endParaRPr lang="en-US" sz="2000" dirty="0"/>
          </a:p>
          <a:p>
            <a:r>
              <a:rPr lang="en-US" sz="2000" dirty="0"/>
              <a:t>The remaining clients </a:t>
            </a:r>
            <a:r>
              <a:rPr lang="en-US" sz="2000" u="sng" dirty="0"/>
              <a:t>repeat</a:t>
            </a:r>
            <a:r>
              <a:rPr lang="en-US" sz="2000" dirty="0"/>
              <a:t> the same procedure in next round.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expected number of rounds  to finish all jobs?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048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3810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733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4958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rgbClr val="7030A0"/>
                </a:solidFill>
              </a:rPr>
              <a:t>approximate distance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Preprocessing-algorithm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Compute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suitably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store distance to all vertices;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Build a </a:t>
                </a:r>
                <a:r>
                  <a:rPr lang="en-US" sz="1800" b="1" dirty="0"/>
                  <a:t>hash table </a:t>
                </a:r>
                <a:r>
                  <a:rPr lang="en-US" sz="1800" dirty="0"/>
                  <a:t>storing distances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else                           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943600" y="2209800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Global distance info.</a:t>
            </a:r>
          </a:p>
        </p:txBody>
      </p:sp>
      <p:sp>
        <p:nvSpPr>
          <p:cNvPr id="6" name="Left Arrow 5"/>
          <p:cNvSpPr/>
          <p:nvPr/>
        </p:nvSpPr>
        <p:spPr>
          <a:xfrm>
            <a:off x="5943600" y="2639568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Local distance info.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4876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429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Clients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1                 2                 3                 4                   5                    6                     7                   8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Servers</a:t>
              </a: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ball-bin</a:t>
            </a:r>
            <a:r>
              <a:rPr lang="en-US" dirty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1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Balls</a:t>
            </a:r>
          </a:p>
        </p:txBody>
      </p:sp>
    </p:spTree>
    <p:extLst>
      <p:ext uri="{BB962C8B-B14F-4D97-AF65-F5344CB8AC3E}">
        <p14:creationId xmlns:p14="http://schemas.microsoft.com/office/powerpoint/2010/main" val="719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1</a:t>
            </a:r>
          </a:p>
        </p:txBody>
      </p:sp>
    </p:spTree>
    <p:extLst>
      <p:ext uri="{BB962C8B-B14F-4D97-AF65-F5344CB8AC3E}">
        <p14:creationId xmlns:p14="http://schemas.microsoft.com/office/powerpoint/2010/main" val="9353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20886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3</a:t>
            </a:r>
          </a:p>
        </p:txBody>
      </p:sp>
    </p:spTree>
    <p:extLst>
      <p:ext uri="{BB962C8B-B14F-4D97-AF65-F5344CB8AC3E}">
        <p14:creationId xmlns:p14="http://schemas.microsoft.com/office/powerpoint/2010/main" val="18749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Randomized </a:t>
            </a:r>
            <a:r>
              <a:rPr lang="en-US" sz="2000" b="1" dirty="0"/>
              <a:t>protocol (one round)</a:t>
            </a:r>
          </a:p>
          <a:p>
            <a:r>
              <a:rPr lang="en-US" sz="2000" dirty="0"/>
              <a:t>Each client sends a request to a server selected </a:t>
            </a:r>
            <a:r>
              <a:rPr lang="en-US" sz="2000" dirty="0" err="1">
                <a:solidFill>
                  <a:srgbClr val="0070C0"/>
                </a:solidFill>
              </a:rPr>
              <a:t>r.u.i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Each server which receives one or more requests, </a:t>
            </a:r>
          </a:p>
          <a:p>
            <a:pPr marL="0" indent="0">
              <a:buNone/>
            </a:pPr>
            <a:r>
              <a:rPr lang="en-US" sz="2000" dirty="0"/>
              <a:t>      accepts </a:t>
            </a:r>
            <a:r>
              <a:rPr lang="en-US" sz="2000" u="sng" dirty="0"/>
              <a:t>only one </a:t>
            </a:r>
            <a:r>
              <a:rPr lang="en-US" sz="2000" dirty="0"/>
              <a:t>request and finishes the corresponding job.</a:t>
            </a:r>
          </a:p>
          <a:p>
            <a:endParaRPr lang="en-US" sz="2000" dirty="0"/>
          </a:p>
          <a:p>
            <a:r>
              <a:rPr lang="en-US" sz="2000" dirty="0"/>
              <a:t>Each client, whose job is finished, </a:t>
            </a:r>
            <a:r>
              <a:rPr lang="en-US" sz="2000" dirty="0">
                <a:solidFill>
                  <a:srgbClr val="C00000"/>
                </a:solidFill>
              </a:rPr>
              <a:t>leaves</a:t>
            </a:r>
            <a:r>
              <a:rPr lang="en-US" sz="2000" dirty="0"/>
              <a:t> the system.</a:t>
            </a:r>
          </a:p>
          <a:p>
            <a:endParaRPr lang="en-US" sz="2000" dirty="0"/>
          </a:p>
          <a:p>
            <a:r>
              <a:rPr lang="en-US" sz="2000" dirty="0"/>
              <a:t>The remaining clients </a:t>
            </a:r>
            <a:r>
              <a:rPr lang="en-US" sz="2000" u="sng" dirty="0"/>
              <a:t>repeat</a:t>
            </a:r>
            <a:r>
              <a:rPr lang="en-US" sz="2000" dirty="0"/>
              <a:t> the same procedure in next round.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expected number of rounds  to finish all jobs?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Ponder over this question before coming to the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124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3810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4958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How to show 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</a:t>
                </a:r>
              </a:p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≤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Markov</a:t>
            </a:r>
            <a:r>
              <a:rPr lang="en-US" sz="2400" dirty="0"/>
              <a:t>’s Inequality </a:t>
            </a:r>
          </a:p>
          <a:p>
            <a:endParaRPr lang="en-US" sz="2400" dirty="0"/>
          </a:p>
          <a:p>
            <a:r>
              <a:rPr lang="en-US" sz="2400" b="1" dirty="0" err="1"/>
              <a:t>Chebyshev</a:t>
            </a:r>
            <a:r>
              <a:rPr lang="en-US" sz="2400" dirty="0" err="1"/>
              <a:t>’s</a:t>
            </a:r>
            <a:r>
              <a:rPr lang="en-US" sz="2400" dirty="0"/>
              <a:t> Inequality</a:t>
            </a:r>
          </a:p>
          <a:p>
            <a:endParaRPr lang="en-US" sz="2400" b="1" dirty="0"/>
          </a:p>
          <a:p>
            <a:r>
              <a:rPr lang="en-US" sz="2400" b="1" dirty="0" err="1"/>
              <a:t>Chernoff</a:t>
            </a:r>
            <a:r>
              <a:rPr lang="en-US" sz="2400" dirty="0"/>
              <a:t> bound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We shall have an optional online lecture to discuss these tools.</a:t>
            </a:r>
          </a:p>
          <a:p>
            <a:pPr marL="0" indent="0">
              <a:buNone/>
            </a:pPr>
            <a:r>
              <a:rPr lang="en-US" sz="2000" dirty="0"/>
              <a:t>I shall also post the slides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8677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to compute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is small.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small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37879DC-EF0C-898D-2CC7-027541122E3D}"/>
              </a:ext>
            </a:extLst>
          </p:cNvPr>
          <p:cNvSpPr/>
          <p:nvPr/>
        </p:nvSpPr>
        <p:spPr>
          <a:xfrm>
            <a:off x="4321364" y="3018038"/>
            <a:ext cx="1332000" cy="13320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to the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Oval 221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57EBE13-860F-40AE-C0A5-3B6E0B9B5288}"/>
                  </a:ext>
                </a:extLst>
              </p:cNvPr>
              <p:cNvSpPr txBox="1"/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57EBE13-860F-40AE-C0A5-3B6E0B9B5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7908B48D-B2D5-21CE-A6AD-9E5898E58963}"/>
              </a:ext>
            </a:extLst>
          </p:cNvPr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12CAA9C-2090-2FCA-1031-1D08ECF074EA}"/>
                    </a:ext>
                  </a:extLst>
                </p:cNvPr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BB0DAD7-AC4A-56B3-E9F6-B7962204B61B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0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37879DC-EF0C-898D-2CC7-027541122E3D}"/>
              </a:ext>
            </a:extLst>
          </p:cNvPr>
          <p:cNvSpPr/>
          <p:nvPr/>
        </p:nvSpPr>
        <p:spPr>
          <a:xfrm>
            <a:off x="4083693" y="2812012"/>
            <a:ext cx="1790989" cy="1759988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to the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51E9D10-9570-306D-D88A-69215D262A59}"/>
                  </a:ext>
                </a:extLst>
              </p:cNvPr>
              <p:cNvSpPr txBox="1"/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51E9D10-9570-306D-D88A-69215D262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52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37879DC-EF0C-898D-2CC7-027541122E3D}"/>
              </a:ext>
            </a:extLst>
          </p:cNvPr>
          <p:cNvSpPr/>
          <p:nvPr/>
        </p:nvSpPr>
        <p:spPr>
          <a:xfrm>
            <a:off x="3962401" y="2743200"/>
            <a:ext cx="2057400" cy="19812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to the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85">
                <a:extLst>
                  <a:ext uri="{FF2B5EF4-FFF2-40B4-BE49-F238E27FC236}">
                    <a16:creationId xmlns:a16="http://schemas.microsoft.com/office/drawing/2014/main" id="{8885FBDD-AB74-6099-B36E-66D0D02B9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There is no guarantee that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will ensure ‘small ball’ for other vertices like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86" name="Content Placeholder 85">
                <a:extLst>
                  <a:ext uri="{FF2B5EF4-FFF2-40B4-BE49-F238E27FC236}">
                    <a16:creationId xmlns:a16="http://schemas.microsoft.com/office/drawing/2014/main" id="{8885FBDD-AB74-6099-B36E-66D0D02B9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18BF7F87-7F0D-C6EF-C2E1-45FD62ECB135}"/>
              </a:ext>
            </a:extLst>
          </p:cNvPr>
          <p:cNvSpPr/>
          <p:nvPr/>
        </p:nvSpPr>
        <p:spPr>
          <a:xfrm>
            <a:off x="6019800" y="3467100"/>
            <a:ext cx="114300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D839FC2-C980-F2E3-F753-7D88ED9A9344}"/>
                  </a:ext>
                </a:extLst>
              </p:cNvPr>
              <p:cNvSpPr/>
              <p:nvPr/>
            </p:nvSpPr>
            <p:spPr>
              <a:xfrm>
                <a:off x="5943600" y="3593068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D839FC2-C980-F2E3-F753-7D88ED9A9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93068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D3DF83-D7E2-8805-8F93-CA9E286D1F40}"/>
                  </a:ext>
                </a:extLst>
              </p:cNvPr>
              <p:cNvSpPr txBox="1"/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D3DF83-D7E2-8805-8F93-CA9E286D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394589-60CD-65B5-F0B0-BD8F28EE88C6}"/>
                  </a:ext>
                </a:extLst>
              </p:cNvPr>
              <p:cNvSpPr/>
              <p:nvPr/>
            </p:nvSpPr>
            <p:spPr>
              <a:xfrm>
                <a:off x="4090181" y="3282434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394589-60CD-65B5-F0B0-BD8F28EE8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81" y="3282434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2413520-9472-3C9C-D376-833BD2DCAF56}"/>
                  </a:ext>
                </a:extLst>
              </p:cNvPr>
              <p:cNvSpPr/>
              <p:nvPr/>
            </p:nvSpPr>
            <p:spPr>
              <a:xfrm>
                <a:off x="5351100" y="348596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2413520-9472-3C9C-D376-833BD2DCA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00" y="3485966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29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  <p:bldP spid="81" grpId="0" animBg="1"/>
      <p:bldP spid="82" grpId="0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4141-4E13-DFCC-1322-367DBFC0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A0E88-3086-B18A-E12B-80D626BAE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 we shall have to find different landmark vertices for each vertex inside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𝑩𝒂𝒍𝒍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dirty="0">
                    <a:sym typeface="Wingdings" panose="05000000000000000000" pitchFamily="2" charset="2"/>
                  </a:rPr>
                  <a:t>No guarantee on size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Another approach suggested was to pick a landmark vertex and grow a ball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around it so that each vertex in this ball will use this as the landmark vertex for defining its ball.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This will ensure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landmark vertices.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But, unfortunately, this idea does not guarantee bound on the size of the ball around a </a:t>
                </a:r>
                <a:r>
                  <a:rPr lang="en-US" sz="2000">
                    <a:sym typeface="Wingdings" panose="05000000000000000000" pitchFamily="2" charset="2"/>
                  </a:rPr>
                  <a:t>non-landmark vertex.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A0E88-3086-B18A-E12B-80D626BAE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5A4CF-2D5B-D9D1-9F0C-AA30BC80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1635</Words>
  <Application>Microsoft Office PowerPoint</Application>
  <PresentationFormat>On-screen Show (4:3)</PresentationFormat>
  <Paragraphs>432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Randomized Algorithms CS648 </vt:lpstr>
      <vt:lpstr>Approximate Distance oracles</vt:lpstr>
      <vt:lpstr>3-approximate distance oracle</vt:lpstr>
      <vt:lpstr>The real challenge left</vt:lpstr>
      <vt:lpstr>The real challenge left</vt:lpstr>
      <vt:lpstr>A deterministic approach to the challenge</vt:lpstr>
      <vt:lpstr>A deterministic approach to the challenge</vt:lpstr>
      <vt:lpstr>A deterministic approach to the challenge</vt:lpstr>
      <vt:lpstr>PowerPoint Presentation</vt:lpstr>
      <vt:lpstr>Conquering the challenge</vt:lpstr>
      <vt:lpstr>Expected size of Ball(u,V,L)</vt:lpstr>
      <vt:lpstr>Expected space of  3-approximate distance oracle</vt:lpstr>
      <vt:lpstr>PowerPoint Presentation</vt:lpstr>
      <vt:lpstr>A truly magical result</vt:lpstr>
      <vt:lpstr>5-approximate distance oracle</vt:lpstr>
      <vt:lpstr>3-approximate distance oracle</vt:lpstr>
      <vt:lpstr>3-approximate distance oracle</vt:lpstr>
      <vt:lpstr>5-approximate distance oracle</vt:lpstr>
      <vt:lpstr>5-approximate distance oracle</vt:lpstr>
      <vt:lpstr>This slide is only for those whose aim is more than getting A*.</vt:lpstr>
      <vt:lpstr>PowerPoint Presentation</vt:lpstr>
      <vt:lpstr>coupon Collector Problem</vt:lpstr>
      <vt:lpstr>Coupon Collector Problem</vt:lpstr>
      <vt:lpstr>Discrete Random Walk on a LINE</vt:lpstr>
      <vt:lpstr>Discrete Random Walk</vt:lpstr>
      <vt:lpstr>Distributed Client-serveR Problem</vt:lpstr>
      <vt:lpstr>Distributed Client-Server Problem</vt:lpstr>
      <vt:lpstr>Distributed Client-Server problem </vt:lpstr>
      <vt:lpstr>Distributed Client-Server Problem</vt:lpstr>
      <vt:lpstr>Distributed Client-Server problem </vt:lpstr>
      <vt:lpstr>Distributed Client-Server problem 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</vt:lpstr>
      <vt:lpstr>How to show 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673</cp:revision>
  <dcterms:created xsi:type="dcterms:W3CDTF">2011-12-03T04:13:03Z</dcterms:created>
  <dcterms:modified xsi:type="dcterms:W3CDTF">2024-02-01T10:15:19Z</dcterms:modified>
</cp:coreProperties>
</file>