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91" r:id="rId3"/>
    <p:sldId id="299" r:id="rId4"/>
    <p:sldId id="279" r:id="rId5"/>
    <p:sldId id="288" r:id="rId6"/>
    <p:sldId id="291" r:id="rId7"/>
    <p:sldId id="389" r:id="rId8"/>
    <p:sldId id="305" r:id="rId9"/>
    <p:sldId id="284" r:id="rId10"/>
    <p:sldId id="306" r:id="rId11"/>
    <p:sldId id="285" r:id="rId12"/>
    <p:sldId id="281" r:id="rId13"/>
    <p:sldId id="282" r:id="rId14"/>
    <p:sldId id="307" r:id="rId15"/>
    <p:sldId id="308" r:id="rId16"/>
    <p:sldId id="404" r:id="rId17"/>
    <p:sldId id="375" r:id="rId18"/>
    <p:sldId id="342" r:id="rId19"/>
    <p:sldId id="341" r:id="rId20"/>
    <p:sldId id="396" r:id="rId21"/>
    <p:sldId id="343" r:id="rId22"/>
    <p:sldId id="312" r:id="rId23"/>
    <p:sldId id="313" r:id="rId24"/>
    <p:sldId id="324" r:id="rId25"/>
    <p:sldId id="325" r:id="rId26"/>
    <p:sldId id="326" r:id="rId27"/>
    <p:sldId id="359" r:id="rId28"/>
    <p:sldId id="328" r:id="rId29"/>
    <p:sldId id="330" r:id="rId30"/>
    <p:sldId id="329" r:id="rId31"/>
    <p:sldId id="349" r:id="rId32"/>
    <p:sldId id="364" r:id="rId33"/>
    <p:sldId id="348" r:id="rId34"/>
    <p:sldId id="350" r:id="rId35"/>
    <p:sldId id="314" r:id="rId36"/>
    <p:sldId id="351" r:id="rId37"/>
    <p:sldId id="360" r:id="rId38"/>
    <p:sldId id="317" r:id="rId39"/>
    <p:sldId id="352" r:id="rId40"/>
    <p:sldId id="323" r:id="rId41"/>
    <p:sldId id="332" r:id="rId42"/>
    <p:sldId id="331" r:id="rId43"/>
    <p:sldId id="379" r:id="rId44"/>
    <p:sldId id="319" r:id="rId45"/>
    <p:sldId id="322" r:id="rId46"/>
    <p:sldId id="335" r:id="rId47"/>
    <p:sldId id="336" r:id="rId48"/>
    <p:sldId id="337" r:id="rId49"/>
    <p:sldId id="344" r:id="rId50"/>
    <p:sldId id="333" r:id="rId51"/>
    <p:sldId id="339" r:id="rId52"/>
    <p:sldId id="340" r:id="rId53"/>
    <p:sldId id="345" r:id="rId54"/>
    <p:sldId id="361" r:id="rId55"/>
    <p:sldId id="38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527" autoAdjust="0"/>
  </p:normalViewPr>
  <p:slideViewPr>
    <p:cSldViewPr>
      <p:cViewPr varScale="1">
        <p:scale>
          <a:sx n="108" d="100"/>
          <a:sy n="108" d="100"/>
        </p:scale>
        <p:origin x="14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CE79-9758-4996-B385-E8614CEBDE2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7A05-0DE7-4980-B1C7-8A13D370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just stores 0-1 entries</a:t>
            </a:r>
            <a:r>
              <a:rPr lang="en-US" baseline="0" dirty="0"/>
              <a:t> and does not provide any information about witnesses. </a:t>
            </a:r>
          </a:p>
          <a:p>
            <a:r>
              <a:rPr lang="en-US" baseline="0" dirty="0"/>
              <a:t>Let us look at matrix D which stores some numbers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87A05-0DE7-4980-B1C7-8A13D370DE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0.png"/><Relationship Id="rId7" Type="http://schemas.openxmlformats.org/officeDocument/2006/relationships/image" Target="../media/image34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01.png"/><Relationship Id="rId10" Type="http://schemas.openxmlformats.org/officeDocument/2006/relationships/image" Target="../media/image37.png"/><Relationship Id="rId4" Type="http://schemas.openxmlformats.org/officeDocument/2006/relationships/image" Target="../media/image270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4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00.pn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0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322.png"/><Relationship Id="rId7" Type="http://schemas.openxmlformats.org/officeDocument/2006/relationships/image" Target="../media/image36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13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Sampling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Estimating a parameter (Final)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To find a subset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u="sng" dirty="0">
                <a:solidFill>
                  <a:schemeClr val="tx1"/>
                </a:solidFill>
              </a:rPr>
              <a:t>a desired property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each vertex 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assigned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no. uniformly distributed in the interval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know the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), how can we estimate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894020" y="3533001"/>
            <a:ext cx="3582980" cy="2382798"/>
            <a:chOff x="2894020" y="3533001"/>
            <a:chExt cx="3582980" cy="2382798"/>
          </a:xfrm>
        </p:grpSpPr>
        <p:sp>
          <p:nvSpPr>
            <p:cNvPr id="57" name="TextBox 56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𝟏𝟗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16" t="-8197" r="-5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: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now see the algorithm for estimating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667" r="-833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8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  <p:bldP spid="8" grpId="0"/>
      <p:bldP spid="70" grpId="0"/>
      <p:bldP spid="71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21" idx="5"/>
          </p:cNvCxnSpPr>
          <p:nvPr/>
        </p:nvCxnSpPr>
        <p:spPr>
          <a:xfrm flipH="1" flipV="1"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98620" y="2085201"/>
            <a:ext cx="4956160" cy="3830598"/>
            <a:chOff x="1598620" y="2085201"/>
            <a:chExt cx="4956160" cy="3830598"/>
          </a:xfrm>
        </p:grpSpPr>
        <p:sp>
          <p:nvSpPr>
            <p:cNvPr id="5" name="TextBox 4"/>
            <p:cNvSpPr txBox="1"/>
            <p:nvPr/>
          </p:nvSpPr>
          <p:spPr>
            <a:xfrm>
              <a:off x="1674820" y="28956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8620" y="3837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0.19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6000" y="2694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0.28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7620" y="2237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0.901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6073" y="2085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0.65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5420" y="2286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0.265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98820" y="30480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6820" y="3228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41620" y="3962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89420" y="2819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9200" y="3200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 no.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selected randomly uniformly and independently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endParaRPr lang="en-US" sz="1800" b="1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??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Homework of the last class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improve accuracy of  and confidence in the output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983162"/>
              </a:xfrm>
              <a:blipFill>
                <a:blip r:embed="rId2"/>
                <a:stretch>
                  <a:fillRect l="-1062" r="-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m:t>minL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blipFill rotWithShape="1">
                <a:blip r:embed="rId3"/>
                <a:stretch>
                  <a:fillRect r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8400" y="2743200"/>
            <a:ext cx="2743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2743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better algorithm: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 random no. selected uniformly and independently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2. Compute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</a:t>
                </a:r>
                <a:r>
                  <a:rPr lang="en-US" sz="1800" dirty="0"/>
                  <a:t>3.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??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667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1" y="3886200"/>
            <a:ext cx="1981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5908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5908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5146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{</m:t>
                    </m:r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/>
                  <a:t>],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/>
                  <a:t>],   …,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}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1: </a:t>
                </a:r>
                <a:r>
                  <a:rPr lang="en-US" sz="1800" dirty="0"/>
                  <a:t>Which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is likely to be closest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2:</a:t>
                </a:r>
                <a:r>
                  <a:rPr lang="en-US" sz="2000" b="1" dirty="0"/>
                  <a:t> </a:t>
                </a:r>
                <a:r>
                  <a:rPr lang="en-US" sz="1800" dirty="0"/>
                  <a:t>How many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 are likely to have 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3: </a:t>
                </a:r>
                <a:r>
                  <a:rPr lang="en-US" sz="18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for any fixed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(Hint: for this to happen all vertices in </a:t>
                </a:r>
                <a:r>
                  <a:rPr lang="en-US" sz="1800" b="1" dirty="0"/>
                  <a:t>Reach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must get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/>
                  <a:t>()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This probability is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𝝉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14400" y="5574268"/>
            <a:ext cx="7235886" cy="445532"/>
            <a:chOff x="1143000" y="3962400"/>
            <a:chExt cx="7235886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48143" y="5690489"/>
            <a:ext cx="1247457" cy="1015111"/>
            <a:chOff x="1648143" y="4038600"/>
            <a:chExt cx="1247457" cy="101511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6000" y="40386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02" b="-9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Arrow 14"/>
          <p:cNvSpPr/>
          <p:nvPr/>
        </p:nvSpPr>
        <p:spPr>
          <a:xfrm>
            <a:off x="3886200" y="19812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886200" y="28194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4648200" y="4572000"/>
            <a:ext cx="45720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answer </a:t>
            </a:r>
            <a:r>
              <a:rPr lang="en-US" b="1" dirty="0">
                <a:solidFill>
                  <a:srgbClr val="C00000"/>
                </a:solidFill>
              </a:rPr>
              <a:t>Question 2</a:t>
            </a:r>
            <a:r>
              <a:rPr lang="en-US" dirty="0">
                <a:solidFill>
                  <a:schemeClr val="tx1"/>
                </a:solidFill>
              </a:rPr>
              <a:t> now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82000" y="2225802"/>
                <a:ext cx="378629" cy="6184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225802"/>
                <a:ext cx="378629" cy="618439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438400" y="5684520"/>
            <a:ext cx="5181600" cy="106680"/>
            <a:chOff x="2286000" y="4084320"/>
            <a:chExt cx="5181600" cy="106680"/>
          </a:xfrm>
        </p:grpSpPr>
        <p:sp>
          <p:nvSpPr>
            <p:cNvPr id="21" name="Oval 20"/>
            <p:cNvSpPr/>
            <p:nvPr/>
          </p:nvSpPr>
          <p:spPr>
            <a:xfrm>
              <a:off x="22860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056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3152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505200" y="4038601"/>
            <a:ext cx="457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105961"/>
            <a:ext cx="838200" cy="8470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28800" y="1371600"/>
            <a:ext cx="3733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62600" y="13716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28800" y="2362200"/>
            <a:ext cx="32003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22860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4381500" y="6111240"/>
                <a:ext cx="40386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Expected value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𝝁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for each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6111240"/>
                <a:ext cx="4038600" cy="6096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13" idx="0"/>
            <a:endCxn id="17" idx="1"/>
          </p:cNvCxnSpPr>
          <p:nvPr/>
        </p:nvCxnSpPr>
        <p:spPr>
          <a:xfrm>
            <a:off x="2271872" y="5766689"/>
            <a:ext cx="2109628" cy="6493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95400" y="3657600"/>
            <a:ext cx="23241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57600" y="3657600"/>
            <a:ext cx="3352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0400" y="3657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loud Callout 39"/>
              <p:cNvSpPr/>
              <p:nvPr/>
            </p:nvSpPr>
            <p:spPr>
              <a:xfrm>
                <a:off x="2209800" y="1673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Which of these values should be used to estimate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0" name="Cloud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73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9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11" grpId="0" animBg="1"/>
      <p:bldP spid="18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17" grpId="0" animBg="1"/>
      <p:bldP spid="37" grpId="0" animBg="1"/>
      <p:bldP spid="38" grpId="0" animBg="1"/>
      <p:bldP spid="39" grpId="0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better algorithm: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 random no. selected uniformly and independently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2. Compute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</a:t>
                </a:r>
                <a:r>
                  <a:rPr lang="en-US" sz="1800" dirty="0"/>
                  <a:t>3.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min*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largest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;</a:t>
                </a:r>
                <a:endParaRPr lang="en-US" sz="18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C00000"/>
                            </a:solidFill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C0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65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00200" y="4191000"/>
            <a:ext cx="4724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30197-DE68-9B0E-5FC9-2D66D212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1755-E982-5F76-26D2-2495AAA6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9839-C8EC-3D94-9E90-608BC2F5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b="1" dirty="0"/>
              <a:t>Chernoff</a:t>
            </a:r>
            <a:r>
              <a:rPr lang="en-US" sz="2400" dirty="0"/>
              <a:t> bound to get a high probability bound on the error.</a:t>
            </a:r>
          </a:p>
          <a:p>
            <a:pPr marL="0" indent="0">
              <a:buNone/>
            </a:pPr>
            <a:r>
              <a:rPr lang="en-US" sz="2400" dirty="0"/>
              <a:t>(Will not be asked in any exam or </a:t>
            </a:r>
            <a:r>
              <a:rPr lang="en-US" sz="2400" dirty="0" err="1"/>
              <a:t>quiz.But</a:t>
            </a:r>
            <a:r>
              <a:rPr lang="en-US" sz="2400" dirty="0"/>
              <a:t> those who have interest in randomized algorithm should sincerely attempt for their own fun/joy)</a:t>
            </a:r>
          </a:p>
        </p:txBody>
      </p:sp>
    </p:spTree>
    <p:extLst>
      <p:ext uri="{BB962C8B-B14F-4D97-AF65-F5344CB8AC3E}">
        <p14:creationId xmlns:p14="http://schemas.microsoft.com/office/powerpoint/2010/main" val="37554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0"/>
            <a:ext cx="424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(To efficiently find a subset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3820180"/>
            <a:ext cx="377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</a:t>
            </a:r>
            <a:r>
              <a:rPr lang="en-US" sz="2800" b="1" u="sng" dirty="0"/>
              <a:t>a desired property</a:t>
            </a:r>
            <a:r>
              <a:rPr lang="en-US" sz="2800" dirty="0"/>
              <a:t>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103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Suppose there is a computational problem </a:t>
            </a:r>
          </a:p>
          <a:p>
            <a:pPr marL="0" indent="0">
              <a:buNone/>
            </a:pPr>
            <a:r>
              <a:rPr lang="en-US" sz="2000" dirty="0"/>
              <a:t>      where we require to find a subset with </a:t>
            </a:r>
            <a:r>
              <a:rPr lang="en-US" sz="2000" u="sng" dirty="0"/>
              <a:t>some desired properties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Unfortunately, computing such a set deterministically </a:t>
            </a:r>
          </a:p>
          <a:p>
            <a:pPr marL="0" indent="0">
              <a:buNone/>
            </a:pPr>
            <a:r>
              <a:rPr lang="en-US" sz="2000" dirty="0"/>
              <a:t>      looks just </a:t>
            </a:r>
            <a:r>
              <a:rPr lang="en-US" sz="2000" u="sng" dirty="0"/>
              <a:t>too difficult </a:t>
            </a:r>
            <a:r>
              <a:rPr lang="en-US" sz="2000" dirty="0"/>
              <a:t>and/or may take </a:t>
            </a:r>
            <a:r>
              <a:rPr lang="en-US" sz="2000" u="sng" dirty="0"/>
              <a:t>huge time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Random sampling </a:t>
            </a:r>
            <a:r>
              <a:rPr lang="en-US" sz="2000" u="sng" dirty="0"/>
              <a:t>carried out suitably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may produce a subset with the desired property with some probability.</a:t>
            </a:r>
            <a:endParaRPr lang="en-US" sz="2000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924567" y="2743200"/>
            <a:ext cx="25908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743200" y="4495800"/>
            <a:ext cx="20574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A real 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 need a donor with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     </a:t>
            </a:r>
          </a:p>
          <a:p>
            <a:r>
              <a:rPr lang="en-US" sz="2000" dirty="0"/>
              <a:t>There is a huge list (1 million) of blood donors. </a:t>
            </a:r>
          </a:p>
          <a:p>
            <a:r>
              <a:rPr lang="en-US" sz="2000" dirty="0"/>
              <a:t>Unfortunately,  the blood group information of donors is lost .</a:t>
            </a:r>
          </a:p>
          <a:p>
            <a:r>
              <a:rPr lang="en-US" sz="2000" dirty="0"/>
              <a:t>What to do 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IDEA: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Repeat</a:t>
            </a:r>
            <a:r>
              <a:rPr lang="en-US" sz="2000" dirty="0"/>
              <a:t> until we get a donor of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/>
              <a:t>{      Pick phone number of a donor randomly uniformly</a:t>
            </a:r>
          </a:p>
          <a:p>
            <a:pPr marL="0" indent="0">
              <a:buNone/>
            </a:pPr>
            <a:r>
              <a:rPr lang="en-US" sz="2000" dirty="0"/>
              <a:t>       Call him to ask his Blood group.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9760" y="3733800"/>
            <a:ext cx="3519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dirty="0"/>
              <a:t>Select a random subset of donors.)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09811" y="1905000"/>
            <a:ext cx="19625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37% people are </a:t>
            </a:r>
            <a:r>
              <a:rPr lang="en-US" b="1" dirty="0">
                <a:solidFill>
                  <a:srgbClr val="FF0000"/>
                </a:solidFill>
              </a:rPr>
              <a:t>O+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4876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82C10-0039-A748-888D-E535A97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49" y="20669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the previous lecture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980FF-B362-994F-9941-03B147F1E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65BF6-4671-309C-0924-0040F2BB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19B0-641C-50EA-C2BE-FA67A66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generic</a:t>
            </a:r>
            <a:r>
              <a:rPr lang="en-US" sz="3600" b="1" dirty="0"/>
              <a:t> example</a:t>
            </a:r>
            <a:br>
              <a:rPr lang="en-US" sz="3600" b="1" dirty="0"/>
            </a:br>
            <a:endParaRPr lang="en-IN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9A6E1-671E-8C37-D831-C0F6FB375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persons in a party,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of them carry a coin, and the rest carry no coin.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not allowed to ask/inspect a person to find out if he/she has coin.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a set of persons such that </a:t>
                </a:r>
                <a:r>
                  <a:rPr lang="en-US" sz="2000" b="1" u="sng" dirty="0"/>
                  <a:t>exactly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out of them carries a coin with a constant prob.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Monte Carlo Algorithm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Pick each person randomly independently with probability …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Prob. of success:</a:t>
                </a:r>
              </a:p>
              <a:p>
                <a:pPr marL="0" indent="0">
                  <a:buNone/>
                </a:pP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19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9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900" i="1">
                        <a:latin typeface="Cambria Math"/>
                      </a:rPr>
                      <m:t> ,    </m:t>
                    </m:r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19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900" i="1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27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sz="19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900" i="1">
                        <a:latin typeface="Cambria Math"/>
                      </a:rPr>
                      <m:t>,  …,   </m:t>
                    </m:r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900" b="1" dirty="0"/>
              </a:p>
              <a:p>
                <a:pPr marL="0" indent="0">
                  <a:buNone/>
                </a:pPr>
                <a:r>
                  <a:rPr lang="en-US" sz="1900" b="1" dirty="0"/>
                  <a:t>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900" b="1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9A6E1-671E-8C37-D831-C0F6FB375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638800"/>
              </a:xfrm>
              <a:blipFill>
                <a:blip r:embed="rId2"/>
                <a:stretch>
                  <a:fillRect l="-667" t="-1081" r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325DB23-E5E4-D111-B88D-53BC0182D57A}"/>
              </a:ext>
            </a:extLst>
          </p:cNvPr>
          <p:cNvSpPr/>
          <p:nvPr/>
        </p:nvSpPr>
        <p:spPr>
          <a:xfrm>
            <a:off x="3581400" y="1108664"/>
            <a:ext cx="235110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E11AD-DF26-4D70-0519-D7BDF3BB0605}"/>
              </a:ext>
            </a:extLst>
          </p:cNvPr>
          <p:cNvSpPr/>
          <p:nvPr/>
        </p:nvSpPr>
        <p:spPr>
          <a:xfrm>
            <a:off x="5948039" y="1150938"/>
            <a:ext cx="290669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24F35-A9C1-DFA2-FAC9-FBD7CB9CE5A7}"/>
              </a:ext>
            </a:extLst>
          </p:cNvPr>
          <p:cNvSpPr/>
          <p:nvPr/>
        </p:nvSpPr>
        <p:spPr>
          <a:xfrm>
            <a:off x="3276600" y="26670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4D706-43B0-23CC-E473-166D6C32CF7F}"/>
                  </a:ext>
                </a:extLst>
              </p:cNvPr>
              <p:cNvSpPr txBox="1"/>
              <p:nvPr/>
            </p:nvSpPr>
            <p:spPr>
              <a:xfrm>
                <a:off x="6172200" y="3260365"/>
                <a:ext cx="36580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4D706-43B0-23CC-E473-166D6C32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60365"/>
                <a:ext cx="365806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Algorithm </a:t>
            </a:r>
            <a:r>
              <a:rPr lang="en-US" dirty="0"/>
              <a:t>for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(Boolean Product Witness Matrix)</a:t>
            </a:r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 Integer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Product</a:t>
            </a:r>
            <a:r>
              <a:rPr lang="en-US" sz="3600" b="1" dirty="0"/>
              <a:t> of Matrices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854226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05661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19875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52600" y="533400"/>
            <a:ext cx="176202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6" name="Right Arrow 15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9" name="Down Arrow 18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8195A-0379-3BE6-2072-2A2A2A0ACC70}"/>
              </a:ext>
            </a:extLst>
          </p:cNvPr>
          <p:cNvGrpSpPr/>
          <p:nvPr/>
        </p:nvGrpSpPr>
        <p:grpSpPr>
          <a:xfrm>
            <a:off x="5181600" y="3043535"/>
            <a:ext cx="665925" cy="461665"/>
            <a:chOff x="629475" y="5177135"/>
            <a:chExt cx="665925" cy="461665"/>
          </a:xfrm>
        </p:grpSpPr>
        <p:sp>
          <p:nvSpPr>
            <p:cNvPr id="23" name="Right Arrow 15">
              <a:extLst>
                <a:ext uri="{FF2B5EF4-FFF2-40B4-BE49-F238E27FC236}">
                  <a16:creationId xmlns:a16="http://schemas.microsoft.com/office/drawing/2014/main" id="{388890AD-A5A7-B317-C872-EB671B3B9706}"/>
                </a:ext>
              </a:extLst>
            </p:cNvPr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F039BC-58BC-4B3D-8604-4FD4D14845F1}"/>
                    </a:ext>
                  </a:extLst>
                </p:cNvPr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94C153-277B-268F-A053-12F6CADB8AB7}"/>
              </a:ext>
            </a:extLst>
          </p:cNvPr>
          <p:cNvGrpSpPr/>
          <p:nvPr/>
        </p:nvGrpSpPr>
        <p:grpSpPr>
          <a:xfrm>
            <a:off x="6629400" y="1206235"/>
            <a:ext cx="369460" cy="762000"/>
            <a:chOff x="6324600" y="1295400"/>
            <a:chExt cx="369460" cy="762000"/>
          </a:xfrm>
        </p:grpSpPr>
        <p:sp>
          <p:nvSpPr>
            <p:cNvPr id="26" name="Down Arrow 18">
              <a:extLst>
                <a:ext uri="{FF2B5EF4-FFF2-40B4-BE49-F238E27FC236}">
                  <a16:creationId xmlns:a16="http://schemas.microsoft.com/office/drawing/2014/main" id="{1775DF93-0F31-740C-2E02-8493894B41D5}"/>
                </a:ext>
              </a:extLst>
            </p:cNvPr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C352F9B-298D-A866-EF2D-8D10748D9E8B}"/>
                    </a:ext>
                  </a:extLst>
                </p:cNvPr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07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4" grpId="0" animBg="1"/>
      <p:bldP spid="21" grpId="0" animBg="1"/>
      <p:bldP spid="22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542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135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8859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419600"/>
                <a:ext cx="3403260" cy="71019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19600"/>
                <a:ext cx="3403260" cy="710194"/>
              </a:xfrm>
              <a:prstGeom prst="rect">
                <a:avLst/>
              </a:prstGeom>
              <a:blipFill>
                <a:blip r:embed="rId2"/>
                <a:stretch>
                  <a:fillRect l="-14074" t="-183051" b="-26610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71094" y="4476289"/>
            <a:ext cx="2148706" cy="6291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848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52034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32554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3136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419600"/>
                <a:ext cx="3429000" cy="71955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19600"/>
                <a:ext cx="3429000" cy="719554"/>
              </a:xfrm>
              <a:prstGeom prst="rect">
                <a:avLst/>
              </a:prstGeom>
              <a:blipFill>
                <a:blip r:embed="rId2"/>
                <a:stretch>
                  <a:fillRect l="-13919" t="-183051" b="-26610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b="1" dirty="0"/>
                  <a:t>  </a:t>
                </a:r>
                <a:r>
                  <a:rPr lang="en-US" dirty="0"/>
                  <a:t>An 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said to be </a:t>
                </a:r>
                <a:r>
                  <a:rPr lang="en-US" b="1" dirty="0"/>
                  <a:t>witness</a:t>
                </a:r>
                <a:r>
                  <a:rPr lang="en-US" dirty="0"/>
                  <a:t> for a pair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677" t="-6250" r="-52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343400" y="4498242"/>
            <a:ext cx="220980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0137" y="55650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562600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848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27" name="Right Arrow 2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30" name="Down Arrow 2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19600" y="31266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1690" y="38886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Motivation for </a:t>
            </a:r>
            <a:r>
              <a:rPr lang="en-US" dirty="0">
                <a:solidFill>
                  <a:srgbClr val="C00000"/>
                </a:solidFill>
              </a:rPr>
              <a:t>BPWM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Standard Algorithms:</a:t>
            </a:r>
          </a:p>
          <a:p>
            <a:r>
              <a:rPr lang="en-US" sz="2000" b="1" dirty="0"/>
              <a:t>Floyd </a:t>
            </a:r>
            <a:r>
              <a:rPr lang="en-US" sz="2000" b="1" dirty="0" err="1"/>
              <a:t>Warshal</a:t>
            </a:r>
            <a:r>
              <a:rPr lang="en-US" sz="2000" b="1" dirty="0"/>
              <a:t> </a:t>
            </a:r>
            <a:r>
              <a:rPr lang="en-US" sz="2000" dirty="0"/>
              <a:t>Algorithm</a:t>
            </a:r>
          </a:p>
          <a:p>
            <a:r>
              <a:rPr lang="en-US" sz="2000" b="1" dirty="0" err="1"/>
              <a:t>Dijkstra</a:t>
            </a:r>
            <a:r>
              <a:rPr lang="en-US" sz="2000" dirty="0" err="1"/>
              <a:t>’s</a:t>
            </a:r>
            <a:r>
              <a:rPr lang="en-US" sz="2000" dirty="0"/>
              <a:t> Algorithm</a:t>
            </a:r>
          </a:p>
          <a:p>
            <a:r>
              <a:rPr lang="en-US" sz="2000" dirty="0"/>
              <a:t>BFS traversal (for </a:t>
            </a:r>
            <a:r>
              <a:rPr lang="en-US" sz="2000" dirty="0" err="1"/>
              <a:t>unweighted</a:t>
            </a:r>
            <a:r>
              <a:rPr lang="en-US" sz="2000" dirty="0"/>
              <a:t> graphs)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758406" y="4278868"/>
            <a:ext cx="679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APSP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267200"/>
            <a:ext cx="221810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41" t="-6349" r="-74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2.317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2438400" y="4343400"/>
            <a:ext cx="3048000" cy="293132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92" t="-6349" r="-46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002060"/>
                    </a:solidFill>
                  </a:rPr>
                  <a:t>Raimund</a:t>
                </a:r>
                <a:r>
                  <a:rPr lang="en-US" b="1" dirty="0">
                    <a:solidFill>
                      <a:srgbClr val="002060"/>
                    </a:solidFill>
                  </a:rPr>
                  <a:t> Seidel, </a:t>
                </a: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dirty="0"/>
                  <a:t> 51(3): 400-403 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𝟏𝟗𝟗𝟓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327" t="-4673" r="-3540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8" grpId="0" animBg="1"/>
      <p:bldP spid="9" grpId="0" animBg="1"/>
      <p:bldP spid="10" grpId="0"/>
      <p:bldP spid="12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Algorithm of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Raimund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Seidel</a:t>
                </a:r>
                <a:r>
                  <a:rPr lang="en-US" sz="1800" b="1" dirty="0"/>
                  <a:t>: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Compute Distance Matrix in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[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Deterministic </a:t>
                </a:r>
                <a:r>
                  <a:rPr lang="en-US" sz="1800" dirty="0"/>
                  <a:t>Algorithm]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Computing Shortest Paths Matrix required solving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problem.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Solving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problem in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</a:t>
                </a:r>
                <a:r>
                  <a:rPr lang="en-US" sz="1800" dirty="0"/>
                  <a:t>algorithm]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</a:t>
            </a:r>
            <a:r>
              <a:rPr lang="en-US" dirty="0"/>
              <a:t>algorithm for </a:t>
            </a:r>
            <a:r>
              <a:rPr lang="en-US" dirty="0">
                <a:solidFill>
                  <a:srgbClr val="C00000"/>
                </a:solidFill>
              </a:rPr>
              <a:t>BPWM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framework </a:t>
            </a:r>
            <a:r>
              <a:rPr lang="en-US" sz="3200" b="1" dirty="0"/>
              <a:t>for </a:t>
            </a:r>
            <a:br>
              <a:rPr lang="en-US" sz="3200" b="1" dirty="0"/>
            </a:br>
            <a:r>
              <a:rPr lang="en-US" sz="3200" b="1" dirty="0"/>
              <a:t>estimating a </a:t>
            </a:r>
            <a:r>
              <a:rPr lang="en-US" sz="3200" b="1" dirty="0">
                <a:solidFill>
                  <a:srgbClr val="0070C0"/>
                </a:solidFill>
              </a:rPr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be a parameter which needs to be estimated.</a:t>
                </a:r>
              </a:p>
              <a:p>
                <a:r>
                  <a:rPr lang="en-US" sz="2000" dirty="0"/>
                  <a:t>Design a randomized experiment such that there is a random variable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  <a:ea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takes value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 then return       ??       as the estimate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 improve accuracy in estimation:</a:t>
                </a:r>
              </a:p>
              <a:p>
                <a:r>
                  <a:rPr lang="en-US" sz="2000" dirty="0"/>
                  <a:t>repeat the experiment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times. 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taken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most likely </a:t>
                </a:r>
                <a:r>
                  <a:rPr lang="en-US" sz="2000" dirty="0"/>
                  <a:t>to be closest to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  <a:ea typeface="Cambria Math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  <a:blipFill rotWithShape="1">
                <a:blip r:embed="rId2"/>
                <a:stretch>
                  <a:fillRect l="-678" t="-67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84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20574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7FDF6-0643-BC47-BB7E-31C6863E0B86}"/>
              </a:ext>
            </a:extLst>
          </p:cNvPr>
          <p:cNvSpPr/>
          <p:nvPr/>
        </p:nvSpPr>
        <p:spPr>
          <a:xfrm>
            <a:off x="2819400" y="49911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48000" y="4419600"/>
            <a:ext cx="30480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Let us make some simple observations first.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34290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429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26752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0083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1104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3124200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3112532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There may be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many</a:t>
                </a:r>
                <a:r>
                  <a:rPr lang="en-US" sz="2000" dirty="0"/>
                  <a:t> witnesses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.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15" t="-7576" r="-145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371600" y="5486400"/>
            <a:ext cx="62667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But our aim is to compute “</a:t>
            </a:r>
            <a:r>
              <a:rPr lang="en-US" sz="2000" b="1" u="sng" dirty="0">
                <a:solidFill>
                  <a:srgbClr val="00B050"/>
                </a:solidFill>
              </a:rPr>
              <a:t>just one witness</a:t>
            </a:r>
            <a:r>
              <a:rPr lang="en-US" sz="2000" dirty="0"/>
              <a:t>” for each pair.</a:t>
            </a:r>
            <a:endParaRPr lang="en-IN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2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3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9249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293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3271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How efficiently can we search a witnesses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71" t="-7576" r="-184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  <a:endParaRPr lang="en-IN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000" t="-7576" r="-1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4572000" y="4445169"/>
            <a:ext cx="3124200" cy="736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5211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3318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89874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How efficiently can you verify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 a witness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92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Just check whether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36" t="-2899" r="-1900" b="-13043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blipFill rotWithShape="1">
                <a:blip r:embed="rId4"/>
                <a:stretch>
                  <a:fillRect r="-1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4495800" y="4445169"/>
            <a:ext cx="3810000" cy="8126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629400" y="5398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51877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72565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48147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67400" y="4267200"/>
            <a:ext cx="1828800" cy="2362200"/>
            <a:chOff x="5867400" y="4267200"/>
            <a:chExt cx="1828800" cy="2362200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22138964"/>
                </p:ext>
              </p:extLst>
            </p:nvPr>
          </p:nvGraphicFramePr>
          <p:xfrm>
            <a:off x="5867400" y="4267200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629400" y="6260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sp>
        <p:nvSpPr>
          <p:cNvPr id="14" name="Equal 13"/>
          <p:cNvSpPr/>
          <p:nvPr/>
        </p:nvSpPr>
        <p:spPr>
          <a:xfrm rot="1542714">
            <a:off x="4357098" y="4206555"/>
            <a:ext cx="1325418" cy="803510"/>
          </a:xfrm>
          <a:prstGeom prst="mathEqual">
            <a:avLst>
              <a:gd name="adj1" fmla="val 8631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Product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xplosion 1 15"/>
              <p:cNvSpPr/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number of witnesses for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Explosion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blipFill rotWithShape="1">
                <a:blip r:embed="rId4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9" name="Right Arrow 18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2" name="Down Arrow 21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Callout 27"/>
          <p:cNvSpPr/>
          <p:nvPr/>
        </p:nvSpPr>
        <p:spPr>
          <a:xfrm>
            <a:off x="533400" y="4103132"/>
            <a:ext cx="4029670" cy="1459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Look carefully at the integer product matrix </a:t>
            </a:r>
            <a:r>
              <a:rPr lang="en-US" sz="1600" b="1" dirty="0">
                <a:solidFill>
                  <a:srgbClr val="002060"/>
                </a:solidFill>
              </a:rPr>
              <a:t>D</a:t>
            </a:r>
            <a:r>
              <a:rPr lang="en-US" sz="1600" dirty="0">
                <a:solidFill>
                  <a:srgbClr val="002060"/>
                </a:solidFill>
              </a:rPr>
              <a:t>. Does it have any thing to do with witnesses.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own Ribbon 28"/>
              <p:cNvSpPr/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So it is worth studying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for our problem</a:t>
                </a:r>
              </a:p>
            </p:txBody>
          </p:sp>
        </mc:Choice>
        <mc:Fallback xmlns=""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0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14" grpId="0" animBg="1"/>
      <p:bldP spid="16" grpId="0" animBg="1"/>
      <p:bldP spid="16" grpId="1" animBg="1"/>
      <p:bldP spid="18" grpId="0" animBg="1"/>
      <p:bldP spid="18" grpId="1" animBg="1"/>
      <p:bldP spid="28" grpId="0" animBg="1"/>
      <p:bldP spid="28" grpId="1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384727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04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566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1E00D-5CA4-C64B-9CA2-D045E96606BD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1E00D-5CA4-C64B-9CA2-D045E9660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78211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84807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43658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4C48B-A7A7-3549-A0E8-5EF3CA89032B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4C48B-A7A7-3549-A0E8-5EF3CA89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08945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7973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1418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7" name="TextBox 26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304800" y="5867400"/>
            <a:ext cx="73914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There is a way to manipulate </a:t>
            </a:r>
            <a:r>
              <a:rPr lang="en-US" sz="1600" b="1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rgbClr val="002060"/>
                </a:solidFill>
              </a:rPr>
              <a:t>so that </a:t>
            </a:r>
            <a:r>
              <a:rPr lang="en-US" sz="1600" b="1" dirty="0">
                <a:solidFill>
                  <a:schemeClr val="tx1"/>
                </a:solidFill>
              </a:rPr>
              <a:t>D </a:t>
            </a:r>
            <a:r>
              <a:rPr lang="en-US" sz="1600" dirty="0">
                <a:solidFill>
                  <a:srgbClr val="002060"/>
                </a:solidFill>
              </a:rPr>
              <a:t>will store a witness for all those pairs which have </a:t>
            </a:r>
            <a:r>
              <a:rPr lang="en-US" sz="1600" u="sng" dirty="0">
                <a:solidFill>
                  <a:srgbClr val="002060"/>
                </a:solidFill>
              </a:rPr>
              <a:t>singleton</a:t>
            </a:r>
            <a:r>
              <a:rPr lang="en-US" sz="1600" dirty="0">
                <a:solidFill>
                  <a:srgbClr val="002060"/>
                </a:solidFill>
              </a:rPr>
              <a:t> witness. Can you guess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7361C-F308-1247-B5FE-EC363EAB2272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7361C-F308-1247-B5FE-EC363EAB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E2B90A-473F-0F46-8045-225E9881DF9F}"/>
                  </a:ext>
                </a:extLst>
              </p:cNvPr>
              <p:cNvSpPr txBox="1"/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E2B90A-473F-0F46-8045-225E9881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615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70618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811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3D592-5DFC-CE48-BFF8-1DF38A1FE73E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3D592-5DFC-CE48-BFF8-1DF38A1F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20233-8D22-BB42-9FF9-C83DFC1DB1D0}"/>
                  </a:ext>
                </a:extLst>
              </p:cNvPr>
              <p:cNvSpPr txBox="1"/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20233-8D22-BB42-9FF9-C83DFC1D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8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3890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42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83568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1779654" cy="685800"/>
            <a:chOff x="564624" y="1295400"/>
            <a:chExt cx="1779654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1    2     3    4     5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  ⨯   ⨯    ⨯    ⨯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835742" y="4608576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For pairs having exactly one witness (Yellow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stores the witness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</a:t>
                </a:r>
                <a:r>
                  <a:rPr lang="en-US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For pairs having multiple witnesses (Blue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stores some junk (sum of indices of the witnesses) value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</a:t>
                </a:r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2" y="4608576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 b="-1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2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Estimating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the size </a:t>
            </a: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Transitive Closure </a:t>
            </a:r>
            <a:r>
              <a:rPr lang="en-US" sz="3200" dirty="0"/>
              <a:t>of a Directed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200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 Computing </a:t>
            </a:r>
            <a:r>
              <a:rPr lang="en-US" sz="3200" b="1" u="sng" dirty="0">
                <a:solidFill>
                  <a:srgbClr val="7030A0"/>
                </a:solidFill>
              </a:rPr>
              <a:t>Singleton</a:t>
            </a:r>
            <a:r>
              <a:rPr lang="en-US" sz="3200" b="1" dirty="0"/>
              <a:t> Witnesses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Compute-Singleton-Witnesses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For</a:t>
                </a:r>
                <a:r>
                  <a:rPr lang="en-US" sz="2000" dirty="0"/>
                  <a:t> </a:t>
                </a:r>
                <a:r>
                  <a:rPr lang="en-US" sz="2000" b="1" dirty="0"/>
                  <a:t>each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Time complexity: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495800" y="1600200"/>
            <a:ext cx="3197296" cy="3352800"/>
            <a:chOff x="4495800" y="1600200"/>
            <a:chExt cx="3197296" cy="3352800"/>
          </a:xfrm>
        </p:grpSpPr>
        <p:sp>
          <p:nvSpPr>
            <p:cNvPr id="4" name="Right Brace 3"/>
            <p:cNvSpPr/>
            <p:nvPr/>
          </p:nvSpPr>
          <p:spPr>
            <a:xfrm>
              <a:off x="4495800" y="1600200"/>
              <a:ext cx="536448" cy="3352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2819400"/>
              <a:ext cx="25876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deterministic Algorithm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1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Algorithm Design for </a:t>
            </a:r>
            <a:r>
              <a:rPr lang="en-US" sz="3600" b="1" dirty="0">
                <a:solidFill>
                  <a:srgbClr val="C00000"/>
                </a:solidFill>
              </a:rPr>
              <a:t>BPWM</a:t>
            </a:r>
            <a:r>
              <a:rPr lang="en-US" sz="36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Subproblem: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compute witnesses for all those pairs which have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witnesses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randomized Monte Carlo algorithm with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Main Problem: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witnesses for all pairs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randomized Las Vegas algorithm with expected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401568" y="3124200"/>
            <a:ext cx="1627632" cy="8382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1828800"/>
            <a:ext cx="182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828800"/>
            <a:ext cx="2743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667000"/>
            <a:ext cx="2743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3200" dirty="0"/>
                  <a:t> </a:t>
                </a:r>
                <a:r>
                  <a:rPr lang="en-US" sz="3200" i="1" dirty="0"/>
                  <a:t>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cap="none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Algorithm: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Finding witness for all those pairs </a:t>
                </a:r>
              </a:p>
              <a:p>
                <a:pPr algn="ctr"/>
                <a:r>
                  <a:rPr lang="en-US" sz="2800" b="1" dirty="0"/>
                  <a:t>which have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witnesses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977" t="-5769" r="-3372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30039"/>
              </p:ext>
            </p:extLst>
          </p:nvPr>
        </p:nvGraphicFramePr>
        <p:xfrm>
          <a:off x="914400" y="2149480"/>
          <a:ext cx="2743200" cy="27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2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90874"/>
              </p:ext>
            </p:extLst>
          </p:nvPr>
        </p:nvGraphicFramePr>
        <p:xfrm>
          <a:off x="4419600" y="2133600"/>
          <a:ext cx="2717797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0B0B66A-ED09-BD46-B1BC-06002ACAE1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</a:p>
            </p:txBody>
          </p:sp>
        </mc:Choice>
        <mc:Fallback xmlns=""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0B0B66A-ED09-BD46-B1BC-06002ACAE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5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7336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3804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           …              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60814" cy="228600"/>
            <a:chOff x="914400" y="3276600"/>
            <a:chExt cx="2160814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6614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57400" y="3581400"/>
              <a:ext cx="762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14600" y="3581400"/>
              <a:ext cx="4191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213ED937-7754-7B4E-AAC9-3E564C31AB2E}"/>
                  </a:ext>
                </a:extLst>
              </p:cNvPr>
              <p:cNvSpPr/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</a:t>
                </a:r>
                <a:r>
                  <a:rPr lang="en-US" b="1" dirty="0">
                    <a:solidFill>
                      <a:schemeClr val="tx1"/>
                    </a:solidFill>
                  </a:rPr>
                  <a:t>nullify</a:t>
                </a:r>
                <a:r>
                  <a:rPr lang="en-US" dirty="0">
                    <a:solidFill>
                      <a:schemeClr val="tx1"/>
                    </a:solidFill>
                  </a:rPr>
                  <a:t>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witnesses ?</a:t>
                </a:r>
              </a:p>
            </p:txBody>
          </p:sp>
        </mc:Choice>
        <mc:Fallback xmlns="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213ED937-7754-7B4E-AAC9-3E564C31A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8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53944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66136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           …              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65714"/>
            <a:ext cx="2155372" cy="239486"/>
            <a:chOff x="914400" y="3265714"/>
            <a:chExt cx="2155372" cy="239486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45403" y="3265714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1172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39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2671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4039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27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5        …         n-1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44485" cy="228600"/>
            <a:chOff x="914400" y="3276600"/>
            <a:chExt cx="2144485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7186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0285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4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46882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31398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813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>
                  <a:solidFill>
                    <a:srgbClr val="0070C0"/>
                  </a:solidFill>
                </a:rPr>
                <a:t>   2    3   </a:t>
              </a:r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>
                  <a:solidFill>
                    <a:srgbClr val="0070C0"/>
                  </a:solidFill>
                </a:rPr>
                <a:t>   5         …        n-1  </a:t>
              </a:r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33600" cy="234043"/>
            <a:chOff x="914400" y="3276600"/>
            <a:chExt cx="2133600" cy="234043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3630" y="3282043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095500" y="3505200"/>
            <a:ext cx="4838700" cy="2670048"/>
            <a:chOff x="2095500" y="3505200"/>
            <a:chExt cx="4838700" cy="2670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wn Ribbon 22"/>
                <p:cNvSpPr/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will store this witness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now </a:t>
                  </a:r>
                  <a:r>
                    <a:rPr lang="en-US" dirty="0">
                      <a:solidFill>
                        <a:schemeClr val="tx1"/>
                      </a:solidFill>
                      <a:sym typeface="Wingdings" pitchFamily="2" charset="2"/>
                    </a:rPr>
                    <a:t>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3" name="Down Ribbon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5"/>
                  <a:stretch>
                    <a:fillRect b="-7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095500" y="3505200"/>
              <a:ext cx="1638300" cy="1817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5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select columns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No efficient deterministic algorithm.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Idea: </a:t>
                </a:r>
                <a:r>
                  <a:rPr lang="en-US" sz="1800" dirty="0"/>
                  <a:t>(Random sampling)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should be the sampling probability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should be the sampling probability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expected number of surviving 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turn out to be 1?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Try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for the random sampling.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  <a:blipFill rotWithShape="1">
                <a:blip r:embed="rId3"/>
                <a:stretch>
                  <a:fillRect l="-765" t="-606" b="-15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Callout 3"/>
          <p:cNvSpPr/>
          <p:nvPr/>
        </p:nvSpPr>
        <p:spPr>
          <a:xfrm>
            <a:off x="2819400" y="3733800"/>
            <a:ext cx="4419600" cy="1143000"/>
          </a:xfrm>
          <a:prstGeom prst="downArrowCallout">
            <a:avLst>
              <a:gd name="adj1" fmla="val 25000"/>
              <a:gd name="adj2" fmla="val 25000"/>
              <a:gd name="adj3" fmla="val 17836"/>
              <a:gd name="adj4" fmla="val 721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idea!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Let us ask the following related but easier question.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A7498-E146-D185-2897-2183D96AA2E4}"/>
              </a:ext>
            </a:extLst>
          </p:cNvPr>
          <p:cNvSpPr txBox="1"/>
          <p:nvPr/>
        </p:nvSpPr>
        <p:spPr>
          <a:xfrm>
            <a:off x="6367639" y="2667000"/>
            <a:ext cx="174272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Recall </a:t>
            </a:r>
            <a:r>
              <a:rPr lang="en-US" b="1" dirty="0"/>
              <a:t>the</a:t>
            </a:r>
            <a:r>
              <a:rPr lang="en-US" sz="1800" b="1" dirty="0"/>
              <a:t> </a:t>
            </a:r>
          </a:p>
          <a:p>
            <a:pPr algn="ctr"/>
            <a:r>
              <a:rPr lang="en-US" sz="1800" b="1" dirty="0">
                <a:solidFill>
                  <a:srgbClr val="7030A0"/>
                </a:solidFill>
              </a:rPr>
              <a:t>generic</a:t>
            </a:r>
            <a:r>
              <a:rPr lang="en-US" sz="1800" b="1" dirty="0"/>
              <a:t>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32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If each column is selected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the probability that 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</a:rPr>
                      <m:t> 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27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…,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95600" y="2286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41148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148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and every vertex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 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 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457200" indent="-457200">
                  <a:buAutoNum type="arabicPeriod" startAt="2"/>
                </a:pPr>
                <a:r>
                  <a:rPr lang="en-US" sz="2000" b="1" dirty="0"/>
                  <a:t>Error Probability  </a:t>
                </a:r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/>
                  <a:t>  for any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b="1" i="1" dirty="0"/>
                  <a:t>Time complexity: 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810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8100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4572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953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B050"/>
                    </a:solidFill>
                  </a:rPr>
                  <a:t>//The pseudo code for sampling the (indices of) columns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1800" dirty="0"/>
                  <a:t>;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do</a:t>
                </a:r>
                <a:r>
                  <a:rPr lang="en-US" sz="1800" dirty="0"/>
                  <a:t>: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add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return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3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Repeat the entire process </a:t>
                </a:r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3/2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times.</a:t>
                </a: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0" y="2667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400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5638800"/>
            <a:ext cx="1981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{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3"/>
                <a:stretch>
                  <a:fillRect l="-593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{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</a:t>
                </a:r>
                <a:r>
                  <a:rPr lang="en-US" sz="1800" u="sng" dirty="0"/>
                  <a:t>any pair</a:t>
                </a:r>
                <a:r>
                  <a:rPr lang="en-US" sz="1800" dirty="0"/>
                  <a:t> having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pairs that have exactly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witnesses.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blipFill rotWithShape="1">
                <a:blip r:embed="rId5"/>
                <a:stretch>
                  <a:fillRect r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5638800" y="1752600"/>
            <a:ext cx="3048000" cy="1066800"/>
          </a:xfrm>
          <a:prstGeom prst="cloudCallout">
            <a:avLst>
              <a:gd name="adj1" fmla="val -27549"/>
              <a:gd name="adj2" fmla="val 829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</a:t>
            </a:r>
            <a:r>
              <a:rPr lang="en-US" b="1" dirty="0">
                <a:solidFill>
                  <a:schemeClr val="tx1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 theorem 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7059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52602" y="5638800"/>
            <a:ext cx="2939198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9154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Theorem: 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and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randomized Monte Carlo algorithm to compute </a:t>
                </a:r>
              </a:p>
              <a:p>
                <a:pPr marL="0" indent="0">
                  <a:buNone/>
                </a:pPr>
                <a:r>
                  <a:rPr lang="en-US" sz="2000" dirty="0"/>
                  <a:t>witnesses for all those pairs which have exactly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witnesses. </a:t>
                </a:r>
              </a:p>
              <a:p>
                <a:r>
                  <a:rPr lang="en-US" sz="2000" dirty="0"/>
                  <a:t>The running time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error probability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…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possible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r>
                  <a:rPr lang="en-US" sz="2000" b="1" i="1" dirty="0"/>
                  <a:t> 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algorithm for BPWM.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compute</a:t>
                </a:r>
                <a:r>
                  <a:rPr lang="en-US" sz="2000" b="1" dirty="0"/>
                  <a:t> witnesses for all pairs </a:t>
                </a:r>
                <a:r>
                  <a:rPr lang="en-US" sz="2000" dirty="0"/>
                  <a:t>in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Ponder over it.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Hint is given on the following slide.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915400" cy="5943600"/>
              </a:xfrm>
              <a:blipFill>
                <a:blip r:embed="rId2"/>
                <a:stretch>
                  <a:fillRect l="-1025" t="-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5562600" y="42672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A329-8631-2A43-BBCF-C66F73F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 seem to be </a:t>
            </a:r>
            <a:r>
              <a:rPr lang="en-US" sz="3600" b="1" u="sng" dirty="0"/>
              <a:t>too rigid</a:t>
            </a:r>
            <a:r>
              <a:rPr lang="en-US" sz="3600" b="1" dirty="0"/>
              <a:t> in our approach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7F026-225E-8940-8113-BB896A602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89629"/>
              </p:ext>
            </p:extLst>
          </p:nvPr>
        </p:nvGraphicFramePr>
        <p:xfrm>
          <a:off x="2362200" y="1417638"/>
          <a:ext cx="4343400" cy="441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7581478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763387241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r>
                        <a:rPr lang="en-US" dirty="0"/>
                        <a:t>No. of witnesses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72126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31544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8341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2326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2742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5611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690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8662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346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4438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4391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79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EC15-AFDA-5847-AC27-987F2D565A41}"/>
                  </a:ext>
                </a:extLst>
              </p:cNvPr>
              <p:cNvSpPr txBox="1"/>
              <p:nvPr/>
            </p:nvSpPr>
            <p:spPr>
              <a:xfrm>
                <a:off x="3276600" y="289560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EC15-AFDA-5847-AC27-987F2D565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FF029-2364-F84F-91FE-363329AC4A1E}"/>
                  </a:ext>
                </a:extLst>
              </p:cNvPr>
              <p:cNvSpPr txBox="1"/>
              <p:nvPr/>
            </p:nvSpPr>
            <p:spPr>
              <a:xfrm>
                <a:off x="5410200" y="2895600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FF029-2364-F84F-91FE-363329AC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5854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D504E-B7D8-8744-8A7B-42DB29D9B6C5}"/>
                  </a:ext>
                </a:extLst>
              </p:cNvPr>
              <p:cNvSpPr txBox="1"/>
              <p:nvPr/>
            </p:nvSpPr>
            <p:spPr>
              <a:xfrm>
                <a:off x="3224583" y="3288268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D504E-B7D8-8744-8A7B-42DB29D9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83" y="3288268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5CBC3-5F0B-CE47-9A4D-7DBF656144D5}"/>
                  </a:ext>
                </a:extLst>
              </p:cNvPr>
              <p:cNvSpPr txBox="1"/>
              <p:nvPr/>
            </p:nvSpPr>
            <p:spPr>
              <a:xfrm>
                <a:off x="5358183" y="3288268"/>
                <a:ext cx="1191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5CBC3-5F0B-CE47-9A4D-7DBF65614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83" y="3288268"/>
                <a:ext cx="11913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A075A-622E-C940-9E03-776ED2F2BED6}"/>
                  </a:ext>
                </a:extLst>
              </p:cNvPr>
              <p:cNvSpPr txBox="1"/>
              <p:nvPr/>
            </p:nvSpPr>
            <p:spPr>
              <a:xfrm>
                <a:off x="3276600" y="435506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A075A-622E-C940-9E03-776ED2F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355068"/>
                <a:ext cx="4716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7B5A9-BB4C-3642-B62C-A3F5F4C4B22D}"/>
                  </a:ext>
                </a:extLst>
              </p:cNvPr>
              <p:cNvSpPr txBox="1"/>
              <p:nvPr/>
            </p:nvSpPr>
            <p:spPr>
              <a:xfrm>
                <a:off x="5410200" y="435506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7B5A9-BB4C-3642-B62C-A3F5F4C4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355068"/>
                <a:ext cx="91563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694C2F-4AC3-AA44-A973-1456D164470D}"/>
              </a:ext>
            </a:extLst>
          </p:cNvPr>
          <p:cNvSpPr txBox="1"/>
          <p:nvPr/>
        </p:nvSpPr>
        <p:spPr>
          <a:xfrm rot="5400000">
            <a:off x="3409039" y="377550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63B77-4CD0-194E-9BE2-F678A5CB9FC4}"/>
              </a:ext>
            </a:extLst>
          </p:cNvPr>
          <p:cNvSpPr txBox="1"/>
          <p:nvPr/>
        </p:nvSpPr>
        <p:spPr>
          <a:xfrm rot="5400000">
            <a:off x="5586828" y="378130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0C64949-A4B6-824E-8A4F-802A9E4B2283}"/>
              </a:ext>
            </a:extLst>
          </p:cNvPr>
          <p:cNvSpPr/>
          <p:nvPr/>
        </p:nvSpPr>
        <p:spPr>
          <a:xfrm>
            <a:off x="1838303" y="2895600"/>
            <a:ext cx="433016" cy="18288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725B7D-AD12-434C-809E-BB2A174C68EA}"/>
              </a:ext>
            </a:extLst>
          </p:cNvPr>
          <p:cNvSpPr/>
          <p:nvPr/>
        </p:nvSpPr>
        <p:spPr>
          <a:xfrm>
            <a:off x="5506133" y="2819400"/>
            <a:ext cx="428116" cy="4572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93810B-5EF6-C247-977B-4B44B34A6F74}"/>
                  </a:ext>
                </a:extLst>
              </p:cNvPr>
              <p:cNvSpPr txBox="1"/>
              <p:nvPr/>
            </p:nvSpPr>
            <p:spPr>
              <a:xfrm>
                <a:off x="914400" y="6057963"/>
                <a:ext cx="6930615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sampling probability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might work for the whole interval 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] </a:t>
                </a:r>
              </a:p>
              <a:p>
                <a:r>
                  <a:rPr lang="en-US" dirty="0"/>
                  <a:t>instead of just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93810B-5EF6-C247-977B-4B44B34A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57963"/>
                <a:ext cx="6930615" cy="646331"/>
              </a:xfrm>
              <a:prstGeom prst="rect">
                <a:avLst/>
              </a:prstGeom>
              <a:blipFill>
                <a:blip r:embed="rId8"/>
                <a:stretch>
                  <a:fillRect l="-547" t="-3774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>
                <a:solidFill>
                  <a:srgbClr val="00B05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37AD53-3EB8-6C44-B091-7F19409BBDA6}"/>
                  </a:ext>
                </a:extLst>
              </p:cNvPr>
              <p:cNvSpPr txBox="1"/>
              <p:nvPr/>
            </p:nvSpPr>
            <p:spPr>
              <a:xfrm>
                <a:off x="3276600" y="1447800"/>
                <a:ext cx="732701" cy="5590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37AD53-3EB8-6C44-B091-7F19409B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447800"/>
                <a:ext cx="732701" cy="559064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r>
              <a:rPr lang="en-US" sz="3600" b="1" dirty="0"/>
              <a:t> from the inspirational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are selected randomly uniformly and independently 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the expected value of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/>
                  <a:t>number is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i="1" dirty="0"/>
                  <a:t>some</a:t>
                </a:r>
                <a:r>
                  <a:rPr lang="en-US" sz="2000" dirty="0"/>
                  <a:t> numbers were selected randomly uniformly and independently 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/>
                  <a:t>among them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is a </a:t>
                </a:r>
                <a:r>
                  <a:rPr lang="en-US" sz="2000" u="sng" dirty="0"/>
                  <a:t>right</a:t>
                </a:r>
                <a:r>
                  <a:rPr lang="en-US" sz="2000" i="1" u="sng" dirty="0"/>
                  <a:t> </a:t>
                </a:r>
                <a:r>
                  <a:rPr lang="en-US" sz="2000" b="1" i="1" u="sng" dirty="0"/>
                  <a:t>guess</a:t>
                </a:r>
                <a:r>
                  <a:rPr lang="en-US" sz="2000" dirty="0"/>
                  <a:t> for the numbers selected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Answer: 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5600" y="19050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3622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5052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5052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4343400"/>
            <a:ext cx="2971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3901440" y="4953000"/>
            <a:ext cx="3870960" cy="1222248"/>
          </a:xfrm>
          <a:prstGeom prst="cloudCallout">
            <a:avLst>
              <a:gd name="adj1" fmla="val -22685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Spend some time now to design the algorithm based on this insight.</a:t>
            </a:r>
          </a:p>
        </p:txBody>
      </p:sp>
    </p:spTree>
    <p:extLst>
      <p:ext uri="{BB962C8B-B14F-4D97-AF65-F5344CB8AC3E}">
        <p14:creationId xmlns:p14="http://schemas.microsoft.com/office/powerpoint/2010/main" val="31103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Randomized Monte Carlo algorithm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48013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Estimating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b="1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7030A0"/>
                </a:solidFill>
              </a:rPr>
              <a:t>Transitive Closure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8682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4066</Words>
  <Application>Microsoft Office PowerPoint</Application>
  <PresentationFormat>On-screen Show (4:3)</PresentationFormat>
  <Paragraphs>1632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 Theme</vt:lpstr>
      <vt:lpstr>Randomized Algorithms CS648A </vt:lpstr>
      <vt:lpstr>Recap  of the previous lecture</vt:lpstr>
      <vt:lpstr>Randomized framework for  estimating a parameter</vt:lpstr>
      <vt:lpstr>Estimating the size of  Transitive Closure of a Directed Graph</vt:lpstr>
      <vt:lpstr>Estimating size of Transitive Closure of  a Directed Graph</vt:lpstr>
      <vt:lpstr>Sampling points on a line segment</vt:lpstr>
      <vt:lpstr>Inference from the inspirational problem</vt:lpstr>
      <vt:lpstr>Randomized Monte Carlo algorithm  </vt:lpstr>
      <vt:lpstr>PowerPoint Presentation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{μ[1,v],   μ[2,v],   …, μ[k,v]}</vt:lpstr>
      <vt:lpstr>Estimating size of Transitive Closure of  a Directed Graph</vt:lpstr>
      <vt:lpstr>Homework</vt:lpstr>
      <vt:lpstr>Random Sampling</vt:lpstr>
      <vt:lpstr>Random Sampling</vt:lpstr>
      <vt:lpstr>A real life example</vt:lpstr>
      <vt:lpstr>A generic example </vt:lpstr>
      <vt:lpstr>Randomized Algorithm for</vt:lpstr>
      <vt:lpstr>  Integer Product of Matrices</vt:lpstr>
      <vt:lpstr>Boolean Product of Matrices</vt:lpstr>
      <vt:lpstr>Boolean Product of Matrices</vt:lpstr>
      <vt:lpstr>Boolean Product Witness Matrix (BPWM)</vt:lpstr>
      <vt:lpstr>Motivation for BPWM</vt:lpstr>
      <vt:lpstr>All Pairs Shortest Paths (APSP)</vt:lpstr>
      <vt:lpstr>All Pairs Shortest Paths (APSP)</vt:lpstr>
      <vt:lpstr>Randomized algorithm for BPWM</vt:lpstr>
      <vt:lpstr>Boolean Product Witness Matrix (BPWM)</vt:lpstr>
      <vt:lpstr>Observations</vt:lpstr>
      <vt:lpstr>Observations</vt:lpstr>
      <vt:lpstr>Observations</vt:lpstr>
      <vt:lpstr>Boolean Product of Matrices</vt:lpstr>
      <vt:lpstr>Integer Product of Matrices</vt:lpstr>
      <vt:lpstr>Integer Product of Matrices</vt:lpstr>
      <vt:lpstr>Integer Product of Matrices</vt:lpstr>
      <vt:lpstr>Integer Product of Matrices</vt:lpstr>
      <vt:lpstr>Integer Product of Matrices</vt:lpstr>
      <vt:lpstr>Algorithm for Computing Singleton Witnesses</vt:lpstr>
      <vt:lpstr>Algorithm Design for BPWM </vt:lpstr>
      <vt:lpstr>Randomized O(n^ω  log n) Algorithm: 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PowerPoint Presentation</vt:lpstr>
      <vt:lpstr>We seem to be too rigid in our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213</cp:revision>
  <dcterms:created xsi:type="dcterms:W3CDTF">2013-08-23T04:10:57Z</dcterms:created>
  <dcterms:modified xsi:type="dcterms:W3CDTF">2024-02-15T10:13:34Z</dcterms:modified>
</cp:coreProperties>
</file>