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28" r:id="rId2"/>
    <p:sldId id="655" r:id="rId3"/>
    <p:sldId id="597" r:id="rId4"/>
    <p:sldId id="668" r:id="rId5"/>
    <p:sldId id="669" r:id="rId6"/>
    <p:sldId id="670" r:id="rId7"/>
    <p:sldId id="671" r:id="rId8"/>
    <p:sldId id="601" r:id="rId9"/>
    <p:sldId id="676" r:id="rId10"/>
    <p:sldId id="672" r:id="rId11"/>
    <p:sldId id="673" r:id="rId12"/>
    <p:sldId id="674" r:id="rId13"/>
    <p:sldId id="675" r:id="rId14"/>
    <p:sldId id="606" r:id="rId15"/>
    <p:sldId id="607" r:id="rId16"/>
    <p:sldId id="611" r:id="rId17"/>
    <p:sldId id="608" r:id="rId18"/>
    <p:sldId id="609" r:id="rId19"/>
    <p:sldId id="625" r:id="rId20"/>
    <p:sldId id="626" r:id="rId21"/>
    <p:sldId id="574" r:id="rId22"/>
    <p:sldId id="665" r:id="rId23"/>
    <p:sldId id="666" r:id="rId24"/>
    <p:sldId id="575" r:id="rId25"/>
    <p:sldId id="659" r:id="rId26"/>
    <p:sldId id="660" r:id="rId27"/>
    <p:sldId id="661" r:id="rId28"/>
    <p:sldId id="662" r:id="rId29"/>
    <p:sldId id="663" r:id="rId30"/>
    <p:sldId id="664" r:id="rId31"/>
    <p:sldId id="586" r:id="rId32"/>
    <p:sldId id="587" r:id="rId33"/>
    <p:sldId id="588" r:id="rId34"/>
    <p:sldId id="58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7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0.png"/><Relationship Id="rId18" Type="http://schemas.openxmlformats.org/officeDocument/2006/relationships/image" Target="../media/image720.png"/><Relationship Id="rId3" Type="http://schemas.openxmlformats.org/officeDocument/2006/relationships/image" Target="../media/image570.png"/><Relationship Id="rId7" Type="http://schemas.openxmlformats.org/officeDocument/2006/relationships/image" Target="../media/image614.png"/><Relationship Id="rId12" Type="http://schemas.openxmlformats.org/officeDocument/2006/relationships/image" Target="../media/image660.png"/><Relationship Id="rId17" Type="http://schemas.openxmlformats.org/officeDocument/2006/relationships/image" Target="../media/image714.png"/><Relationship Id="rId2" Type="http://schemas.openxmlformats.org/officeDocument/2006/relationships/image" Target="../media/image560.png"/><Relationship Id="rId16" Type="http://schemas.openxmlformats.org/officeDocument/2006/relationships/image" Target="../media/image700.png"/><Relationship Id="rId20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590.png"/><Relationship Id="rId15" Type="http://schemas.openxmlformats.org/officeDocument/2006/relationships/image" Target="../media/image690.png"/><Relationship Id="rId10" Type="http://schemas.openxmlformats.org/officeDocument/2006/relationships/image" Target="../media/image640.png"/><Relationship Id="rId19" Type="http://schemas.openxmlformats.org/officeDocument/2006/relationships/image" Target="../media/image730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0.png"/><Relationship Id="rId18" Type="http://schemas.openxmlformats.org/officeDocument/2006/relationships/image" Target="../media/image720.png"/><Relationship Id="rId3" Type="http://schemas.openxmlformats.org/officeDocument/2006/relationships/image" Target="../media/image570.png"/><Relationship Id="rId21" Type="http://schemas.openxmlformats.org/officeDocument/2006/relationships/image" Target="../media/image770.png"/><Relationship Id="rId7" Type="http://schemas.openxmlformats.org/officeDocument/2006/relationships/image" Target="../media/image614.png"/><Relationship Id="rId12" Type="http://schemas.openxmlformats.org/officeDocument/2006/relationships/image" Target="../media/image660.png"/><Relationship Id="rId17" Type="http://schemas.openxmlformats.org/officeDocument/2006/relationships/image" Target="../media/image714.png"/><Relationship Id="rId25" Type="http://schemas.openxmlformats.org/officeDocument/2006/relationships/image" Target="../media/image790.png"/><Relationship Id="rId2" Type="http://schemas.openxmlformats.org/officeDocument/2006/relationships/image" Target="../media/image560.png"/><Relationship Id="rId16" Type="http://schemas.openxmlformats.org/officeDocument/2006/relationships/image" Target="../media/image700.png"/><Relationship Id="rId20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24" Type="http://schemas.openxmlformats.org/officeDocument/2006/relationships/image" Target="../media/image452.png"/><Relationship Id="rId5" Type="http://schemas.openxmlformats.org/officeDocument/2006/relationships/image" Target="../media/image590.png"/><Relationship Id="rId15" Type="http://schemas.openxmlformats.org/officeDocument/2006/relationships/image" Target="../media/image690.png"/><Relationship Id="rId23" Type="http://schemas.openxmlformats.org/officeDocument/2006/relationships/image" Target="../media/image351.png"/><Relationship Id="rId10" Type="http://schemas.openxmlformats.org/officeDocument/2006/relationships/image" Target="../media/image640.png"/><Relationship Id="rId19" Type="http://schemas.openxmlformats.org/officeDocument/2006/relationships/image" Target="../media/image730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Relationship Id="rId22" Type="http://schemas.openxmlformats.org/officeDocument/2006/relationships/image" Target="../media/image3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1.png"/><Relationship Id="rId4" Type="http://schemas.openxmlformats.org/officeDocument/2006/relationships/image" Target="../media/image8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58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9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Relationship Id="rId9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14.png"/><Relationship Id="rId7" Type="http://schemas.openxmlformats.org/officeDocument/2006/relationships/image" Target="../media/image88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3.png"/><Relationship Id="rId5" Type="http://schemas.openxmlformats.org/officeDocument/2006/relationships/image" Target="../media/image613.png"/><Relationship Id="rId4" Type="http://schemas.openxmlformats.org/officeDocument/2006/relationships/image" Target="../media/image511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2.png"/><Relationship Id="rId4" Type="http://schemas.openxmlformats.org/officeDocument/2006/relationships/image" Target="../media/image2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1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2.png"/><Relationship Id="rId4" Type="http://schemas.openxmlformats.org/officeDocument/2006/relationships/image" Target="../media/image21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0070C0"/>
                </a:solidFill>
              </a:rPr>
              <a:t>16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Randomized Algorithm </a:t>
            </a:r>
            <a:r>
              <a:rPr lang="en-US" sz="2000" b="1" dirty="0">
                <a:solidFill>
                  <a:schemeClr val="tx1"/>
                </a:solidFill>
              </a:rPr>
              <a:t>for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Min-cut </a:t>
            </a:r>
            <a:r>
              <a:rPr lang="en-US" sz="2000" dirty="0">
                <a:solidFill>
                  <a:schemeClr val="tx1"/>
                </a:solidFill>
              </a:rPr>
              <a:t>(part I)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>
                <a:solidFill>
                  <a:schemeClr val="tx1"/>
                </a:solidFill>
              </a:rPr>
              <a:t>Number of </a:t>
            </a:r>
            <a:r>
              <a:rPr lang="en-US" sz="2000" b="1">
                <a:solidFill>
                  <a:srgbClr val="7030A0"/>
                </a:solidFill>
              </a:rPr>
              <a:t>random bits</a:t>
            </a:r>
            <a:endParaRPr lang="en-US" sz="2000" b="1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Freeform 88"/>
          <p:cNvSpPr/>
          <p:nvPr/>
        </p:nvSpPr>
        <p:spPr>
          <a:xfrm>
            <a:off x="3945948" y="4576022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52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/>
      <p:bldP spid="89" grpId="0" animBg="1"/>
      <p:bldP spid="8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Merge the two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into one vertex;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Preserve </a:t>
                </a:r>
                <a:r>
                  <a:rPr lang="en-US" sz="2000" dirty="0"/>
                  <a:t>multi-edges;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Remove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the modified graph;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):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91829" y="51816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2578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9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1981200" y="16764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76600" y="16002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0600" y="1676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981200" y="4191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00600" y="4343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1600" b="1" dirty="0"/>
                  <a:t>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Every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Is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752600" y="6336268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48200" y="63246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3026" y="1503402"/>
            <a:ext cx="4555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loud Callout 101"/>
              <p:cNvSpPr/>
              <p:nvPr/>
            </p:nvSpPr>
            <p:spPr>
              <a:xfrm>
                <a:off x="4231354" y="5802868"/>
                <a:ext cx="2931446" cy="826532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Which cuts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are absent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02" name="Cloud Callout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354" y="5802868"/>
                <a:ext cx="2931446" cy="826532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Those which </a:t>
                </a:r>
              </a:p>
              <a:p>
                <a:pPr algn="ctr"/>
                <a:r>
                  <a:rPr lang="en-US" sz="1600" dirty="0"/>
                  <a:t>contain edge 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/>
                      </a:rPr>
                      <m:t>𝒙</m:t>
                    </m:r>
                    <m:r>
                      <a:rPr lang="en-US" sz="1600" b="1" i="1" dirty="0" smtClean="0"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blipFill rotWithShape="1">
                <a:blip r:embed="rId25"/>
                <a:stretch>
                  <a:fillRect l="-1394" t="-3125" r="-38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92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 animBg="1"/>
      <p:bldP spid="2" grpId="1" animBg="1"/>
      <p:bldP spid="3" grpId="0" animBg="1"/>
      <p:bldP spid="3" grpId="1" animBg="1"/>
      <p:bldP spid="22" grpId="0" animBg="1"/>
      <p:bldP spid="22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Under what circumstance will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 cut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∉</m:t>
                    </m:r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selected randomly uniformly,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absent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741" t="-616" b="-6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blipFill rotWithShape="1">
                <a:blip r:embed="rId4"/>
                <a:stretch>
                  <a:fillRect r="-8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43400" y="37338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 If 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be contracted is selected randomly uniformly,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791200"/>
            <a:ext cx="182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2286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8194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A5731-BB9B-04A1-1997-5595C3552D9F}"/>
              </a:ext>
            </a:extLst>
          </p:cNvPr>
          <p:cNvSpPr/>
          <p:nvPr/>
        </p:nvSpPr>
        <p:spPr>
          <a:xfrm>
            <a:off x="228600" y="14097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4DAD0-F12D-D019-E359-45F40D8B8910}"/>
              </a:ext>
            </a:extLst>
          </p:cNvPr>
          <p:cNvSpPr/>
          <p:nvPr/>
        </p:nvSpPr>
        <p:spPr>
          <a:xfrm>
            <a:off x="405629" y="19431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42B52D-7B25-211C-393D-E7C47BA24111}"/>
                  </a:ext>
                </a:extLst>
              </p:cNvPr>
              <p:cNvSpPr txBox="1"/>
              <p:nvPr/>
            </p:nvSpPr>
            <p:spPr>
              <a:xfrm>
                <a:off x="3356838" y="3806605"/>
                <a:ext cx="5787162" cy="118788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preserved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, the </a:t>
                </a:r>
                <a:r>
                  <a:rPr lang="en-US" sz="1800" dirty="0" err="1"/>
                  <a:t>mincut</a:t>
                </a:r>
                <a:r>
                  <a:rPr lang="en-US" sz="1800" dirty="0"/>
                  <a:t> value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still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sz="1800" dirty="0"/>
                  <a:t>number of edges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𝑮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IN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 The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IN" dirty="0"/>
                  <a:t> is preserved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IN" dirty="0"/>
                  <a:t> is at least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42B52D-7B25-211C-393D-E7C47BA2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38" y="3806605"/>
                <a:ext cx="5787162" cy="1187889"/>
              </a:xfrm>
              <a:prstGeom prst="rect">
                <a:avLst/>
              </a:prstGeom>
              <a:blipFill>
                <a:blip r:embed="rId4"/>
                <a:stretch>
                  <a:fillRect l="-948" t="-2564" b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8">
            <a:extLst>
              <a:ext uri="{FF2B5EF4-FFF2-40B4-BE49-F238E27FC236}">
                <a16:creationId xmlns:a16="http://schemas.microsoft.com/office/drawing/2014/main" id="{CD9EDDEC-2E26-1B02-04A3-0903F9880B54}"/>
              </a:ext>
            </a:extLst>
          </p:cNvPr>
          <p:cNvSpPr/>
          <p:nvPr/>
        </p:nvSpPr>
        <p:spPr>
          <a:xfrm>
            <a:off x="3657600" y="4149505"/>
            <a:ext cx="3810000" cy="86086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apply one more contraction step.</a:t>
            </a:r>
          </a:p>
        </p:txBody>
      </p:sp>
      <p:sp>
        <p:nvSpPr>
          <p:cNvPr id="12" name="Cloud Callout 8">
            <a:extLst>
              <a:ext uri="{FF2B5EF4-FFF2-40B4-BE49-F238E27FC236}">
                <a16:creationId xmlns:a16="http://schemas.microsoft.com/office/drawing/2014/main" id="{C050A00F-B225-599D-CB20-6F64B0917C17}"/>
              </a:ext>
            </a:extLst>
          </p:cNvPr>
          <p:cNvSpPr/>
          <p:nvPr/>
        </p:nvSpPr>
        <p:spPr>
          <a:xfrm>
            <a:off x="4953002" y="5856576"/>
            <a:ext cx="3810000" cy="86086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design the algorithm now ?</a:t>
            </a:r>
          </a:p>
        </p:txBody>
      </p:sp>
    </p:spTree>
    <p:extLst>
      <p:ext uri="{BB962C8B-B14F-4D97-AF65-F5344CB8AC3E}">
        <p14:creationId xmlns:p14="http://schemas.microsoft.com/office/powerpoint/2010/main" val="51754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7" grpId="0" uiExpand="1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	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63428" y="609600"/>
            <a:ext cx="2279772" cy="1424464"/>
            <a:chOff x="231714" y="545068"/>
            <a:chExt cx="2279772" cy="1424464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Connector 14"/>
              <p:cNvCxnSpPr>
                <a:stCxn id="5" idx="6"/>
                <a:endCxn id="12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1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1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Connector 33"/>
            <p:cNvCxnSpPr>
              <a:stCxn id="12" idx="3"/>
              <a:endCxn id="10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" idx="5"/>
              <a:endCxn id="14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1752600" y="9144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57200" y="2373868"/>
            <a:ext cx="2279772" cy="1283732"/>
            <a:chOff x="457200" y="1688068"/>
            <a:chExt cx="2279772" cy="1283732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2" name="Straight Connector 51"/>
                <p:cNvCxnSpPr>
                  <a:stCxn id="5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8" name="Straight Connector 57"/>
                <p:cNvCxnSpPr>
                  <a:stCxn id="51" idx="6"/>
                  <a:endCxn id="5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5" idx="5"/>
                  <a:endCxn id="5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55" idx="3"/>
                <a:endCxn id="5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 6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38200" y="2514600"/>
            <a:ext cx="838200" cy="3576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1219200" y="20574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own Arrow 69"/>
          <p:cNvSpPr/>
          <p:nvPr/>
        </p:nvSpPr>
        <p:spPr>
          <a:xfrm>
            <a:off x="1219200" y="3745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/>
          <p:cNvGrpSpPr/>
          <p:nvPr/>
        </p:nvGrpSpPr>
        <p:grpSpPr>
          <a:xfrm>
            <a:off x="304800" y="4419600"/>
            <a:ext cx="2355972" cy="697468"/>
            <a:chOff x="381000" y="1828800"/>
            <a:chExt cx="2355972" cy="697468"/>
          </a:xfrm>
        </p:grpSpPr>
        <p:grpSp>
          <p:nvGrpSpPr>
            <p:cNvPr id="72" name="Group 71"/>
            <p:cNvGrpSpPr/>
            <p:nvPr/>
          </p:nvGrpSpPr>
          <p:grpSpPr>
            <a:xfrm>
              <a:off x="381000" y="1828800"/>
              <a:ext cx="2355972" cy="697468"/>
              <a:chOff x="155514" y="750332"/>
              <a:chExt cx="2355972" cy="69746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57200" y="1055132"/>
                <a:ext cx="1828800" cy="240268"/>
                <a:chOff x="457200" y="1055132"/>
                <a:chExt cx="1828800" cy="240268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7200" y="11313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88" name="Straight Connector 87"/>
                <p:cNvCxnSpPr>
                  <a:stCxn id="86" idx="5"/>
                  <a:endCxn id="85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55514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46114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98514" y="750332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86" idx="3"/>
                <a:endCxn id="84" idx="7"/>
              </p:cNvCxnSpPr>
              <p:nvPr/>
            </p:nvCxnSpPr>
            <p:spPr>
              <a:xfrm flipH="1" flipV="1">
                <a:off x="587282" y="1153650"/>
                <a:ext cx="882836" cy="315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Freeform 72"/>
            <p:cNvSpPr/>
            <p:nvPr/>
          </p:nvSpPr>
          <p:spPr>
            <a:xfrm>
              <a:off x="769435" y="2040630"/>
              <a:ext cx="959004" cy="178463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  <a:gd name="connsiteX0" fmla="*/ 0 w 959004"/>
                <a:gd name="connsiteY0" fmla="*/ 412602 h 423754"/>
                <a:gd name="connsiteX1" fmla="*/ 512955 w 959004"/>
                <a:gd name="connsiteY1" fmla="*/ 7 h 423754"/>
                <a:gd name="connsiteX2" fmla="*/ 959004 w 959004"/>
                <a:gd name="connsiteY2" fmla="*/ 423754 h 423754"/>
                <a:gd name="connsiteX0" fmla="*/ 0 w 959004"/>
                <a:gd name="connsiteY0" fmla="*/ 412603 h 423755"/>
                <a:gd name="connsiteX1" fmla="*/ 512955 w 959004"/>
                <a:gd name="connsiteY1" fmla="*/ 8 h 423755"/>
                <a:gd name="connsiteX2" fmla="*/ 959004 w 959004"/>
                <a:gd name="connsiteY2" fmla="*/ 423755 h 423755"/>
                <a:gd name="connsiteX0" fmla="*/ 0 w 959004"/>
                <a:gd name="connsiteY0" fmla="*/ 167311 h 178463"/>
                <a:gd name="connsiteX1" fmla="*/ 490653 w 959004"/>
                <a:gd name="connsiteY1" fmla="*/ 42 h 178463"/>
                <a:gd name="connsiteX2" fmla="*/ 959004 w 959004"/>
                <a:gd name="connsiteY2" fmla="*/ 178463 h 17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4" h="178463">
                  <a:moveTo>
                    <a:pt x="0" y="167311"/>
                  </a:moveTo>
                  <a:cubicBezTo>
                    <a:pt x="111512" y="58586"/>
                    <a:pt x="330819" y="-1817"/>
                    <a:pt x="490653" y="42"/>
                  </a:cubicBezTo>
                  <a:cubicBezTo>
                    <a:pt x="650487" y="1901"/>
                    <a:pt x="814038" y="2831"/>
                    <a:pt x="959004" y="1784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7132" y="2241394"/>
              <a:ext cx="1014761" cy="24649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  <a:gd name="connsiteX0" fmla="*/ 0 w 1014761"/>
                <a:gd name="connsiteY0" fmla="*/ 66908 h 479707"/>
                <a:gd name="connsiteX1" fmla="*/ 735980 w 1014761"/>
                <a:gd name="connsiteY1" fmla="*/ 479503 h 479707"/>
                <a:gd name="connsiteX2" fmla="*/ 1014761 w 1014761"/>
                <a:gd name="connsiteY2" fmla="*/ 0 h 479707"/>
                <a:gd name="connsiteX0" fmla="*/ 0 w 1014761"/>
                <a:gd name="connsiteY0" fmla="*/ 66908 h 479801"/>
                <a:gd name="connsiteX1" fmla="*/ 735980 w 1014761"/>
                <a:gd name="connsiteY1" fmla="*/ 479503 h 479801"/>
                <a:gd name="connsiteX2" fmla="*/ 1014761 w 1014761"/>
                <a:gd name="connsiteY2" fmla="*/ 0 h 479801"/>
                <a:gd name="connsiteX0" fmla="*/ 0 w 1014761"/>
                <a:gd name="connsiteY0" fmla="*/ 66908 h 246490"/>
                <a:gd name="connsiteX1" fmla="*/ 546409 w 1014761"/>
                <a:gd name="connsiteY1" fmla="*/ 245327 h 246490"/>
                <a:gd name="connsiteX2" fmla="*/ 1014761 w 1014761"/>
                <a:gd name="connsiteY2" fmla="*/ 0 h 24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761" h="246490">
                  <a:moveTo>
                    <a:pt x="0" y="66908"/>
                  </a:moveTo>
                  <a:cubicBezTo>
                    <a:pt x="237893" y="186784"/>
                    <a:pt x="377282" y="256478"/>
                    <a:pt x="546409" y="245327"/>
                  </a:cubicBezTo>
                  <a:cubicBezTo>
                    <a:pt x="715536" y="234176"/>
                    <a:pt x="955287" y="186783"/>
                    <a:pt x="1014761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0923" y="5726668"/>
            <a:ext cx="1967449" cy="521732"/>
            <a:chOff x="769523" y="2004536"/>
            <a:chExt cx="1967449" cy="521732"/>
          </a:xfrm>
        </p:grpSpPr>
        <p:grpSp>
          <p:nvGrpSpPr>
            <p:cNvPr id="90" name="Group 89"/>
            <p:cNvGrpSpPr/>
            <p:nvPr/>
          </p:nvGrpSpPr>
          <p:grpSpPr>
            <a:xfrm>
              <a:off x="769523" y="2004536"/>
              <a:ext cx="1967449" cy="521732"/>
              <a:chOff x="544037" y="926068"/>
              <a:chExt cx="1967449" cy="52173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47800" y="1143000"/>
                <a:ext cx="838200" cy="152400"/>
                <a:chOff x="1447800" y="1143000"/>
                <a:chExt cx="838200" cy="15240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4478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3" name="Straight Connector 102"/>
                <p:cNvCxnSpPr>
                  <a:stCxn id="102" idx="6"/>
                  <a:endCxn id="101" idx="2"/>
                </p:cNvCxnSpPr>
                <p:nvPr/>
              </p:nvCxnSpPr>
              <p:spPr>
                <a:xfrm>
                  <a:off x="1600200" y="1219200"/>
                  <a:ext cx="533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544037" y="926068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1,2,3,4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3" name="Freeform 92"/>
            <p:cNvSpPr/>
            <p:nvPr/>
          </p:nvSpPr>
          <p:spPr>
            <a:xfrm>
              <a:off x="1784195" y="2062953"/>
              <a:ext cx="646771" cy="189593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771" h="189593">
                  <a:moveTo>
                    <a:pt x="0" y="178442"/>
                  </a:moveTo>
                  <a:cubicBezTo>
                    <a:pt x="126380" y="111535"/>
                    <a:pt x="215590" y="-1835"/>
                    <a:pt x="323385" y="23"/>
                  </a:cubicBezTo>
                  <a:cubicBezTo>
                    <a:pt x="431180" y="1881"/>
                    <a:pt x="542692" y="100383"/>
                    <a:pt x="646771" y="189593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 flipV="1">
            <a:off x="717364" y="4800600"/>
            <a:ext cx="882836" cy="315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own Arrow 104"/>
          <p:cNvSpPr/>
          <p:nvPr/>
        </p:nvSpPr>
        <p:spPr>
          <a:xfrm>
            <a:off x="12192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956261" y="6324600"/>
            <a:ext cx="11496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873628" y="533400"/>
            <a:ext cx="2279772" cy="1424464"/>
            <a:chOff x="231714" y="545068"/>
            <a:chExt cx="2279772" cy="14244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0" name="Straight Connector 119"/>
              <p:cNvCxnSpPr>
                <a:stCxn id="119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4" name="Straight Connector 123"/>
              <p:cNvCxnSpPr>
                <a:stCxn id="123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6" name="Straight Connector 125"/>
              <p:cNvCxnSpPr>
                <a:stCxn id="119" idx="6"/>
                <a:endCxn id="123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22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3" idx="5"/>
                <a:endCxn id="122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7" name="Straight Connector 116"/>
            <p:cNvCxnSpPr>
              <a:stCxn id="123" idx="3"/>
              <a:endCxn id="121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9" idx="5"/>
              <a:endCxn id="125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5867400" y="2286000"/>
            <a:ext cx="2279772" cy="1283732"/>
            <a:chOff x="457200" y="1688068"/>
            <a:chExt cx="2279772" cy="1283732"/>
          </a:xfrm>
        </p:grpSpPr>
        <p:grpSp>
          <p:nvGrpSpPr>
            <p:cNvPr id="131" name="Group 130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2" name="Straight Connector 141"/>
                <p:cNvCxnSpPr>
                  <a:stCxn id="14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6" name="Straight Connector 145"/>
                <p:cNvCxnSpPr>
                  <a:stCxn id="141" idx="6"/>
                  <a:endCxn id="14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stCxn id="145" idx="5"/>
                  <a:endCxn id="14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45" idx="3"/>
                <a:endCxn id="14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Freeform 13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7162800" y="8382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194364" y="2819400"/>
            <a:ext cx="578036" cy="198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own Arrow 150"/>
          <p:cNvSpPr/>
          <p:nvPr/>
        </p:nvSpPr>
        <p:spPr>
          <a:xfrm>
            <a:off x="7010400" y="19812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Down Arrow 151"/>
          <p:cNvSpPr/>
          <p:nvPr/>
        </p:nvSpPr>
        <p:spPr>
          <a:xfrm>
            <a:off x="7010400" y="36692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3" name="Group 152"/>
          <p:cNvGrpSpPr/>
          <p:nvPr/>
        </p:nvGrpSpPr>
        <p:grpSpPr>
          <a:xfrm>
            <a:off x="5867400" y="3897868"/>
            <a:ext cx="1721146" cy="1283732"/>
            <a:chOff x="457200" y="1688068"/>
            <a:chExt cx="1721146" cy="1283732"/>
          </a:xfrm>
        </p:grpSpPr>
        <p:grpSp>
          <p:nvGrpSpPr>
            <p:cNvPr id="154" name="Group 153"/>
            <p:cNvGrpSpPr/>
            <p:nvPr/>
          </p:nvGrpSpPr>
          <p:grpSpPr>
            <a:xfrm>
              <a:off x="457200" y="1688068"/>
              <a:ext cx="1721146" cy="1283732"/>
              <a:chOff x="231714" y="609600"/>
              <a:chExt cx="1721146" cy="128373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457200" y="685800"/>
                <a:ext cx="1143000" cy="1143000"/>
                <a:chOff x="457200" y="685800"/>
                <a:chExt cx="1143000" cy="114300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5" name="Straight Connector 164"/>
                <p:cNvCxnSpPr>
                  <a:stCxn id="164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9" name="Straight Connector 168"/>
                <p:cNvCxnSpPr>
                  <a:stCxn id="164" idx="6"/>
                  <a:endCxn id="168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298514" y="75033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3,4,5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3" name="Straight Connector 162"/>
              <p:cNvCxnSpPr>
                <a:stCxn id="168" idx="3"/>
                <a:endCxn id="166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Freeform 154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6203764" y="4495800"/>
            <a:ext cx="882836" cy="5135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own Arrow 180"/>
          <p:cNvSpPr/>
          <p:nvPr/>
        </p:nvSpPr>
        <p:spPr>
          <a:xfrm>
            <a:off x="70104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3" name="Group 182"/>
          <p:cNvGrpSpPr/>
          <p:nvPr/>
        </p:nvGrpSpPr>
        <p:grpSpPr>
          <a:xfrm>
            <a:off x="6179723" y="5697217"/>
            <a:ext cx="1969268" cy="473968"/>
            <a:chOff x="6179723" y="5697217"/>
            <a:chExt cx="1969268" cy="47396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179723" y="5697217"/>
              <a:ext cx="1969268" cy="398783"/>
              <a:chOff x="1372895" y="2062953"/>
              <a:chExt cx="1969268" cy="398783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372895" y="2080736"/>
                <a:ext cx="1969268" cy="381000"/>
                <a:chOff x="1147409" y="1002268"/>
                <a:chExt cx="1969268" cy="381000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447800" y="1143000"/>
                  <a:ext cx="838200" cy="152400"/>
                  <a:chOff x="1447800" y="1143000"/>
                  <a:chExt cx="838200" cy="15240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21336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14478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80" name="Straight Connector 179"/>
                  <p:cNvCxnSpPr>
                    <a:stCxn id="179" idx="6"/>
                    <a:endCxn id="178" idx="2"/>
                  </p:cNvCxnSpPr>
                  <p:nvPr/>
                </p:nvCxnSpPr>
                <p:spPr>
                  <a:xfrm>
                    <a:off x="1600200" y="1219200"/>
                    <a:ext cx="5334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6" name="TextBox 175"/>
                <p:cNvSpPr txBox="1"/>
                <p:nvPr/>
              </p:nvSpPr>
              <p:spPr>
                <a:xfrm>
                  <a:off x="1147409" y="1013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1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286000" y="1002268"/>
                  <a:ext cx="830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2,3,4,5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74" name="Freeform 173"/>
              <p:cNvSpPr/>
              <p:nvPr/>
            </p:nvSpPr>
            <p:spPr>
              <a:xfrm>
                <a:off x="1784195" y="2062953"/>
                <a:ext cx="646771" cy="189593"/>
              </a:xfrm>
              <a:custGeom>
                <a:avLst/>
                <a:gdLst>
                  <a:gd name="connsiteX0" fmla="*/ 0 w 691376"/>
                  <a:gd name="connsiteY0" fmla="*/ 123887 h 190794"/>
                  <a:gd name="connsiteX1" fmla="*/ 367990 w 691376"/>
                  <a:gd name="connsiteY1" fmla="*/ 1224 h 190794"/>
                  <a:gd name="connsiteX2" fmla="*/ 691376 w 691376"/>
                  <a:gd name="connsiteY2" fmla="*/ 190794 h 190794"/>
                  <a:gd name="connsiteX0" fmla="*/ 0 w 646771"/>
                  <a:gd name="connsiteY0" fmla="*/ 178442 h 189593"/>
                  <a:gd name="connsiteX1" fmla="*/ 323385 w 646771"/>
                  <a:gd name="connsiteY1" fmla="*/ 23 h 189593"/>
                  <a:gd name="connsiteX2" fmla="*/ 646771 w 646771"/>
                  <a:gd name="connsiteY2" fmla="*/ 189593 h 18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771" h="189593">
                    <a:moveTo>
                      <a:pt x="0" y="178442"/>
                    </a:moveTo>
                    <a:cubicBezTo>
                      <a:pt x="126380" y="111535"/>
                      <a:pt x="215590" y="-1835"/>
                      <a:pt x="323385" y="23"/>
                    </a:cubicBezTo>
                    <a:cubicBezTo>
                      <a:pt x="431180" y="1881"/>
                      <a:pt x="542692" y="100383"/>
                      <a:pt x="646771" y="189593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6584794" y="5943600"/>
              <a:ext cx="652999" cy="227585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  <a:gd name="connsiteX0" fmla="*/ 0 w 691376"/>
                <a:gd name="connsiteY0" fmla="*/ 21078 h 299858"/>
                <a:gd name="connsiteX1" fmla="*/ 367990 w 691376"/>
                <a:gd name="connsiteY1" fmla="*/ 110288 h 299858"/>
                <a:gd name="connsiteX2" fmla="*/ 691376 w 691376"/>
                <a:gd name="connsiteY2" fmla="*/ 299858 h 299858"/>
                <a:gd name="connsiteX0" fmla="*/ 0 w 691376"/>
                <a:gd name="connsiteY0" fmla="*/ 0 h 278780"/>
                <a:gd name="connsiteX1" fmla="*/ 367990 w 691376"/>
                <a:gd name="connsiteY1" fmla="*/ 89210 h 278780"/>
                <a:gd name="connsiteX2" fmla="*/ 691376 w 691376"/>
                <a:gd name="connsiteY2" fmla="*/ 278780 h 278780"/>
                <a:gd name="connsiteX0" fmla="*/ 0 w 691376"/>
                <a:gd name="connsiteY0" fmla="*/ 0 h 278780"/>
                <a:gd name="connsiteX1" fmla="*/ 367990 w 691376"/>
                <a:gd name="connsiteY1" fmla="*/ 200722 h 278780"/>
                <a:gd name="connsiteX2" fmla="*/ 691376 w 691376"/>
                <a:gd name="connsiteY2" fmla="*/ 278780 h 278780"/>
                <a:gd name="connsiteX0" fmla="*/ 0 w 657922"/>
                <a:gd name="connsiteY0" fmla="*/ 0 h 203625"/>
                <a:gd name="connsiteX1" fmla="*/ 367990 w 657922"/>
                <a:gd name="connsiteY1" fmla="*/ 200722 h 203625"/>
                <a:gd name="connsiteX2" fmla="*/ 657922 w 657922"/>
                <a:gd name="connsiteY2" fmla="*/ 156117 h 203625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24468"/>
                <a:gd name="connsiteY0" fmla="*/ 0 h 201028"/>
                <a:gd name="connsiteX1" fmla="*/ 367990 w 624468"/>
                <a:gd name="connsiteY1" fmla="*/ 200722 h 201028"/>
                <a:gd name="connsiteX2" fmla="*/ 624468 w 624468"/>
                <a:gd name="connsiteY2" fmla="*/ 44605 h 201028"/>
                <a:gd name="connsiteX0" fmla="*/ 0 w 624468"/>
                <a:gd name="connsiteY0" fmla="*/ 0 h 201565"/>
                <a:gd name="connsiteX1" fmla="*/ 367990 w 624468"/>
                <a:gd name="connsiteY1" fmla="*/ 200722 h 201565"/>
                <a:gd name="connsiteX2" fmla="*/ 624468 w 624468"/>
                <a:gd name="connsiteY2" fmla="*/ 44605 h 20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468" h="201565">
                  <a:moveTo>
                    <a:pt x="0" y="0"/>
                  </a:moveTo>
                  <a:cubicBezTo>
                    <a:pt x="148682" y="133815"/>
                    <a:pt x="263912" y="193288"/>
                    <a:pt x="367990" y="200722"/>
                  </a:cubicBezTo>
                  <a:cubicBezTo>
                    <a:pt x="472068" y="208156"/>
                    <a:pt x="498088" y="167268"/>
                    <a:pt x="624468" y="44605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6400800" y="6336268"/>
            <a:ext cx="10618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Failure </a:t>
            </a:r>
            <a:r>
              <a:rPr lang="en-US" dirty="0">
                <a:sym typeface="Wingdings" pitchFamily="2" charset="2"/>
              </a:rPr>
              <a:t></a:t>
            </a:r>
            <a:endParaRPr lang="en-IN" dirty="0"/>
          </a:p>
        </p:txBody>
      </p:sp>
      <p:sp>
        <p:nvSpPr>
          <p:cNvPr id="185" name="Down Ribbon 184"/>
          <p:cNvSpPr/>
          <p:nvPr/>
        </p:nvSpPr>
        <p:spPr>
          <a:xfrm>
            <a:off x="2819400" y="2622395"/>
            <a:ext cx="2819400" cy="88280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 executions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05" grpId="0" animBg="1"/>
      <p:bldP spid="109" grpId="0" animBg="1"/>
      <p:bldP spid="151" grpId="0" animBg="1"/>
      <p:bldP spid="152" grpId="0" animBg="1"/>
      <p:bldP spid="181" grpId="0" animBg="1"/>
      <p:bldP spid="184" grpId="0" animBg="1"/>
      <p:bldP spid="1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  <a:r>
                  <a:rPr lang="en-US" sz="2000" b="1" dirty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143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743200"/>
            <a:ext cx="1219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147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86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672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Callout 8">
            <a:extLst>
              <a:ext uri="{FF2B5EF4-FFF2-40B4-BE49-F238E27FC236}">
                <a16:creationId xmlns:a16="http://schemas.microsoft.com/office/drawing/2014/main" id="{F0078780-E0A7-AB1C-F63E-14D2D74454C9}"/>
              </a:ext>
            </a:extLst>
          </p:cNvPr>
          <p:cNvSpPr/>
          <p:nvPr/>
        </p:nvSpPr>
        <p:spPr>
          <a:xfrm>
            <a:off x="4149941" y="5495486"/>
            <a:ext cx="3810000" cy="86086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increase the success probability ?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6A852C1-662B-0782-C9F3-27DF3F66D628}"/>
              </a:ext>
            </a:extLst>
          </p:cNvPr>
          <p:cNvSpPr/>
          <p:nvPr/>
        </p:nvSpPr>
        <p:spPr>
          <a:xfrm>
            <a:off x="2476500" y="6264275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7" grpId="1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Min-cut-high-probability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algorithm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and report the smallest cut computed;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Error Probability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5990917"/>
                <a:ext cx="3818225" cy="7146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990917"/>
                <a:ext cx="3818225" cy="714683"/>
              </a:xfrm>
              <a:prstGeom prst="rect">
                <a:avLst/>
              </a:prstGeom>
              <a:blipFill rotWithShape="1">
                <a:blip r:embed="rId3"/>
                <a:stretch>
                  <a:fillRect r="-1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653284" y="5650992"/>
            <a:ext cx="242316" cy="3688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31337 0.004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  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preserved in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Answer</a:t>
                </a:r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00200" y="3124200"/>
            <a:ext cx="2514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8100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590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2895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2590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179DD9-33C7-A02C-F135-BD370A508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Recap</a:t>
            </a:r>
            <a:r>
              <a:rPr lang="en-US" sz="4000" b="1" dirty="0"/>
              <a:t> of the </a:t>
            </a:r>
            <a:r>
              <a:rPr lang="en-US" sz="4000" b="1" dirty="0">
                <a:solidFill>
                  <a:srgbClr val="0070C0"/>
                </a:solidFill>
              </a:rPr>
              <a:t>last</a:t>
            </a:r>
            <a:r>
              <a:rPr lang="en-US" sz="4000" b="1" dirty="0"/>
              <a:t> lecture</a:t>
            </a:r>
            <a:endParaRPr lang="en-IN" sz="40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3CFD16-5558-39F4-A52C-DB46DF603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3B80B-8CDA-A483-FF5D-065D3D4C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blipFill rotWithShape="1">
                <a:blip r:embed="rId4"/>
                <a:stretch>
                  <a:fillRect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2 41"/>
              <p:cNvSpPr/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 left</a:t>
                </a:r>
              </a:p>
            </p:txBody>
          </p:sp>
        </mc:Choice>
        <mc:Fallback xmlns="">
          <p:sp>
            <p:nvSpPr>
              <p:cNvPr id="42" name="Line Callout 2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blipFill rotWithShape="1">
                <a:blip r:embed="rId5"/>
                <a:stretch>
                  <a:fillRect r="-646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4207727" y="4114800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C892-06B4-4374-BB8F-DEBB425F6637}"/>
              </a:ext>
            </a:extLst>
          </p:cNvPr>
          <p:cNvSpPr txBox="1"/>
          <p:nvPr/>
        </p:nvSpPr>
        <p:spPr>
          <a:xfrm>
            <a:off x="1516280" y="6505197"/>
            <a:ext cx="56542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Ponder over this question before coming to next lecture.</a:t>
            </a:r>
          </a:p>
        </p:txBody>
      </p:sp>
      <p:sp>
        <p:nvSpPr>
          <p:cNvPr id="39" name="Cloud Callout 8">
            <a:extLst>
              <a:ext uri="{FF2B5EF4-FFF2-40B4-BE49-F238E27FC236}">
                <a16:creationId xmlns:a16="http://schemas.microsoft.com/office/drawing/2014/main" id="{A81BE158-7C19-5091-F42C-A67C9C91D103}"/>
              </a:ext>
            </a:extLst>
          </p:cNvPr>
          <p:cNvSpPr/>
          <p:nvPr/>
        </p:nvSpPr>
        <p:spPr>
          <a:xfrm>
            <a:off x="2743200" y="5562600"/>
            <a:ext cx="33528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exploit these two observations ?</a:t>
            </a:r>
          </a:p>
        </p:txBody>
      </p:sp>
    </p:spTree>
    <p:extLst>
      <p:ext uri="{BB962C8B-B14F-4D97-AF65-F5344CB8AC3E}">
        <p14:creationId xmlns:p14="http://schemas.microsoft.com/office/powerpoint/2010/main" val="14332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42" grpId="0" animBg="1"/>
      <p:bldP spid="10" grpId="0" animBg="1"/>
      <p:bldP spid="11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03E6-8F54-9EB8-3020-9AE990D8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97427-B4C9-C065-8E20-ABEE890BA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Helping</a:t>
            </a:r>
            <a:r>
              <a:rPr lang="en-US" sz="3600" b="1" dirty="0">
                <a:solidFill>
                  <a:srgbClr val="0070C0"/>
                </a:solidFill>
              </a:rPr>
              <a:t> Ram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/>
              <a:t>distribute the</a:t>
            </a:r>
            <a:r>
              <a:rPr lang="en-US" sz="3600" b="1" dirty="0">
                <a:solidFill>
                  <a:srgbClr val="0070C0"/>
                </a:solidFill>
              </a:rPr>
              <a:t> apple </a:t>
            </a:r>
            <a:r>
              <a:rPr lang="en-US" sz="3600" b="1" dirty="0"/>
              <a:t>among  two  friends</a:t>
            </a:r>
            <a:endParaRPr lang="en-US" sz="24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D00DC13-9F57-76AC-00D1-D321FC6CA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least no. of random bits.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7534-9122-2D59-DFEE-878C947D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2B3BD-9387-9D07-A1C7-798FE19CA5EA}"/>
              </a:ext>
            </a:extLst>
          </p:cNvPr>
          <p:cNvSpPr txBox="1"/>
          <p:nvPr/>
        </p:nvSpPr>
        <p:spPr>
          <a:xfrm>
            <a:off x="6781800" y="2542271"/>
            <a:ext cx="1216615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three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4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2223E-EC78-9EAA-83B6-6F148227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47B0-EC71-D601-CF4C-CD20A16F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36E0-7FAF-15CC-6677-F9CB7143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04A4-7DB0-85DF-815B-930E3C1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24B942-D73A-2F7E-CD47-D5DAAFDA2214}"/>
              </a:ext>
            </a:extLst>
          </p:cNvPr>
          <p:cNvGraphicFramePr>
            <a:graphicFrameLocks noGrp="1"/>
          </p:cNvGraphicFramePr>
          <p:nvPr/>
        </p:nvGraphicFramePr>
        <p:xfrm>
          <a:off x="2465954" y="1600200"/>
          <a:ext cx="370624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319">
                  <a:extLst>
                    <a:ext uri="{9D8B030D-6E8A-4147-A177-3AD203B41FA5}">
                      <a16:colId xmlns:a16="http://schemas.microsoft.com/office/drawing/2014/main" val="1719889086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2-bits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7541DB-CEA9-0086-D72B-93630CAA0F43}"/>
              </a:ext>
            </a:extLst>
          </p:cNvPr>
          <p:cNvSpPr txBox="1"/>
          <p:nvPr/>
        </p:nvSpPr>
        <p:spPr>
          <a:xfrm>
            <a:off x="5105400" y="2514600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Shyam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9229A-ECAF-5C5B-4580-DC6F4DD8DE43}"/>
              </a:ext>
            </a:extLst>
          </p:cNvPr>
          <p:cNvSpPr txBox="1"/>
          <p:nvPr/>
        </p:nvSpPr>
        <p:spPr>
          <a:xfrm>
            <a:off x="5105400" y="3048000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Kabir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EDBD4-49E9-2C93-58E8-BABDABB45DC4}"/>
              </a:ext>
            </a:extLst>
          </p:cNvPr>
          <p:cNvSpPr txBox="1"/>
          <p:nvPr/>
        </p:nvSpPr>
        <p:spPr>
          <a:xfrm>
            <a:off x="5103181" y="35503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Michael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88ECE-54F3-5008-4835-191F7531D620}"/>
                  </a:ext>
                </a:extLst>
              </p:cNvPr>
              <p:cNvSpPr txBox="1"/>
              <p:nvPr/>
            </p:nvSpPr>
            <p:spPr>
              <a:xfrm>
                <a:off x="3429000" y="2514600"/>
                <a:ext cx="606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7C48BA-6D88-89F8-7DBE-F93563C0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14600"/>
                <a:ext cx="60625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C791A-EFF2-F8A8-B740-CB162437CD34}"/>
                  </a:ext>
                </a:extLst>
              </p:cNvPr>
              <p:cNvSpPr txBox="1"/>
              <p:nvPr/>
            </p:nvSpPr>
            <p:spPr>
              <a:xfrm>
                <a:off x="3429000" y="3048000"/>
                <a:ext cx="606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10A4B1-5EC9-54DA-5B7C-7B6EC163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48000"/>
                <a:ext cx="60625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71C09F-8C94-2C62-758A-087A7C7ABB0C}"/>
                  </a:ext>
                </a:extLst>
              </p:cNvPr>
              <p:cNvSpPr txBox="1"/>
              <p:nvPr/>
            </p:nvSpPr>
            <p:spPr>
              <a:xfrm>
                <a:off x="3429000" y="3534939"/>
                <a:ext cx="606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67D24D-C924-EF9F-783B-B3137C8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34939"/>
                <a:ext cx="6062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317F5-55A5-A246-8CA1-0BFEBA9B9AE3}"/>
                  </a:ext>
                </a:extLst>
              </p:cNvPr>
              <p:cNvSpPr txBox="1"/>
              <p:nvPr/>
            </p:nvSpPr>
            <p:spPr>
              <a:xfrm>
                <a:off x="3449839" y="4078055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F11FD-9DEC-159E-1B6C-305E48ED7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839" y="4078055"/>
                <a:ext cx="5645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D69536-3A42-2E74-9924-C237EC3506D5}"/>
              </a:ext>
            </a:extLst>
          </p:cNvPr>
          <p:cNvSpPr txBox="1"/>
          <p:nvPr/>
        </p:nvSpPr>
        <p:spPr>
          <a:xfrm>
            <a:off x="3310248" y="4056896"/>
            <a:ext cx="8437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Repeat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3C94-2F59-5C7E-022A-2935B68F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E241A5-F132-7F27-3AE9-E26BDBEB2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Helping</a:t>
            </a:r>
            <a:r>
              <a:rPr lang="en-US" sz="3600" b="1" dirty="0">
                <a:solidFill>
                  <a:srgbClr val="0070C0"/>
                </a:solidFill>
              </a:rPr>
              <a:t> Ram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/>
              <a:t>distribute the</a:t>
            </a:r>
            <a:r>
              <a:rPr lang="en-US" sz="3600" b="1" dirty="0">
                <a:solidFill>
                  <a:srgbClr val="0070C0"/>
                </a:solidFill>
              </a:rPr>
              <a:t> apple </a:t>
            </a:r>
            <a:r>
              <a:rPr lang="en-US" sz="3600" b="1" dirty="0"/>
              <a:t>among two friends</a:t>
            </a:r>
            <a:endParaRPr lang="en-US" sz="24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4A19C6-0BC3-191B-7287-0A2113E8C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least no. of random bits.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603B-77EE-C80D-1B0B-30D724F1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3912-7E38-4FE7-3BE6-C26F40D2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003-A8FF-84B1-48E5-2A72B37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D3CBF-264C-DB4C-FC0A-E6634FE1E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000" dirty="0"/>
                  <a:t>Ram has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 friends : </a:t>
                </a:r>
                <a:r>
                  <a:rPr lang="en-US" sz="2000" b="1" dirty="0" err="1"/>
                  <a:t>Shyam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Kabir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Ram wants to give it to one of the friends with probabilities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  ,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15369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/>
                  <a:t>,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1536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000" dirty="0"/>
                  <a:t>,  Give the apple to </a:t>
                </a:r>
                <a:r>
                  <a:rPr lang="en-US" sz="2000" b="1" dirty="0" err="1"/>
                  <a:t>Shyam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Else </a:t>
                </a:r>
                <a:r>
                  <a:rPr lang="en-US" sz="2000" dirty="0"/>
                  <a:t> give the apple to </a:t>
                </a:r>
                <a:r>
                  <a:rPr lang="en-US" sz="2000" b="1" dirty="0" err="1"/>
                  <a:t>Kabir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random bits used: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1111" t="-577" b="-30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8913-EFB6-7959-EB17-0F5C5CF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7FA1A-CBFE-1AB7-3597-F4100FFB18CC}"/>
              </a:ext>
            </a:extLst>
          </p:cNvPr>
          <p:cNvSpPr/>
          <p:nvPr/>
        </p:nvSpPr>
        <p:spPr>
          <a:xfrm>
            <a:off x="1066800" y="4343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39F0C4-9B69-5411-4E94-E5A387C37756}"/>
                  </a:ext>
                </a:extLst>
              </p:cNvPr>
              <p:cNvSpPr txBox="1"/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: any given positive integer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4762" r="-1920" b="-238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>
            <a:extLst>
              <a:ext uri="{FF2B5EF4-FFF2-40B4-BE49-F238E27FC236}">
                <a16:creationId xmlns:a16="http://schemas.microsoft.com/office/drawing/2014/main" id="{E02CE6FD-8FCC-91A6-19B4-5D1A2BA73D53}"/>
              </a:ext>
            </a:extLst>
          </p:cNvPr>
          <p:cNvSpPr/>
          <p:nvPr/>
        </p:nvSpPr>
        <p:spPr>
          <a:xfrm>
            <a:off x="5867400" y="4800600"/>
            <a:ext cx="2667000" cy="12984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do it in still fewer bits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55FAB-9056-C949-EC56-C5FFE98FF863}"/>
              </a:ext>
            </a:extLst>
          </p:cNvPr>
          <p:cNvSpPr txBox="1"/>
          <p:nvPr/>
        </p:nvSpPr>
        <p:spPr>
          <a:xfrm>
            <a:off x="5867400" y="6411951"/>
            <a:ext cx="21730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Yes, in expectation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1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2E702-CB28-877C-3EDC-115DE16A7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76BD63-F79B-81C3-B8A3-28BB8F85A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 illustrative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DE76F336-E038-583B-D60F-85959CEA4EA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and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5E41-857D-6661-96D3-7CF9018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6776B18-DF72-D9F6-8D91-061F5802DA5F}"/>
              </a:ext>
            </a:extLst>
          </p:cNvPr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54875-E240-601B-1D50-80EABA6D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C5F1-98A0-3A6F-B57E-6AD29133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5247-FEC6-A467-C4EC-A4F59A2C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869E-B4FA-A1A8-F1AD-1FE0575F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41D911-22C3-C274-8EDA-B44B883E1C66}"/>
              </a:ext>
            </a:extLst>
          </p:cNvPr>
          <p:cNvSpPr txBox="1"/>
          <p:nvPr/>
        </p:nvSpPr>
        <p:spPr>
          <a:xfrm>
            <a:off x="0" y="5729716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generate the random bits </a:t>
            </a:r>
            <a:r>
              <a:rPr lang="en-US" i="1" dirty="0"/>
              <a:t>lazily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2AFBE7-180C-4D67-3D01-31A4F44005CB}"/>
              </a:ext>
            </a:extLst>
          </p:cNvPr>
          <p:cNvSpPr txBox="1"/>
          <p:nvPr/>
        </p:nvSpPr>
        <p:spPr>
          <a:xfrm>
            <a:off x="3625893" y="5727857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,i.e., only when it is absolutely necessary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D12297B7-6075-30A5-12F3-AB00E6FFB4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9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2-bits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100677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620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C4A80-628C-599D-A54A-7D4BF7B25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38CC-2282-68BB-6934-BDBF0987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E14-D7F5-855D-AB6A-8DC795C9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274B-3F7B-E513-A795-EF6B8EB9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A4E257FE-6277-E26F-B7B5-75E67770A954}"/>
                  </a:ext>
                </a:extLst>
              </p:cNvPr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other bits of the number 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miley Face 32">
            <a:extLst>
              <a:ext uri="{FF2B5EF4-FFF2-40B4-BE49-F238E27FC236}">
                <a16:creationId xmlns:a16="http://schemas.microsoft.com/office/drawing/2014/main" id="{A1BEEBDA-B395-D1F6-77F7-F8CCE9BF7F4C}"/>
              </a:ext>
            </a:extLst>
          </p:cNvPr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2862010-F7CE-A908-AFDA-20FF82F42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9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2-bits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473524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77B8FAD-8ABB-CC4D-310F-BFA8A212BF99}"/>
              </a:ext>
            </a:extLst>
          </p:cNvPr>
          <p:cNvSpPr txBox="1"/>
          <p:nvPr/>
        </p:nvSpPr>
        <p:spPr>
          <a:xfrm>
            <a:off x="762000" y="5742574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generate the MSB (Most Significant Bit)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536B32-EAEA-9D46-E6C2-0D2874F47E21}"/>
              </a:ext>
            </a:extLst>
          </p:cNvPr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576DE7-685C-B758-3AEB-4652D5327336}"/>
                  </a:ext>
                </a:extLst>
              </p:cNvPr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3EA706B3-1C30-185E-7B53-B8EE2A901866}"/>
              </a:ext>
            </a:extLst>
          </p:cNvPr>
          <p:cNvSpPr/>
          <p:nvPr/>
        </p:nvSpPr>
        <p:spPr>
          <a:xfrm>
            <a:off x="1600200" y="2155566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039A4-80DF-BF26-B3AA-D4651B29319C}"/>
                  </a:ext>
                </a:extLst>
              </p:cNvPr>
              <p:cNvSpPr txBox="1"/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In either cases, the apple will be given to </a:t>
                </a:r>
                <a:r>
                  <a:rPr lang="en-US" b="1" dirty="0" err="1"/>
                  <a:t>Kabir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793" t="-3311" r="-19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50207E-3DDF-765A-6955-8FAE3C20A7D3}"/>
              </a:ext>
            </a:extLst>
          </p:cNvPr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EE4847-278A-A3DE-19B1-110449DB9F4B}"/>
              </a:ext>
            </a:extLst>
          </p:cNvPr>
          <p:cNvSpPr/>
          <p:nvPr/>
        </p:nvSpPr>
        <p:spPr>
          <a:xfrm>
            <a:off x="1586483" y="3371447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C820A9D7-1CE3-5B16-C2E3-FAE23046FA07}"/>
              </a:ext>
            </a:extLst>
          </p:cNvPr>
          <p:cNvSpPr/>
          <p:nvPr/>
        </p:nvSpPr>
        <p:spPr>
          <a:xfrm>
            <a:off x="304800" y="3733800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Revealed</a:t>
            </a:r>
          </a:p>
        </p:txBody>
      </p:sp>
    </p:spTree>
    <p:extLst>
      <p:ext uri="{BB962C8B-B14F-4D97-AF65-F5344CB8AC3E}">
        <p14:creationId xmlns:p14="http://schemas.microsoft.com/office/powerpoint/2010/main" val="277583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40" grpId="0" animBg="1"/>
      <p:bldP spid="5" grpId="0" animBg="1"/>
      <p:bldP spid="12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EFC-1E2F-328A-2A9D-F7F5770B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39D5-3AE2-5847-4B81-3E60074E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3B53A-E2AC-4873-B3E9-023FE91B7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: the number of random bits needed.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A22A8-D160-E4D4-D010-A41BE1AC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446D4AE8-AA48-C59B-25C4-4266F863D366}"/>
                  </a:ext>
                </a:extLst>
              </p:cNvPr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other bits of the number 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127ED12-2876-0BA3-E9D0-C49AD6ED25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9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2-bits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87460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8C5DDB0-5750-9EB3-4C8A-E35F05D01450}"/>
              </a:ext>
            </a:extLst>
          </p:cNvPr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8A05F9-0B9A-59B4-9ED5-6750B392E72A}"/>
                  </a:ext>
                </a:extLst>
              </p:cNvPr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40AACE17-1013-1579-EAC3-0CEA4961750F}"/>
              </a:ext>
            </a:extLst>
          </p:cNvPr>
          <p:cNvSpPr/>
          <p:nvPr/>
        </p:nvSpPr>
        <p:spPr>
          <a:xfrm>
            <a:off x="1600200" y="19812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872AEE-7787-7006-213D-58FAEAE71A9A}"/>
                  </a:ext>
                </a:extLst>
              </p:cNvPr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This is because the final number is going to be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 (</a:t>
                </a:r>
                <a:r>
                  <a:rPr lang="en-US" dirty="0" err="1"/>
                  <a:t>Shyam</a:t>
                </a:r>
                <a:r>
                  <a:rPr lang="en-US" dirty="0"/>
                  <a:t>)</a:t>
                </a:r>
              </a:p>
              <a:p>
                <a:pPr algn="ctr"/>
                <a:r>
                  <a:rPr lang="en-US" dirty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Kabir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3D45DB4-5B98-51AE-F07C-452468A07FD9}"/>
              </a:ext>
            </a:extLst>
          </p:cNvPr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24875096-64EA-3A25-4A27-2E7C895A1EF4}"/>
              </a:ext>
            </a:extLst>
          </p:cNvPr>
          <p:cNvSpPr/>
          <p:nvPr/>
        </p:nvSpPr>
        <p:spPr>
          <a:xfrm>
            <a:off x="4343400" y="31242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now the problem becomes simpler. Can you see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02104-4F2E-B3C6-3CD0-14A88EC20EA2}"/>
              </a:ext>
            </a:extLst>
          </p:cNvPr>
          <p:cNvSpPr txBox="1"/>
          <p:nvPr/>
        </p:nvSpPr>
        <p:spPr>
          <a:xfrm>
            <a:off x="3370012" y="3440668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Kabir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4CF72-B12E-F29F-3A4A-15DF8E164B1A}"/>
              </a:ext>
            </a:extLst>
          </p:cNvPr>
          <p:cNvSpPr/>
          <p:nvPr/>
        </p:nvSpPr>
        <p:spPr>
          <a:xfrm>
            <a:off x="152400" y="3402341"/>
            <a:ext cx="4419600" cy="1191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C575617-7C96-2A47-62EB-34B5F040E4D2}"/>
              </a:ext>
            </a:extLst>
          </p:cNvPr>
          <p:cNvSpPr/>
          <p:nvPr/>
        </p:nvSpPr>
        <p:spPr>
          <a:xfrm rot="5400000">
            <a:off x="2190156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409BCF8-D851-08B7-690C-0864D790866A}"/>
              </a:ext>
            </a:extLst>
          </p:cNvPr>
          <p:cNvSpPr/>
          <p:nvPr/>
        </p:nvSpPr>
        <p:spPr>
          <a:xfrm rot="5400000">
            <a:off x="4264283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55FC92-8BDC-0565-B286-FD783D42C39C}"/>
                  </a:ext>
                </a:extLst>
              </p:cNvPr>
              <p:cNvSpPr txBox="1"/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96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0F627A-853D-A078-E01B-A7E2D4FB0122}"/>
                  </a:ext>
                </a:extLst>
              </p:cNvPr>
              <p:cNvSpPr txBox="1"/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/>
                  <a:t>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blipFill rotWithShape="1">
                <a:blip r:embed="rId10"/>
                <a:stretch>
                  <a:fillRect r="-1570" b="-61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5E0E32C-F16F-9765-A0DA-BB4037D4D918}"/>
              </a:ext>
            </a:extLst>
          </p:cNvPr>
          <p:cNvSpPr/>
          <p:nvPr/>
        </p:nvSpPr>
        <p:spPr>
          <a:xfrm>
            <a:off x="1586483" y="2362200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>
            <a:extLst>
              <a:ext uri="{FF2B5EF4-FFF2-40B4-BE49-F238E27FC236}">
                <a16:creationId xmlns:a16="http://schemas.microsoft.com/office/drawing/2014/main" id="{2DD9A3DD-6FFE-8B37-5839-3DF2074D764D}"/>
              </a:ext>
            </a:extLst>
          </p:cNvPr>
          <p:cNvSpPr/>
          <p:nvPr/>
        </p:nvSpPr>
        <p:spPr>
          <a:xfrm>
            <a:off x="304800" y="2724553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Revealed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>
                <a:extLst>
                  <a:ext uri="{FF2B5EF4-FFF2-40B4-BE49-F238E27FC236}">
                    <a16:creationId xmlns:a16="http://schemas.microsoft.com/office/drawing/2014/main" id="{ECCBE239-5625-5DA2-6CCF-AC913119159A}"/>
                  </a:ext>
                </a:extLst>
              </p:cNvPr>
              <p:cNvSpPr/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now. 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C604B-011E-C5BE-C690-649CEEBDDF6E}"/>
                  </a:ext>
                </a:extLst>
              </p:cNvPr>
              <p:cNvSpPr txBox="1"/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193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69448F-5D10-1E7B-F14C-F29BBD8FD0AA}"/>
                  </a:ext>
                </a:extLst>
              </p:cNvPr>
              <p:cNvSpPr/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. </a:t>
                </a:r>
              </a:p>
            </p:txBody>
          </p:sp>
        </mc:Choice>
        <mc:Fallback xmlns="">
          <p:sp>
            <p:nvSpPr>
              <p:cNvPr id="28" name="Flowchart: Proces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3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00243 -0.0729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2" grpId="1" animBg="1"/>
      <p:bldP spid="5" grpId="0" animBg="1"/>
      <p:bldP spid="12" grpId="0" animBg="1"/>
      <p:bldP spid="7" grpId="0" animBg="1"/>
      <p:bldP spid="8" grpId="0" animBg="1"/>
      <p:bldP spid="14" grpId="0" animBg="1"/>
      <p:bldP spid="14" grpId="1" animBg="1"/>
      <p:bldP spid="9" grpId="0"/>
      <p:bldP spid="10" grpId="0" animBg="1"/>
      <p:bldP spid="11" grpId="0" animBg="1"/>
      <p:bldP spid="19" grpId="0" animBg="1"/>
      <p:bldP spid="15" grpId="0" animBg="1"/>
      <p:bldP spid="21" grpId="0" animBg="1"/>
      <p:bldP spid="21" grpId="1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F82C-63BB-597F-1622-A65D2768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39518-4C06-BF0D-3300-958C4147E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 illustrative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E90F91DF-C16B-F6A1-6FB1-922C6C932D1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 and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 b="-4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3534C-8BFE-7DEA-D888-4272CE9E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75AB84-067A-6685-EF67-CA91A4F333D9}"/>
              </a:ext>
            </a:extLst>
          </p:cNvPr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0094-4D8C-9F9D-E252-C7436601CEF7}"/>
              </a:ext>
            </a:extLst>
          </p:cNvPr>
          <p:cNvSpPr txBox="1"/>
          <p:nvPr/>
        </p:nvSpPr>
        <p:spPr>
          <a:xfrm>
            <a:off x="457200" y="6096000"/>
            <a:ext cx="74919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Show that the expected no. of random bits needed is less than 2.</a:t>
            </a:r>
          </a:p>
        </p:txBody>
      </p:sp>
    </p:spTree>
    <p:extLst>
      <p:ext uri="{BB962C8B-B14F-4D97-AF65-F5344CB8AC3E}">
        <p14:creationId xmlns:p14="http://schemas.microsoft.com/office/powerpoint/2010/main" val="27841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Min-cut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Randomized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0AB8-8943-2932-5310-1C98ED1D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800412-A9E1-A568-3825-8779D00C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The generic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45FA4C77-FAE3-2320-53AE-0B0F07AFCE5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,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D87E-585B-8C54-8515-9C2630EC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089AF-9FD5-640C-3A32-82146ACF89B3}"/>
              </a:ext>
            </a:extLst>
          </p:cNvPr>
          <p:cNvSpPr txBox="1"/>
          <p:nvPr/>
        </p:nvSpPr>
        <p:spPr>
          <a:xfrm>
            <a:off x="457200" y="6096000"/>
            <a:ext cx="74919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Show that the expected no. of random bits needed is less than 2.</a:t>
            </a:r>
          </a:p>
        </p:txBody>
      </p:sp>
    </p:spTree>
    <p:extLst>
      <p:ext uri="{BB962C8B-B14F-4D97-AF65-F5344CB8AC3E}">
        <p14:creationId xmlns:p14="http://schemas.microsoft.com/office/powerpoint/2010/main" val="2789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3F2E1-5EDB-4656-EE13-5EA057B1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77656EB-BD53-00D6-0A57-A2CD8B40E81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a 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sample </a:t>
                </a:r>
                <a:br>
                  <a:rPr lang="en-US" sz="3600" b="1" dirty="0"/>
                </a:br>
                <a:r>
                  <a:rPr lang="en-US" sz="3600" b="1" dirty="0"/>
                  <a:t>of size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/>
                  <a:t>from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867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ADD36993-0B63-1BB0-A5B9-7505F4A39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 an efficient manner.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5212-EB16-DA53-17D6-2A88C1DC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4C745-9343-EC16-A318-669A673C5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3B-7561-A37C-E929-9C2D382A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773D6-46CE-2209-9A16-EC833D891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Repeat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until 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D9F20-8069-4C0B-2D47-62A289F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2B97DFA-2D5B-D786-B920-450735D566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843956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A0572-F501-278D-C94C-C8A8BCBE8643}"/>
                  </a:ext>
                </a:extLst>
              </p:cNvPr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5F63B9-FD17-D92D-789F-95F542F28A45}"/>
                  </a:ext>
                </a:extLst>
              </p:cNvPr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7C519A8-112F-79E7-0446-35B01E7BF00F}"/>
              </a:ext>
            </a:extLst>
          </p:cNvPr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991A0E-CCC3-9108-BCF5-22231558D734}"/>
                  </a:ext>
                </a:extLst>
              </p:cNvPr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6F78E-323F-418D-AB64-530F4AB33FB1}"/>
                  </a:ext>
                </a:extLst>
              </p:cNvPr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0C9CEB-1D72-49D3-9539-9F3EE63CCE12}"/>
                  </a:ext>
                </a:extLst>
              </p:cNvPr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5DF793-B2A6-FC0F-2AEA-3F932C0C5027}"/>
                  </a:ext>
                </a:extLst>
              </p:cNvPr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46B6ED46-BAFC-0CB1-351D-8D27C104F995}"/>
              </a:ext>
            </a:extLst>
          </p:cNvPr>
          <p:cNvSpPr/>
          <p:nvPr/>
        </p:nvSpPr>
        <p:spPr>
          <a:xfrm>
            <a:off x="7923276" y="3505200"/>
            <a:ext cx="460248" cy="91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D47B2-9F53-4BE2-2D5C-18BFC57CD8A3}"/>
              </a:ext>
            </a:extLst>
          </p:cNvPr>
          <p:cNvSpPr txBox="1"/>
          <p:nvPr/>
        </p:nvSpPr>
        <p:spPr>
          <a:xfrm>
            <a:off x="457200" y="6096000"/>
            <a:ext cx="610949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What is the expected no. of random bits needed ?</a:t>
            </a:r>
          </a:p>
        </p:txBody>
      </p:sp>
    </p:spTree>
    <p:extLst>
      <p:ext uri="{BB962C8B-B14F-4D97-AF65-F5344CB8AC3E}">
        <p14:creationId xmlns:p14="http://schemas.microsoft.com/office/powerpoint/2010/main" val="41455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E0EC5-6F67-B356-3149-E4D47132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F8D661C-E69E-10DF-3A65-24FBE5193C2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a 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/>
                  <a:t>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/>
                  <a:t>of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06E3C11A-B48D-A5D2-C4C2-DD7C4CA43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 an efficient manner.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1FAA2-9F24-8A26-0725-6E43F22A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392A9-6690-1F7A-276C-1A4AF07F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735D-BF09-7385-8D9C-1A0E14E8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68041-1402-DD3E-3929-6449AF2CD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empty string</a:t>
                </a:r>
                <a:r>
                  <a:rPr lang="en-US" sz="2000" b="1" dirty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Repeat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until 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57B-3700-27B4-D7F1-2E928752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C30D4D-FF96-931E-F4EB-FA5E6EF235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6FFC2-8F8A-444E-BC02-E7D147683B57}"/>
                  </a:ext>
                </a:extLst>
              </p:cNvPr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EA3C1-E0F3-90FE-54B5-75B46C881B02}"/>
                  </a:ext>
                </a:extLst>
              </p:cNvPr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B676D83-BF06-D6D7-9F9B-77BBF3641A73}"/>
              </a:ext>
            </a:extLst>
          </p:cNvPr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73BE9D-70EC-47BE-DDA5-B2E61224B589}"/>
                  </a:ext>
                </a:extLst>
              </p:cNvPr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7CEDA2-44C8-2E56-A0F4-337F2DE9E77E}"/>
                  </a:ext>
                </a:extLst>
              </p:cNvPr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6D757-BCFB-9B39-1E31-5F0FF80D5702}"/>
                  </a:ext>
                </a:extLst>
              </p:cNvPr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FBA196-AA7C-A321-C2B0-9B75465EDC67}"/>
                  </a:ext>
                </a:extLst>
              </p:cNvPr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CE5EE-317B-169D-78FC-2CBD497CCA1C}"/>
                  </a:ext>
                </a:extLst>
              </p:cNvPr>
              <p:cNvSpPr txBox="1"/>
              <p:nvPr/>
            </p:nvSpPr>
            <p:spPr>
              <a:xfrm>
                <a:off x="5539232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32" y="1524000"/>
                <a:ext cx="35458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3E1F30-C2EA-9529-18D9-6E009DB4C155}"/>
                  </a:ext>
                </a:extLst>
              </p:cNvPr>
              <p:cNvSpPr txBox="1"/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9859AC7-6B71-FF29-F892-C36F1129F88D}"/>
              </a:ext>
            </a:extLst>
          </p:cNvPr>
          <p:cNvSpPr txBox="1"/>
          <p:nvPr/>
        </p:nvSpPr>
        <p:spPr>
          <a:xfrm>
            <a:off x="238845" y="6096000"/>
            <a:ext cx="59684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What is the expected no. of random bits used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A7BF3-8868-90FE-35DC-661F6C735942}"/>
              </a:ext>
            </a:extLst>
          </p:cNvPr>
          <p:cNvSpPr txBox="1"/>
          <p:nvPr/>
        </p:nvSpPr>
        <p:spPr>
          <a:xfrm>
            <a:off x="238845" y="6488668"/>
            <a:ext cx="598522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Can you reduce the number random bits used ?</a:t>
            </a:r>
          </a:p>
        </p:txBody>
      </p:sp>
    </p:spTree>
    <p:extLst>
      <p:ext uri="{BB962C8B-B14F-4D97-AF65-F5344CB8AC3E}">
        <p14:creationId xmlns:p14="http://schemas.microsoft.com/office/powerpoint/2010/main" val="2343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Graph and Multi-graph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multi-graph may have:</a:t>
            </a:r>
          </a:p>
          <a:p>
            <a:r>
              <a:rPr lang="en-US" sz="2000" b="1" dirty="0"/>
              <a:t>More than one edge </a:t>
            </a:r>
            <a:r>
              <a:rPr lang="en-US" sz="2000" dirty="0"/>
              <a:t>between a pair of vertices</a:t>
            </a:r>
          </a:p>
          <a:p>
            <a:r>
              <a:rPr lang="en-US" sz="2000" b="1" dirty="0"/>
              <a:t>No self loop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01476" y="19812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447800" y="2362200"/>
            <a:ext cx="5638800" cy="1447800"/>
            <a:chOff x="1447800" y="3200400"/>
            <a:chExt cx="5638800" cy="1447800"/>
          </a:xfrm>
        </p:grpSpPr>
        <p:sp>
          <p:nvSpPr>
            <p:cNvPr id="36" name="Oval 3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38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1" idx="7"/>
              <a:endCxn id="3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5"/>
              <a:endCxn id="3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5"/>
              <a:endCxn id="39" idx="2"/>
            </p:cNvCxnSpPr>
            <p:nvPr/>
          </p:nvCxnSpPr>
          <p:spPr>
            <a:xfrm flipV="1">
              <a:off x="2427241" y="4000500"/>
              <a:ext cx="1611359" cy="636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2"/>
              <a:endCxn id="36" idx="6"/>
            </p:cNvCxnSpPr>
            <p:nvPr/>
          </p:nvCxnSpPr>
          <p:spPr>
            <a:xfrm flipH="1" flipV="1">
              <a:off x="2514600" y="3238500"/>
              <a:ext cx="15240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4"/>
              <a:endCxn id="3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39" idx="1"/>
            </p:cNvCxnSpPr>
            <p:nvPr/>
          </p:nvCxnSpPr>
          <p:spPr>
            <a:xfrm>
              <a:off x="1512841" y="3897359"/>
              <a:ext cx="253691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6"/>
              <a:endCxn id="4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5"/>
              <a:endCxn id="4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3"/>
              <a:endCxn id="4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0" idx="5"/>
              <a:endCxn id="4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3"/>
              <a:endCxn id="4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0" idx="3"/>
              <a:endCxn id="39" idx="7"/>
            </p:cNvCxnSpPr>
            <p:nvPr/>
          </p:nvCxnSpPr>
          <p:spPr>
            <a:xfrm flipH="1">
              <a:off x="4103641" y="3494041"/>
              <a:ext cx="1393918" cy="47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2" idx="0"/>
              <a:endCxn id="39" idx="6"/>
            </p:cNvCxnSpPr>
            <p:nvPr/>
          </p:nvCxnSpPr>
          <p:spPr>
            <a:xfrm flipH="1" flipV="1">
              <a:off x="4114800" y="4000500"/>
              <a:ext cx="14097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 84"/>
          <p:cNvSpPr/>
          <p:nvPr/>
        </p:nvSpPr>
        <p:spPr>
          <a:xfrm>
            <a:off x="2419815" y="3200400"/>
            <a:ext cx="1650380" cy="64683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6883"/>
              <a:gd name="connsiteX1" fmla="*/ 557561 w 1650380"/>
              <a:gd name="connsiteY1" fmla="*/ 702527 h 706883"/>
              <a:gd name="connsiteX2" fmla="*/ 1248937 w 1650380"/>
              <a:gd name="connsiteY2" fmla="*/ 446049 h 706883"/>
              <a:gd name="connsiteX3" fmla="*/ 1650380 w 1650380"/>
              <a:gd name="connsiteY3" fmla="*/ 0 h 706883"/>
              <a:gd name="connsiteX0" fmla="*/ 0 w 1650380"/>
              <a:gd name="connsiteY0" fmla="*/ 591015 h 646837"/>
              <a:gd name="connsiteX1" fmla="*/ 557561 w 1650380"/>
              <a:gd name="connsiteY1" fmla="*/ 635620 h 646837"/>
              <a:gd name="connsiteX2" fmla="*/ 1248937 w 1650380"/>
              <a:gd name="connsiteY2" fmla="*/ 446049 h 646837"/>
              <a:gd name="connsiteX3" fmla="*/ 1650380 w 1650380"/>
              <a:gd name="connsiteY3" fmla="*/ 0 h 64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380" h="646837">
                <a:moveTo>
                  <a:pt x="0" y="591015"/>
                </a:moveTo>
                <a:cubicBezTo>
                  <a:pt x="180278" y="644912"/>
                  <a:pt x="349405" y="659781"/>
                  <a:pt x="557561" y="635620"/>
                </a:cubicBezTo>
                <a:cubicBezTo>
                  <a:pt x="765717" y="611459"/>
                  <a:pt x="1066801" y="551986"/>
                  <a:pt x="1248937" y="446049"/>
                </a:cubicBezTo>
                <a:cubicBezTo>
                  <a:pt x="1431073" y="340112"/>
                  <a:pt x="1507273" y="248114"/>
                  <a:pt x="16503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2971213">
            <a:off x="2509142" y="2445560"/>
            <a:ext cx="1735728" cy="52131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5113"/>
              <a:gd name="connsiteX1" fmla="*/ 557561 w 1650380"/>
              <a:gd name="connsiteY1" fmla="*/ 702527 h 705113"/>
              <a:gd name="connsiteX2" fmla="*/ 978350 w 1650380"/>
              <a:gd name="connsiteY2" fmla="*/ 485987 h 705113"/>
              <a:gd name="connsiteX3" fmla="*/ 1650380 w 1650380"/>
              <a:gd name="connsiteY3" fmla="*/ 0 h 705113"/>
              <a:gd name="connsiteX0" fmla="*/ 0 w 1650380"/>
              <a:gd name="connsiteY0" fmla="*/ 591015 h 606087"/>
              <a:gd name="connsiteX1" fmla="*/ 466050 w 1650380"/>
              <a:gd name="connsiteY1" fmla="*/ 520774 h 606087"/>
              <a:gd name="connsiteX2" fmla="*/ 978350 w 1650380"/>
              <a:gd name="connsiteY2" fmla="*/ 485987 h 606087"/>
              <a:gd name="connsiteX3" fmla="*/ 1650380 w 1650380"/>
              <a:gd name="connsiteY3" fmla="*/ 0 h 606087"/>
              <a:gd name="connsiteX0" fmla="*/ 0 w 1735728"/>
              <a:gd name="connsiteY0" fmla="*/ 266590 h 549930"/>
              <a:gd name="connsiteX1" fmla="*/ 551398 w 1735728"/>
              <a:gd name="connsiteY1" fmla="*/ 520774 h 549930"/>
              <a:gd name="connsiteX2" fmla="*/ 1063698 w 1735728"/>
              <a:gd name="connsiteY2" fmla="*/ 485987 h 549930"/>
              <a:gd name="connsiteX3" fmla="*/ 1735728 w 1735728"/>
              <a:gd name="connsiteY3" fmla="*/ 0 h 549930"/>
              <a:gd name="connsiteX0" fmla="*/ 0 w 1735728"/>
              <a:gd name="connsiteY0" fmla="*/ 266590 h 525494"/>
              <a:gd name="connsiteX1" fmla="*/ 551398 w 1735728"/>
              <a:gd name="connsiteY1" fmla="*/ 520774 h 525494"/>
              <a:gd name="connsiteX2" fmla="*/ 1220867 w 1735728"/>
              <a:gd name="connsiteY2" fmla="*/ 398645 h 525494"/>
              <a:gd name="connsiteX3" fmla="*/ 1735728 w 1735728"/>
              <a:gd name="connsiteY3" fmla="*/ 0 h 525494"/>
              <a:gd name="connsiteX0" fmla="*/ 0 w 1735728"/>
              <a:gd name="connsiteY0" fmla="*/ 266590 h 479443"/>
              <a:gd name="connsiteX1" fmla="*/ 431558 w 1735728"/>
              <a:gd name="connsiteY1" fmla="*/ 470276 h 479443"/>
              <a:gd name="connsiteX2" fmla="*/ 1220867 w 1735728"/>
              <a:gd name="connsiteY2" fmla="*/ 398645 h 479443"/>
              <a:gd name="connsiteX3" fmla="*/ 1735728 w 1735728"/>
              <a:gd name="connsiteY3" fmla="*/ 0 h 479443"/>
              <a:gd name="connsiteX0" fmla="*/ 0 w 1735728"/>
              <a:gd name="connsiteY0" fmla="*/ 266590 h 474043"/>
              <a:gd name="connsiteX1" fmla="*/ 431558 w 1735728"/>
              <a:gd name="connsiteY1" fmla="*/ 470276 h 474043"/>
              <a:gd name="connsiteX2" fmla="*/ 1074027 w 1735728"/>
              <a:gd name="connsiteY2" fmla="*/ 367900 h 474043"/>
              <a:gd name="connsiteX3" fmla="*/ 1735728 w 1735728"/>
              <a:gd name="connsiteY3" fmla="*/ 0 h 474043"/>
              <a:gd name="connsiteX0" fmla="*/ 0 w 1735728"/>
              <a:gd name="connsiteY0" fmla="*/ 266590 h 437145"/>
              <a:gd name="connsiteX1" fmla="*/ 374054 w 1735728"/>
              <a:gd name="connsiteY1" fmla="*/ 429442 h 437145"/>
              <a:gd name="connsiteX2" fmla="*/ 1074027 w 1735728"/>
              <a:gd name="connsiteY2" fmla="*/ 367900 h 437145"/>
              <a:gd name="connsiteX3" fmla="*/ 1735728 w 1735728"/>
              <a:gd name="connsiteY3" fmla="*/ 0 h 437145"/>
              <a:gd name="connsiteX0" fmla="*/ 0 w 1735728"/>
              <a:gd name="connsiteY0" fmla="*/ 266590 h 432853"/>
              <a:gd name="connsiteX1" fmla="*/ 494558 w 1735728"/>
              <a:gd name="connsiteY1" fmla="*/ 424187 h 432853"/>
              <a:gd name="connsiteX2" fmla="*/ 1074027 w 1735728"/>
              <a:gd name="connsiteY2" fmla="*/ 367900 h 432853"/>
              <a:gd name="connsiteX3" fmla="*/ 1735728 w 1735728"/>
              <a:gd name="connsiteY3" fmla="*/ 0 h 432853"/>
              <a:gd name="connsiteX0" fmla="*/ 0 w 1735728"/>
              <a:gd name="connsiteY0" fmla="*/ 266590 h 482911"/>
              <a:gd name="connsiteX1" fmla="*/ 494558 w 1735728"/>
              <a:gd name="connsiteY1" fmla="*/ 424187 h 482911"/>
              <a:gd name="connsiteX2" fmla="*/ 997194 w 1735728"/>
              <a:gd name="connsiteY2" fmla="*/ 451740 h 482911"/>
              <a:gd name="connsiteX3" fmla="*/ 1735728 w 1735728"/>
              <a:gd name="connsiteY3" fmla="*/ 0 h 482911"/>
              <a:gd name="connsiteX0" fmla="*/ 0 w 1735728"/>
              <a:gd name="connsiteY0" fmla="*/ 266590 h 515658"/>
              <a:gd name="connsiteX1" fmla="*/ 475894 w 1735728"/>
              <a:gd name="connsiteY1" fmla="*/ 493107 h 515658"/>
              <a:gd name="connsiteX2" fmla="*/ 997194 w 1735728"/>
              <a:gd name="connsiteY2" fmla="*/ 451740 h 515658"/>
              <a:gd name="connsiteX3" fmla="*/ 1735728 w 1735728"/>
              <a:gd name="connsiteY3" fmla="*/ 0 h 515658"/>
              <a:gd name="connsiteX0" fmla="*/ 0 w 1735728"/>
              <a:gd name="connsiteY0" fmla="*/ 266590 h 528603"/>
              <a:gd name="connsiteX1" fmla="*/ 696486 w 1735728"/>
              <a:gd name="connsiteY1" fmla="*/ 511351 h 528603"/>
              <a:gd name="connsiteX2" fmla="*/ 997194 w 1735728"/>
              <a:gd name="connsiteY2" fmla="*/ 451740 h 528603"/>
              <a:gd name="connsiteX3" fmla="*/ 1735728 w 1735728"/>
              <a:gd name="connsiteY3" fmla="*/ 0 h 528603"/>
              <a:gd name="connsiteX0" fmla="*/ 0 w 1735728"/>
              <a:gd name="connsiteY0" fmla="*/ 266590 h 543976"/>
              <a:gd name="connsiteX1" fmla="*/ 696486 w 1735728"/>
              <a:gd name="connsiteY1" fmla="*/ 511351 h 543976"/>
              <a:gd name="connsiteX2" fmla="*/ 1007946 w 1735728"/>
              <a:gd name="connsiteY2" fmla="*/ 485324 h 543976"/>
              <a:gd name="connsiteX3" fmla="*/ 1735728 w 1735728"/>
              <a:gd name="connsiteY3" fmla="*/ 0 h 543976"/>
              <a:gd name="connsiteX0" fmla="*/ 0 w 1735728"/>
              <a:gd name="connsiteY0" fmla="*/ 266590 h 535299"/>
              <a:gd name="connsiteX1" fmla="*/ 696486 w 1735728"/>
              <a:gd name="connsiteY1" fmla="*/ 511351 h 535299"/>
              <a:gd name="connsiteX2" fmla="*/ 1007946 w 1735728"/>
              <a:gd name="connsiteY2" fmla="*/ 485324 h 535299"/>
              <a:gd name="connsiteX3" fmla="*/ 1735728 w 1735728"/>
              <a:gd name="connsiteY3" fmla="*/ 0 h 535299"/>
              <a:gd name="connsiteX0" fmla="*/ 0 w 1735728"/>
              <a:gd name="connsiteY0" fmla="*/ 266590 h 521317"/>
              <a:gd name="connsiteX1" fmla="*/ 696486 w 1735728"/>
              <a:gd name="connsiteY1" fmla="*/ 511351 h 521317"/>
              <a:gd name="connsiteX2" fmla="*/ 1007946 w 1735728"/>
              <a:gd name="connsiteY2" fmla="*/ 485324 h 521317"/>
              <a:gd name="connsiteX3" fmla="*/ 1735728 w 1735728"/>
              <a:gd name="connsiteY3" fmla="*/ 0 h 52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728" h="521317">
                <a:moveTo>
                  <a:pt x="0" y="266590"/>
                </a:moveTo>
                <a:cubicBezTo>
                  <a:pt x="180278" y="320487"/>
                  <a:pt x="499079" y="510230"/>
                  <a:pt x="696486" y="511351"/>
                </a:cubicBezTo>
                <a:cubicBezTo>
                  <a:pt x="893893" y="512472"/>
                  <a:pt x="774819" y="545301"/>
                  <a:pt x="1007946" y="485324"/>
                </a:cubicBezTo>
                <a:cubicBezTo>
                  <a:pt x="1241073" y="425347"/>
                  <a:pt x="1592621" y="248114"/>
                  <a:pt x="1735728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945948" y="2667000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542156" y="3601844"/>
            <a:ext cx="1516566" cy="157778"/>
          </a:xfrm>
          <a:custGeom>
            <a:avLst/>
            <a:gdLst>
              <a:gd name="connsiteX0" fmla="*/ 0 w 1516566"/>
              <a:gd name="connsiteY0" fmla="*/ 11151 h 157778"/>
              <a:gd name="connsiteX1" fmla="*/ 289932 w 1516566"/>
              <a:gd name="connsiteY1" fmla="*/ 78058 h 157778"/>
              <a:gd name="connsiteX2" fmla="*/ 959005 w 1516566"/>
              <a:gd name="connsiteY2" fmla="*/ 156117 h 157778"/>
              <a:gd name="connsiteX3" fmla="*/ 1516566 w 1516566"/>
              <a:gd name="connsiteY3" fmla="*/ 0 h 1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566" h="157778">
                <a:moveTo>
                  <a:pt x="0" y="11151"/>
                </a:moveTo>
                <a:cubicBezTo>
                  <a:pt x="65049" y="32524"/>
                  <a:pt x="130098" y="53897"/>
                  <a:pt x="289932" y="78058"/>
                </a:cubicBezTo>
                <a:cubicBezTo>
                  <a:pt x="449766" y="102219"/>
                  <a:pt x="754566" y="169127"/>
                  <a:pt x="959005" y="156117"/>
                </a:cubicBezTo>
                <a:cubicBezTo>
                  <a:pt x="1163444" y="143107"/>
                  <a:pt x="1423639" y="22302"/>
                  <a:pt x="1516566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519854" y="3601844"/>
            <a:ext cx="1538868" cy="499739"/>
            <a:chOff x="5519854" y="3601844"/>
            <a:chExt cx="1538868" cy="499739"/>
          </a:xfrm>
        </p:grpSpPr>
        <p:sp>
          <p:nvSpPr>
            <p:cNvPr id="3" name="Freeform 2"/>
            <p:cNvSpPr/>
            <p:nvPr/>
          </p:nvSpPr>
          <p:spPr>
            <a:xfrm>
              <a:off x="5519854" y="3601844"/>
              <a:ext cx="1527717" cy="315476"/>
            </a:xfrm>
            <a:custGeom>
              <a:avLst/>
              <a:gdLst>
                <a:gd name="connsiteX0" fmla="*/ 0 w 1527717"/>
                <a:gd name="connsiteY0" fmla="*/ 0 h 315476"/>
                <a:gd name="connsiteX1" fmla="*/ 256478 w 1527717"/>
                <a:gd name="connsiteY1" fmla="*/ 167268 h 315476"/>
                <a:gd name="connsiteX2" fmla="*/ 914400 w 1527717"/>
                <a:gd name="connsiteY2" fmla="*/ 312234 h 315476"/>
                <a:gd name="connsiteX3" fmla="*/ 1527717 w 1527717"/>
                <a:gd name="connsiteY3" fmla="*/ 22302 h 3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7717" h="315476">
                  <a:moveTo>
                    <a:pt x="0" y="0"/>
                  </a:moveTo>
                  <a:cubicBezTo>
                    <a:pt x="52039" y="57614"/>
                    <a:pt x="104078" y="115229"/>
                    <a:pt x="256478" y="167268"/>
                  </a:cubicBezTo>
                  <a:cubicBezTo>
                    <a:pt x="408878" y="219307"/>
                    <a:pt x="702527" y="336395"/>
                    <a:pt x="914400" y="312234"/>
                  </a:cubicBezTo>
                  <a:cubicBezTo>
                    <a:pt x="1126273" y="288073"/>
                    <a:pt x="1326995" y="155187"/>
                    <a:pt x="1527717" y="223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531005" y="3612995"/>
              <a:ext cx="1527717" cy="488588"/>
            </a:xfrm>
            <a:custGeom>
              <a:avLst/>
              <a:gdLst>
                <a:gd name="connsiteX0" fmla="*/ 0 w 1527717"/>
                <a:gd name="connsiteY0" fmla="*/ 0 h 488588"/>
                <a:gd name="connsiteX1" fmla="*/ 189571 w 1527717"/>
                <a:gd name="connsiteY1" fmla="*/ 278781 h 488588"/>
                <a:gd name="connsiteX2" fmla="*/ 613317 w 1527717"/>
                <a:gd name="connsiteY2" fmla="*/ 434898 h 488588"/>
                <a:gd name="connsiteX3" fmla="*/ 1081668 w 1527717"/>
                <a:gd name="connsiteY3" fmla="*/ 457200 h 488588"/>
                <a:gd name="connsiteX4" fmla="*/ 1527717 w 1527717"/>
                <a:gd name="connsiteY4" fmla="*/ 22303 h 488588"/>
                <a:gd name="connsiteX5" fmla="*/ 1527717 w 1527717"/>
                <a:gd name="connsiteY5" fmla="*/ 22303 h 4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717" h="488588">
                  <a:moveTo>
                    <a:pt x="0" y="0"/>
                  </a:moveTo>
                  <a:cubicBezTo>
                    <a:pt x="43676" y="103149"/>
                    <a:pt x="87352" y="206298"/>
                    <a:pt x="189571" y="278781"/>
                  </a:cubicBezTo>
                  <a:cubicBezTo>
                    <a:pt x="291790" y="351264"/>
                    <a:pt x="464634" y="405161"/>
                    <a:pt x="613317" y="434898"/>
                  </a:cubicBezTo>
                  <a:cubicBezTo>
                    <a:pt x="762000" y="464635"/>
                    <a:pt x="929268" y="525966"/>
                    <a:pt x="1081668" y="457200"/>
                  </a:cubicBezTo>
                  <a:cubicBezTo>
                    <a:pt x="1234068" y="388434"/>
                    <a:pt x="1527717" y="22303"/>
                    <a:pt x="1527717" y="22303"/>
                  </a:cubicBezTo>
                  <a:lnTo>
                    <a:pt x="1527717" y="2230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62400" y="2514600"/>
            <a:ext cx="297964" cy="304800"/>
            <a:chOff x="4121636" y="4191000"/>
            <a:chExt cx="297964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Freeform 100"/>
          <p:cNvSpPr/>
          <p:nvPr/>
        </p:nvSpPr>
        <p:spPr>
          <a:xfrm>
            <a:off x="7058722" y="2542478"/>
            <a:ext cx="297784" cy="1059366"/>
          </a:xfrm>
          <a:custGeom>
            <a:avLst/>
            <a:gdLst>
              <a:gd name="connsiteX0" fmla="*/ 0 w 297784"/>
              <a:gd name="connsiteY0" fmla="*/ 0 h 1059366"/>
              <a:gd name="connsiteX1" fmla="*/ 245327 w 297784"/>
              <a:gd name="connsiteY1" fmla="*/ 379142 h 1059366"/>
              <a:gd name="connsiteX2" fmla="*/ 278780 w 297784"/>
              <a:gd name="connsiteY2" fmla="*/ 691376 h 1059366"/>
              <a:gd name="connsiteX3" fmla="*/ 11151 w 297784"/>
              <a:gd name="connsiteY3" fmla="*/ 1059366 h 105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84" h="1059366">
                <a:moveTo>
                  <a:pt x="0" y="0"/>
                </a:moveTo>
                <a:cubicBezTo>
                  <a:pt x="99432" y="131956"/>
                  <a:pt x="198864" y="263913"/>
                  <a:pt x="245327" y="379142"/>
                </a:cubicBezTo>
                <a:cubicBezTo>
                  <a:pt x="291790" y="494371"/>
                  <a:pt x="317809" y="578005"/>
                  <a:pt x="278780" y="691376"/>
                </a:cubicBezTo>
                <a:cubicBezTo>
                  <a:pt x="239751" y="804747"/>
                  <a:pt x="125451" y="932056"/>
                  <a:pt x="11151" y="10593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5" grpId="0" animBg="1"/>
      <p:bldP spid="86" grpId="0" animBg="1"/>
      <p:bldP spid="89" grpId="0" animBg="1"/>
      <p:bldP spid="89" grpId="1" animBg="1"/>
      <p:bldP spid="37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connected graph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  <a:r>
                  <a:rPr lang="en-US" sz="2000" dirty="0"/>
                  <a:t> Design algorithm to compute min-cut of a given graph.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09799" y="2285999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8920" y="1524000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5181600"/>
            <a:ext cx="22748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15000" y="55626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67000" y="56388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6" grpId="0" uiExpand="1" animBg="1"/>
      <p:bldP spid="38" grpId="0" uiExpand="1" animBg="1"/>
      <p:bldP spid="2" grpId="0" animBg="1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Deterministic Algorithms: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𝐩𝐨𝐥𝐲𝐥𝐨𝐠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- Designed in 1997,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- Quite complex to analyze and implement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 Algorithms: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Monte Carlo </a:t>
                </a:r>
                <a:r>
                  <a:rPr lang="en-US" sz="2000" dirty="0"/>
                  <a:t>[1993]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𝐩𝐨𝐥𝐲𝐥𝐨𝐠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Monte Carlo  </a:t>
                </a:r>
                <a:r>
                  <a:rPr lang="en-US" sz="2000" dirty="0"/>
                  <a:t>[1996]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- Both are much simpler and easier to implement.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741" t="-597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E5AD8D-E70B-B4E1-4C03-732038426FF2}"/>
                  </a:ext>
                </a:extLst>
              </p:cNvPr>
              <p:cNvSpPr txBox="1"/>
              <p:nvPr/>
            </p:nvSpPr>
            <p:spPr>
              <a:xfrm>
                <a:off x="435006" y="3244334"/>
                <a:ext cx="35493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𝐩𝐨𝐥𝐲𝐥𝐨𝐠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[2015]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E5AD8D-E70B-B4E1-4C03-73203842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6" y="3244334"/>
                <a:ext cx="3549370" cy="400110"/>
              </a:xfrm>
              <a:prstGeom prst="rect">
                <a:avLst/>
              </a:prstGeom>
              <a:blipFill>
                <a:blip r:embed="rId3"/>
                <a:stretch>
                  <a:fillRect l="-1544" t="-7576" r="-120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050C922-CAF0-4079-8C4B-F9A19D3A5B10}"/>
              </a:ext>
            </a:extLst>
          </p:cNvPr>
          <p:cNvSpPr/>
          <p:nvPr/>
        </p:nvSpPr>
        <p:spPr>
          <a:xfrm rot="16200000" flipV="1">
            <a:off x="-469219" y="3830443"/>
            <a:ext cx="1781818" cy="6096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some basic facts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Min-Cut 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what is relation between </a:t>
                </a:r>
                <a:r>
                  <a:rPr lang="en-US" sz="2000" b="1" dirty="0"/>
                  <a:t>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If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what can be minimum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  <a:blipFill rotWithShape="1">
                <a:blip r:embed="rId2"/>
                <a:stretch>
                  <a:fillRect l="-741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7800" y="1828800"/>
            <a:ext cx="5638800" cy="1447800"/>
            <a:chOff x="1447800" y="3200400"/>
            <a:chExt cx="5638800" cy="1447800"/>
          </a:xfrm>
        </p:grpSpPr>
        <p:sp>
          <p:nvSpPr>
            <p:cNvPr id="6" name="Oval 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7"/>
              <a:endCxn id="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7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5"/>
              <a:endCxn id="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9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7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6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8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4"/>
              <a:endCxn id="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7"/>
              <a:endCxn id="9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1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3"/>
              <a:endCxn id="1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5"/>
              <a:endCxn id="1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3"/>
              <a:endCxn id="1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3"/>
              <a:endCxn id="7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  <a:endCxn id="9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5000" y="1524000"/>
            <a:ext cx="2819400" cy="2057400"/>
            <a:chOff x="1981200" y="3048000"/>
            <a:chExt cx="2819400" cy="2057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3048000"/>
              <a:ext cx="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33600" y="3048000"/>
              <a:ext cx="160020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30480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62400" y="53340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99720" y="4583151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77829" y="1589041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∀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𝐝𝐞𝐠𝐫𝐞𝐞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blipFill rotWithShape="1">
                <a:blip r:embed="rId3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5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8662" y="6291146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62" y="6291146"/>
                <a:ext cx="7649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4114800" y="3581400"/>
            <a:ext cx="45720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about cuts in multi-graph ?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021559" y="2057400"/>
            <a:ext cx="1970041" cy="1118175"/>
            <a:chOff x="5355528" y="5486400"/>
            <a:chExt cx="1970041" cy="1118175"/>
          </a:xfrm>
        </p:grpSpPr>
        <p:sp>
          <p:nvSpPr>
            <p:cNvPr id="47" name="Smiley Face 46"/>
            <p:cNvSpPr/>
            <p:nvPr/>
          </p:nvSpPr>
          <p:spPr>
            <a:xfrm>
              <a:off x="6042254" y="54864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55528" y="6019800"/>
              <a:ext cx="1970041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These answers are correct there as well.</a:t>
              </a:r>
              <a:endParaRPr lang="en-IN" sz="160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CC7DC-3F84-8BAB-858C-C878CA2B7B2B}"/>
              </a:ext>
            </a:extLst>
          </p:cNvPr>
          <p:cNvSpPr/>
          <p:nvPr/>
        </p:nvSpPr>
        <p:spPr>
          <a:xfrm>
            <a:off x="1407665" y="4365706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E62DE1-F635-AA90-FC57-150BC56755EC}"/>
              </a:ext>
            </a:extLst>
          </p:cNvPr>
          <p:cNvSpPr/>
          <p:nvPr/>
        </p:nvSpPr>
        <p:spPr>
          <a:xfrm>
            <a:off x="1676400" y="4110165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4D8D6A-DA12-135C-3A1B-CE34AE04DDA8}"/>
                  </a:ext>
                </a:extLst>
              </p:cNvPr>
              <p:cNvSpPr txBox="1"/>
              <p:nvPr/>
            </p:nvSpPr>
            <p:spPr>
              <a:xfrm>
                <a:off x="7032718" y="1814436"/>
                <a:ext cx="463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4D8D6A-DA12-135C-3A1B-CE34AE0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18" y="1814436"/>
                <a:ext cx="46358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637F5B1C-544B-A346-DAD8-21E8C532F531}"/>
              </a:ext>
            </a:extLst>
          </p:cNvPr>
          <p:cNvSpPr/>
          <p:nvPr/>
        </p:nvSpPr>
        <p:spPr>
          <a:xfrm>
            <a:off x="3632971" y="1627141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B4359D-241C-6BE5-563A-1515465591F2}"/>
                  </a:ext>
                </a:extLst>
              </p:cNvPr>
              <p:cNvSpPr txBox="1"/>
              <p:nvPr/>
            </p:nvSpPr>
            <p:spPr>
              <a:xfrm>
                <a:off x="4016282" y="1781145"/>
                <a:ext cx="452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B4359D-241C-6BE5-563A-15154655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282" y="1781145"/>
                <a:ext cx="45236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48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7" grpId="0" animBg="1"/>
      <p:bldP spid="39" grpId="0" animBg="1"/>
      <p:bldP spid="39" grpId="1" animBg="1"/>
      <p:bldP spid="44" grpId="0"/>
      <p:bldP spid="44" grpId="1"/>
      <p:bldP spid="45" grpId="0"/>
      <p:bldP spid="45" grpId="1"/>
      <p:bldP spid="46" grpId="0"/>
      <p:bldP spid="46" grpId="1"/>
      <p:bldP spid="42" grpId="0" animBg="1"/>
      <p:bldP spid="38" grpId="0" uiExpand="1" animBg="1"/>
      <p:bldP spid="40" grpId="0" uiExpand="1" animBg="1"/>
      <p:bldP spid="41" grpId="0"/>
      <p:bldP spid="49" grpId="0" animBg="1"/>
      <p:bldP spid="49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46A10B-3553-5FD3-EA32-98EE6B6E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ACD-0FB7-2F05-7003-FE11661B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Min-Cut 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7074E-EFCD-994F-5AD9-18E1BFAAA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what is relation between </a:t>
                </a:r>
                <a:r>
                  <a:rPr lang="en-US" sz="2000" b="1" dirty="0"/>
                  <a:t>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7074E-EFCD-994F-5AD9-18E1BFAAA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4871-AEB0-B958-DC19-2C7600B5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8EDBE-88A4-9D95-7EC5-384403AA40DF}"/>
              </a:ext>
            </a:extLst>
          </p:cNvPr>
          <p:cNvGrpSpPr/>
          <p:nvPr/>
        </p:nvGrpSpPr>
        <p:grpSpPr>
          <a:xfrm>
            <a:off x="1447800" y="1828800"/>
            <a:ext cx="5638800" cy="1447800"/>
            <a:chOff x="1447800" y="3200400"/>
            <a:chExt cx="5638800" cy="1447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7E2E03-6BAA-8C89-A1BC-6B11C2D3A3B3}"/>
                </a:ext>
              </a:extLst>
            </p:cNvPr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90A87A-D29E-9164-4579-B3F38C94508F}"/>
                </a:ext>
              </a:extLst>
            </p:cNvPr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2C22BF-CCF3-6AA2-D8B1-E676D93828CA}"/>
                </a:ext>
              </a:extLst>
            </p:cNvPr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BBE53C-D7BA-9DF1-142F-5B6EDD8168E1}"/>
                </a:ext>
              </a:extLst>
            </p:cNvPr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BA77D1-34CE-C73D-CB78-C1E69402DB9D}"/>
                </a:ext>
              </a:extLst>
            </p:cNvPr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21BAA5-9146-9B35-8021-19E79B1E0C99}"/>
                </a:ext>
              </a:extLst>
            </p:cNvPr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6F6657-4F3A-2250-36A7-6C3CD1A078E0}"/>
                </a:ext>
              </a:extLst>
            </p:cNvPr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05EDE4-3ECF-B7B4-5947-2EBEA989EE8C}"/>
                </a:ext>
              </a:extLst>
            </p:cNvPr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E2EC31-A33A-65A0-0DD0-881A19606A5B}"/>
                </a:ext>
              </a:extLst>
            </p:cNvPr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385209-6BA2-857A-5977-AFD4F6B8EF5D}"/>
                </a:ext>
              </a:extLst>
            </p:cNvPr>
            <p:cNvCxnSpPr>
              <a:stCxn id="11" idx="7"/>
              <a:endCxn id="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BE02BB-55AA-DE97-7A0D-72FC08004681}"/>
                </a:ext>
              </a:extLst>
            </p:cNvPr>
            <p:cNvCxnSpPr>
              <a:stCxn id="6" idx="6"/>
              <a:endCxn id="7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8331C-B299-4DC9-59AF-426F4BACEB44}"/>
                </a:ext>
              </a:extLst>
            </p:cNvPr>
            <p:cNvCxnSpPr>
              <a:stCxn id="11" idx="5"/>
              <a:endCxn id="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CD5BE5-015D-D6D2-71A9-2EC770DEDE8B}"/>
                </a:ext>
              </a:extLst>
            </p:cNvPr>
            <p:cNvCxnSpPr>
              <a:stCxn id="8" idx="5"/>
              <a:endCxn id="9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6928FB-13F5-F67B-BE31-2E64A720254F}"/>
                </a:ext>
              </a:extLst>
            </p:cNvPr>
            <p:cNvCxnSpPr>
              <a:stCxn id="9" idx="0"/>
              <a:endCxn id="7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07F8BD-4890-7FD9-E895-E13F52BE3836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B111B8-F92B-9D4F-9972-6E9577E81A65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74C9B7-367C-E404-6C89-0C75796E9EC4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5856F5-2FAC-9421-B2C5-070966453808}"/>
                </a:ext>
              </a:extLst>
            </p:cNvPr>
            <p:cNvCxnSpPr>
              <a:stCxn id="11" idx="7"/>
              <a:endCxn id="9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719646-351A-67CC-6B11-75ECD0B25D74}"/>
                </a:ext>
              </a:extLst>
            </p:cNvPr>
            <p:cNvCxnSpPr>
              <a:stCxn id="10" idx="6"/>
              <a:endCxn id="1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65598A-D157-0656-72D3-F98BD935CC1F}"/>
                </a:ext>
              </a:extLst>
            </p:cNvPr>
            <p:cNvCxnSpPr>
              <a:stCxn id="12" idx="1"/>
              <a:endCxn id="1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B6ADA2-CB8F-0028-459B-0757A154736B}"/>
                </a:ext>
              </a:extLst>
            </p:cNvPr>
            <p:cNvCxnSpPr>
              <a:stCxn id="10" idx="5"/>
              <a:endCxn id="1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C0FC3E-6355-54AF-02AE-C20192350068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54B617-79EC-EB85-DDD1-A757AE7A468F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37ED27-68DC-D2D0-CC87-D3E78F7DACB8}"/>
                </a:ext>
              </a:extLst>
            </p:cNvPr>
            <p:cNvCxnSpPr>
              <a:stCxn id="14" idx="3"/>
              <a:endCxn id="1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63F186-5B98-507E-343D-4C848291516A}"/>
                </a:ext>
              </a:extLst>
            </p:cNvPr>
            <p:cNvCxnSpPr>
              <a:stCxn id="10" idx="3"/>
              <a:endCxn id="7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9F6CA2-3CB4-F363-8914-34D610DF79C3}"/>
                </a:ext>
              </a:extLst>
            </p:cNvPr>
            <p:cNvCxnSpPr>
              <a:stCxn id="12" idx="0"/>
              <a:endCxn id="9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9A68A3-5E4D-575E-CFAE-3842F04820DF}"/>
              </a:ext>
            </a:extLst>
          </p:cNvPr>
          <p:cNvGrpSpPr/>
          <p:nvPr/>
        </p:nvGrpSpPr>
        <p:grpSpPr>
          <a:xfrm>
            <a:off x="1905000" y="1524000"/>
            <a:ext cx="2819400" cy="2057400"/>
            <a:chOff x="1981200" y="3048000"/>
            <a:chExt cx="2819400" cy="2057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35806A-EF13-AF08-36A2-150A0561F9C9}"/>
                </a:ext>
              </a:extLst>
            </p:cNvPr>
            <p:cNvCxnSpPr/>
            <p:nvPr/>
          </p:nvCxnSpPr>
          <p:spPr>
            <a:xfrm>
              <a:off x="1981200" y="3048000"/>
              <a:ext cx="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30942B-963E-5131-7C67-D6AF3256983D}"/>
                </a:ext>
              </a:extLst>
            </p:cNvPr>
            <p:cNvCxnSpPr/>
            <p:nvPr/>
          </p:nvCxnSpPr>
          <p:spPr>
            <a:xfrm>
              <a:off x="2133600" y="3048000"/>
              <a:ext cx="160020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EDBA20-6B17-260F-DB3D-26BE248F5A71}"/>
                </a:ext>
              </a:extLst>
            </p:cNvPr>
            <p:cNvCxnSpPr/>
            <p:nvPr/>
          </p:nvCxnSpPr>
          <p:spPr>
            <a:xfrm>
              <a:off x="4800600" y="30480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A1134-809B-4778-5DBB-20E2DDB3982B}"/>
              </a:ext>
            </a:extLst>
          </p:cNvPr>
          <p:cNvSpPr/>
          <p:nvPr/>
        </p:nvSpPr>
        <p:spPr>
          <a:xfrm>
            <a:off x="3962400" y="53340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F151BC-EBD6-AD32-9C1D-CB5D9DCF292E}"/>
              </a:ext>
            </a:extLst>
          </p:cNvPr>
          <p:cNvSpPr/>
          <p:nvPr/>
        </p:nvSpPr>
        <p:spPr>
          <a:xfrm>
            <a:off x="4299720" y="4583151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17E1CC-C9B6-5982-31CB-D55CF2866126}"/>
              </a:ext>
            </a:extLst>
          </p:cNvPr>
          <p:cNvSpPr/>
          <p:nvPr/>
        </p:nvSpPr>
        <p:spPr>
          <a:xfrm>
            <a:off x="6577829" y="1589041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69F225-1CB9-EBCF-1FF8-FFE0429770B1}"/>
                  </a:ext>
                </a:extLst>
              </p:cNvPr>
              <p:cNvSpPr txBox="1"/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∀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𝐝𝐞𝐠𝐫𝐞𝐞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blipFill rotWithShape="1">
                <a:blip r:embed="rId3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CA274-7B03-4B08-5F1E-7FEFE13A9511}"/>
                  </a:ext>
                </a:extLst>
              </p:cNvPr>
              <p:cNvSpPr txBox="1"/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5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BF2AF2-C3DF-1537-671F-ABBE4BFABD7A}"/>
                  </a:ext>
                </a:extLst>
              </p:cNvPr>
              <p:cNvSpPr txBox="1"/>
              <p:nvPr/>
            </p:nvSpPr>
            <p:spPr>
              <a:xfrm>
                <a:off x="3028662" y="6291146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62" y="6291146"/>
                <a:ext cx="7649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>
            <a:extLst>
              <a:ext uri="{FF2B5EF4-FFF2-40B4-BE49-F238E27FC236}">
                <a16:creationId xmlns:a16="http://schemas.microsoft.com/office/drawing/2014/main" id="{61901B94-C686-D31C-F69F-4B8782B66FFA}"/>
              </a:ext>
            </a:extLst>
          </p:cNvPr>
          <p:cNvSpPr/>
          <p:nvPr/>
        </p:nvSpPr>
        <p:spPr>
          <a:xfrm>
            <a:off x="4114800" y="3581400"/>
            <a:ext cx="45720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about cuts in multi-graph 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FC0D3A-B019-956E-34B5-BF199430D501}"/>
              </a:ext>
            </a:extLst>
          </p:cNvPr>
          <p:cNvGrpSpPr/>
          <p:nvPr/>
        </p:nvGrpSpPr>
        <p:grpSpPr>
          <a:xfrm>
            <a:off x="7021559" y="2057400"/>
            <a:ext cx="1970041" cy="1118175"/>
            <a:chOff x="5355528" y="5486400"/>
            <a:chExt cx="1970041" cy="1118175"/>
          </a:xfrm>
        </p:grpSpPr>
        <p:sp>
          <p:nvSpPr>
            <p:cNvPr id="47" name="Smiley Face 46">
              <a:extLst>
                <a:ext uri="{FF2B5EF4-FFF2-40B4-BE49-F238E27FC236}">
                  <a16:creationId xmlns:a16="http://schemas.microsoft.com/office/drawing/2014/main" id="{3C3920F3-752F-EBC1-2338-42D87165E6AB}"/>
                </a:ext>
              </a:extLst>
            </p:cNvPr>
            <p:cNvSpPr/>
            <p:nvPr/>
          </p:nvSpPr>
          <p:spPr>
            <a:xfrm>
              <a:off x="6042254" y="54864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3D9D88-16C6-51F0-5266-A246F8A6DB61}"/>
                </a:ext>
              </a:extLst>
            </p:cNvPr>
            <p:cNvSpPr txBox="1"/>
            <p:nvPr/>
          </p:nvSpPr>
          <p:spPr>
            <a:xfrm>
              <a:off x="5355528" y="6019800"/>
              <a:ext cx="1970041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These answers are correct there as well.</a:t>
              </a:r>
              <a:endParaRPr lang="en-IN" sz="160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462BC97-572A-AC2F-3350-A557CE504D78}"/>
              </a:ext>
            </a:extLst>
          </p:cNvPr>
          <p:cNvSpPr/>
          <p:nvPr/>
        </p:nvSpPr>
        <p:spPr>
          <a:xfrm>
            <a:off x="1407665" y="4365706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A0A5A-C227-F98D-2564-33309FF8946C}"/>
              </a:ext>
            </a:extLst>
          </p:cNvPr>
          <p:cNvSpPr/>
          <p:nvPr/>
        </p:nvSpPr>
        <p:spPr>
          <a:xfrm>
            <a:off x="1676400" y="4110165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E84D01-0FCD-48A4-CE65-80B7841F796B}"/>
                  </a:ext>
                </a:extLst>
              </p:cNvPr>
              <p:cNvSpPr txBox="1"/>
              <p:nvPr/>
            </p:nvSpPr>
            <p:spPr>
              <a:xfrm>
                <a:off x="7032718" y="1814436"/>
                <a:ext cx="463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E84D01-0FCD-48A4-CE65-80B7841F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18" y="1814436"/>
                <a:ext cx="46358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CD52036A-4548-8985-3ADC-DBC591922F66}"/>
              </a:ext>
            </a:extLst>
          </p:cNvPr>
          <p:cNvSpPr/>
          <p:nvPr/>
        </p:nvSpPr>
        <p:spPr>
          <a:xfrm>
            <a:off x="3632971" y="1627141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9F7406-A736-AE81-65B0-E0819B9FFC42}"/>
                  </a:ext>
                </a:extLst>
              </p:cNvPr>
              <p:cNvSpPr txBox="1"/>
              <p:nvPr/>
            </p:nvSpPr>
            <p:spPr>
              <a:xfrm>
                <a:off x="4016282" y="1781145"/>
                <a:ext cx="452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9F7406-A736-AE81-65B0-E0819B9F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282" y="1781145"/>
                <a:ext cx="45236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A45D65-0393-454A-F7F8-18193E42D9B9}"/>
                  </a:ext>
                </a:extLst>
              </p:cNvPr>
              <p:cNvSpPr txBox="1"/>
              <p:nvPr/>
            </p:nvSpPr>
            <p:spPr>
              <a:xfrm>
                <a:off x="4155269" y="5454820"/>
                <a:ext cx="1138260" cy="67492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A45D65-0393-454A-F7F8-18193E42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269" y="5454820"/>
                <a:ext cx="1138260" cy="674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>
            <a:extLst>
              <a:ext uri="{FF2B5EF4-FFF2-40B4-BE49-F238E27FC236}">
                <a16:creationId xmlns:a16="http://schemas.microsoft.com/office/drawing/2014/main" id="{40F945D5-5B0C-47A0-AF4E-3AB8C56AD74F}"/>
              </a:ext>
            </a:extLst>
          </p:cNvPr>
          <p:cNvSpPr/>
          <p:nvPr/>
        </p:nvSpPr>
        <p:spPr>
          <a:xfrm rot="5400000">
            <a:off x="2076254" y="4740602"/>
            <a:ext cx="307844" cy="14123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F47722-F5BC-32DB-53AF-0AF395976A4E}"/>
                  </a:ext>
                </a:extLst>
              </p:cNvPr>
              <p:cNvSpPr txBox="1"/>
              <p:nvPr/>
            </p:nvSpPr>
            <p:spPr>
              <a:xfrm>
                <a:off x="2056677" y="5510306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F47722-F5BC-32DB-53AF-0AF39597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7" y="5510306"/>
                <a:ext cx="45557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64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7" grpId="0" animBg="1"/>
      <p:bldP spid="39" grpId="0" animBg="1"/>
      <p:bldP spid="39" grpId="1" animBg="1"/>
      <p:bldP spid="44" grpId="0"/>
      <p:bldP spid="44" grpId="1"/>
      <p:bldP spid="45" grpId="0"/>
      <p:bldP spid="45" grpId="1"/>
      <p:bldP spid="46" grpId="0"/>
      <p:bldP spid="46" grpId="1"/>
      <p:bldP spid="42" grpId="0" animBg="1"/>
      <p:bldP spid="38" grpId="0" uiExpand="1" animBg="1"/>
      <p:bldP spid="40" grpId="0" uiExpand="1" animBg="1"/>
      <p:bldP spid="41" grpId="0"/>
      <p:bldP spid="49" grpId="0" animBg="1"/>
      <p:bldP spid="49" grpId="1" animBg="1"/>
      <p:bldP spid="50" grpId="0"/>
      <p:bldP spid="51" grpId="0" animBg="1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6286</TotalTime>
  <Words>1853</Words>
  <Application>Microsoft Office PowerPoint</Application>
  <PresentationFormat>On-screen Show (4:3)</PresentationFormat>
  <Paragraphs>522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Randomized Algorithms CS648 </vt:lpstr>
      <vt:lpstr>Recap of the last lecture</vt:lpstr>
      <vt:lpstr>Min-cut</vt:lpstr>
      <vt:lpstr>Graph and Multi-graph</vt:lpstr>
      <vt:lpstr>Min-Cut</vt:lpstr>
      <vt:lpstr>Min-Cut</vt:lpstr>
      <vt:lpstr>some basic facts </vt:lpstr>
      <vt:lpstr>Min-Cut </vt:lpstr>
      <vt:lpstr>Min-Cut </vt:lpstr>
      <vt:lpstr>Contract(G,e)</vt:lpstr>
      <vt:lpstr>Contract(G,e)</vt:lpstr>
      <vt:lpstr>Contract(G,e)</vt:lpstr>
      <vt:lpstr>Contract(G,e)</vt:lpstr>
      <vt:lpstr>Contract(G,e)</vt:lpstr>
      <vt:lpstr>Algorithm for min-cut</vt:lpstr>
      <vt:lpstr>PowerPoint Presentation</vt:lpstr>
      <vt:lpstr>Algorithm for min-cut</vt:lpstr>
      <vt:lpstr>Algorithm for min-cut</vt:lpstr>
      <vt:lpstr>Algorithm for min-cut</vt:lpstr>
      <vt:lpstr>Key observations about  Min-Cut algorithm</vt:lpstr>
      <vt:lpstr>Helping Ram distribute the apple among  two  friends</vt:lpstr>
      <vt:lpstr>How many random bits ? </vt:lpstr>
      <vt:lpstr>Helping Ram distribute the apple among two friends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An illustrative example</vt:lpstr>
      <vt:lpstr>The generic example</vt:lpstr>
      <vt:lpstr>Computing a random sample  of size k from [0,n-1] </vt:lpstr>
      <vt:lpstr>PowerPoint Presentation</vt:lpstr>
      <vt:lpstr>Computing a random permutation of [0,n-1]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748</cp:revision>
  <dcterms:created xsi:type="dcterms:W3CDTF">2011-12-03T04:13:03Z</dcterms:created>
  <dcterms:modified xsi:type="dcterms:W3CDTF">2024-03-05T06:50:19Z</dcterms:modified>
</cp:coreProperties>
</file>