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28" r:id="rId2"/>
    <p:sldId id="514" r:id="rId3"/>
    <p:sldId id="515" r:id="rId4"/>
    <p:sldId id="555" r:id="rId5"/>
    <p:sldId id="447" r:id="rId6"/>
    <p:sldId id="498" r:id="rId7"/>
    <p:sldId id="516" r:id="rId8"/>
    <p:sldId id="500" r:id="rId9"/>
    <p:sldId id="512" r:id="rId10"/>
    <p:sldId id="513" r:id="rId11"/>
    <p:sldId id="451" r:id="rId12"/>
    <p:sldId id="452" r:id="rId13"/>
    <p:sldId id="457" r:id="rId14"/>
    <p:sldId id="518" r:id="rId15"/>
    <p:sldId id="561" r:id="rId16"/>
    <p:sldId id="520" r:id="rId17"/>
    <p:sldId id="550" r:id="rId18"/>
    <p:sldId id="455" r:id="rId19"/>
    <p:sldId id="508" r:id="rId20"/>
    <p:sldId id="470" r:id="rId21"/>
    <p:sldId id="444" r:id="rId22"/>
    <p:sldId id="458" r:id="rId23"/>
    <p:sldId id="442" r:id="rId24"/>
    <p:sldId id="453" r:id="rId25"/>
    <p:sldId id="529" r:id="rId26"/>
    <p:sldId id="484" r:id="rId27"/>
    <p:sldId id="530" r:id="rId28"/>
    <p:sldId id="486" r:id="rId29"/>
    <p:sldId id="540" r:id="rId30"/>
    <p:sldId id="554" r:id="rId31"/>
    <p:sldId id="547" r:id="rId32"/>
    <p:sldId id="531" r:id="rId33"/>
    <p:sldId id="488" r:id="rId34"/>
    <p:sldId id="489" r:id="rId35"/>
    <p:sldId id="510" r:id="rId36"/>
    <p:sldId id="490" r:id="rId37"/>
    <p:sldId id="491" r:id="rId38"/>
    <p:sldId id="492" r:id="rId39"/>
    <p:sldId id="46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1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7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230.pn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78.png"/><Relationship Id="rId4" Type="http://schemas.openxmlformats.org/officeDocument/2006/relationships/image" Target="../media/image6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1010.png"/><Relationship Id="rId7" Type="http://schemas.openxmlformats.org/officeDocument/2006/relationships/image" Target="../media/image131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0.png"/><Relationship Id="rId5" Type="http://schemas.openxmlformats.org/officeDocument/2006/relationships/image" Target="../media/image122.png"/><Relationship Id="rId10" Type="http://schemas.openxmlformats.org/officeDocument/2006/relationships/image" Target="../media/image141.png"/><Relationship Id="rId4" Type="http://schemas.openxmlformats.org/officeDocument/2006/relationships/image" Target="../media/image119.png"/><Relationship Id="rId9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7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0.png"/><Relationship Id="rId5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Randomized Incremental </a:t>
            </a:r>
            <a:r>
              <a:rPr lang="en-US" sz="2400" b="1" dirty="0">
                <a:solidFill>
                  <a:schemeClr val="tx1"/>
                </a:solidFill>
              </a:rPr>
              <a:t>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</a:rPr>
              <a:t>(Backward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be the </a:t>
                </a:r>
                <a:r>
                  <a:rPr lang="en-US" sz="2000" b="1" dirty="0"/>
                  <a:t>smallest enclosing circle </a:t>
                </a:r>
                <a:r>
                  <a:rPr lang="en-US" sz="2000" dirty="0"/>
                  <a:t>of </a:t>
                </a:r>
                <a:r>
                  <a:rPr lang="en-US" sz="2000" dirty="0">
                    <a:solidFill>
                      <a:srgbClr val="006C31"/>
                    </a:solidFill>
                  </a:rPr>
                  <a:t>sampled</a:t>
                </a:r>
                <a:r>
                  <a:rPr lang="en-US" sz="2000" dirty="0"/>
                  <a:t> points.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b="1" dirty="0"/>
                  <a:t>worst case no. </a:t>
                </a:r>
                <a:r>
                  <a:rPr lang="en-US" sz="2000" dirty="0"/>
                  <a:t>of </a:t>
                </a:r>
                <a:r>
                  <a:rPr lang="en-US" sz="2000" dirty="0" err="1"/>
                  <a:t>unsampled</a:t>
                </a:r>
                <a:r>
                  <a:rPr lang="en-US" sz="2000" dirty="0"/>
                  <a:t> points lying outside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 </a:t>
                </a:r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b="1" dirty="0"/>
                  <a:t>expected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no.</a:t>
                </a:r>
                <a:r>
                  <a:rPr lang="en-US" sz="2000" dirty="0"/>
                  <a:t> of </a:t>
                </a:r>
                <a:r>
                  <a:rPr lang="en-US" sz="2000" dirty="0" err="1"/>
                  <a:t>unsampled</a:t>
                </a:r>
                <a:r>
                  <a:rPr lang="en-US" sz="2000" dirty="0"/>
                  <a:t> points lying outside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1" y="2590800"/>
            <a:ext cx="1601893" cy="1447800"/>
            <a:chOff x="4219575" y="2895600"/>
            <a:chExt cx="1454771" cy="1066800"/>
          </a:xfrm>
        </p:grpSpPr>
        <p:sp>
          <p:nvSpPr>
            <p:cNvPr id="29" name="Oval 28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6001" y="3690261"/>
              <a:ext cx="278345" cy="27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430287" y="4495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0" y="53340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0" y="4876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8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000" t="-8197" r="-1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1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Randomized Incremental Construction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Notations: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Coordinates of each point are </a:t>
                </a:r>
                <a:r>
                  <a:rPr lang="en-US" sz="2000" u="sng" dirty="0"/>
                  <a:t>positive integers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distance(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) : Euclidean distance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dirty="0"/>
                  <a:t>Distance between each pair of points is </a:t>
                </a:r>
                <a:r>
                  <a:rPr lang="en-US" sz="2000" b="1" dirty="0"/>
                  <a:t>distinct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8100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discrete math </a:t>
            </a:r>
            <a:r>
              <a:rPr lang="en-US" sz="3600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the minimum distance is at least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exercise is used in deterministic algorithm as well the randomized algorithm that we shall discuss now.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7244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</a:p>
        </p:txBody>
      </p:sp>
    </p:spTree>
    <p:extLst>
      <p:ext uri="{BB962C8B-B14F-4D97-AF65-F5344CB8AC3E}">
        <p14:creationId xmlns:p14="http://schemas.microsoft.com/office/powerpoint/2010/main" val="406900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19" grpId="0" animBg="1"/>
      <p:bldP spid="20" grpId="0" animBg="1"/>
      <p:bldP spid="24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discrete math </a:t>
            </a:r>
            <a:r>
              <a:rPr lang="en-US" sz="3600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the minimum distance is at least   </a:t>
            </a:r>
            <a:r>
              <a:rPr lang="en-US" sz="2000" dirty="0">
                <a:solidFill>
                  <a:srgbClr val="0070C0"/>
                </a:solidFill>
              </a:rPr>
              <a:t>1 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44BB2F-F29D-38F1-AFA1-563E657AC785}"/>
                  </a:ext>
                </a:extLst>
              </p:cNvPr>
              <p:cNvSpPr txBox="1"/>
              <p:nvPr/>
            </p:nvSpPr>
            <p:spPr>
              <a:xfrm>
                <a:off x="6934200" y="1992868"/>
                <a:ext cx="594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44BB2F-F29D-38F1-AFA1-563E657AC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992868"/>
                <a:ext cx="594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4E5AC-BD1D-276A-4443-387203786B1A}"/>
                  </a:ext>
                </a:extLst>
              </p:cNvPr>
              <p:cNvSpPr txBox="1"/>
              <p:nvPr/>
            </p:nvSpPr>
            <p:spPr>
              <a:xfrm>
                <a:off x="4953000" y="2344560"/>
                <a:ext cx="3700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4E5AC-BD1D-276A-4443-38720378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34456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A0D07A-BFDC-09BF-D165-07592462A811}"/>
                  </a:ext>
                </a:extLst>
              </p:cNvPr>
              <p:cNvSpPr txBox="1"/>
              <p:nvPr/>
            </p:nvSpPr>
            <p:spPr>
              <a:xfrm>
                <a:off x="6071585" y="3991114"/>
                <a:ext cx="3700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A0D07A-BFDC-09BF-D165-07592462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585" y="3991114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1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Randomized Incremental </a:t>
            </a:r>
            <a:r>
              <a:rPr lang="en-US" sz="3600" dirty="0"/>
              <a:t>Algorithm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B4A-7FBC-5948-BB25-0EFB942F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start with a set of 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points, computes their distance;</a:t>
            </a:r>
          </a:p>
          <a:p>
            <a:pPr marL="0" indent="0">
              <a:buNone/>
            </a:pPr>
            <a:r>
              <a:rPr lang="en-US" sz="2000" dirty="0"/>
              <a:t>      inserts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point </a:t>
            </a:r>
          </a:p>
          <a:p>
            <a:pPr marL="0" indent="0">
              <a:buNone/>
            </a:pPr>
            <a:r>
              <a:rPr lang="en-US" sz="2000" dirty="0"/>
              <a:t>      inserts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point </a:t>
            </a:r>
          </a:p>
          <a:p>
            <a:pPr marL="0" indent="0">
              <a:buNone/>
            </a:pPr>
            <a:r>
              <a:rPr lang="en-US" sz="2000" dirty="0"/>
              <a:t>     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Surely, we need an efficient data structure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78BEB-3F21-AB4F-B005-9AD8F198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A61832-C11B-E141-8328-B63BA4C65B4E}"/>
              </a:ext>
            </a:extLst>
          </p:cNvPr>
          <p:cNvSpPr/>
          <p:nvPr/>
        </p:nvSpPr>
        <p:spPr>
          <a:xfrm>
            <a:off x="2438400" y="410663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C116F-60CD-8946-90B3-47F41B683624}"/>
              </a:ext>
            </a:extLst>
          </p:cNvPr>
          <p:cNvSpPr/>
          <p:nvPr/>
        </p:nvSpPr>
        <p:spPr>
          <a:xfrm>
            <a:off x="4898938" y="297180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02DAE-EFC8-9E4D-B606-2ED4D9F8010D}"/>
              </a:ext>
            </a:extLst>
          </p:cNvPr>
          <p:cNvSpPr/>
          <p:nvPr/>
        </p:nvSpPr>
        <p:spPr>
          <a:xfrm>
            <a:off x="4517938" y="434340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56AFD2-C716-164A-8869-87EDADECA12F}"/>
              </a:ext>
            </a:extLst>
          </p:cNvPr>
          <p:cNvSpPr/>
          <p:nvPr/>
        </p:nvSpPr>
        <p:spPr>
          <a:xfrm>
            <a:off x="2590800" y="4745004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151DBB-A85E-274D-8ECB-710AB8D4A240}"/>
              </a:ext>
            </a:extLst>
          </p:cNvPr>
          <p:cNvGrpSpPr/>
          <p:nvPr/>
        </p:nvGrpSpPr>
        <p:grpSpPr>
          <a:xfrm>
            <a:off x="2438401" y="4134428"/>
            <a:ext cx="2106568" cy="497445"/>
            <a:chOff x="5551442" y="3529487"/>
            <a:chExt cx="2106568" cy="49744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BB6AD4-749D-7445-99AB-F0C1D35316B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5551442" y="3529487"/>
              <a:ext cx="2106568" cy="208972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F2B94F-7499-C843-9CD3-BA57B53ECD27}"/>
                    </a:ext>
                  </a:extLst>
                </p:cNvPr>
                <p:cNvSpPr txBox="1"/>
                <p:nvPr/>
              </p:nvSpPr>
              <p:spPr>
                <a:xfrm>
                  <a:off x="6248400" y="3657600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F2B94F-7499-C843-9CD3-BA57B53EC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48276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2AFDCD-F42F-3C4B-B4E3-45764BEAF193}"/>
              </a:ext>
            </a:extLst>
          </p:cNvPr>
          <p:cNvGrpSpPr/>
          <p:nvPr/>
        </p:nvGrpSpPr>
        <p:grpSpPr>
          <a:xfrm>
            <a:off x="4525855" y="3019254"/>
            <a:ext cx="614463" cy="1332288"/>
            <a:chOff x="4600736" y="4046588"/>
            <a:chExt cx="614463" cy="133228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DD8243-C741-9640-81A4-01D3613DAF36}"/>
                </a:ext>
              </a:extLst>
            </p:cNvPr>
            <p:cNvCxnSpPr>
              <a:cxnSpLocks/>
              <a:stCxn id="7" idx="1"/>
              <a:endCxn id="6" idx="5"/>
            </p:cNvCxnSpPr>
            <p:nvPr/>
          </p:nvCxnSpPr>
          <p:spPr>
            <a:xfrm flipV="1">
              <a:off x="4600736" y="4046588"/>
              <a:ext cx="419228" cy="13322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BA8FCD-E853-A443-BBC9-DE9D115C646D}"/>
                    </a:ext>
                  </a:extLst>
                </p:cNvPr>
                <p:cNvSpPr txBox="1"/>
                <p:nvPr/>
              </p:nvSpPr>
              <p:spPr>
                <a:xfrm>
                  <a:off x="4732438" y="4572708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BA8FCD-E853-A443-BBC9-DE9D115C6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438" y="4572708"/>
                  <a:ext cx="48276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5BDDBD-AB12-3643-A90A-4D0D09FCF27D}"/>
              </a:ext>
            </a:extLst>
          </p:cNvPr>
          <p:cNvGrpSpPr/>
          <p:nvPr/>
        </p:nvGrpSpPr>
        <p:grpSpPr>
          <a:xfrm>
            <a:off x="2430484" y="4134428"/>
            <a:ext cx="541316" cy="638374"/>
            <a:chOff x="2352965" y="4407904"/>
            <a:chExt cx="541316" cy="63837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89671B-72D5-4243-A3DE-10763A63957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 flipV="1">
              <a:off x="2352965" y="4407904"/>
              <a:ext cx="160316" cy="63837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CAB84E-27B3-084F-A626-9F13FC2B586A}"/>
                    </a:ext>
                  </a:extLst>
                </p:cNvPr>
                <p:cNvSpPr txBox="1"/>
                <p:nvPr/>
              </p:nvSpPr>
              <p:spPr>
                <a:xfrm>
                  <a:off x="2411520" y="4540676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CAB84E-27B3-084F-A626-9F13FC2B5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520" y="4540676"/>
                  <a:ext cx="48276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010AF8D-92C6-254E-BFFF-B2747DA36EC1}"/>
              </a:ext>
            </a:extLst>
          </p:cNvPr>
          <p:cNvSpPr/>
          <p:nvPr/>
        </p:nvSpPr>
        <p:spPr>
          <a:xfrm>
            <a:off x="6880138" y="396240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8BDA4E-AA0F-B744-AB01-D31521D7C238}"/>
              </a:ext>
            </a:extLst>
          </p:cNvPr>
          <p:cNvGrpSpPr/>
          <p:nvPr/>
        </p:nvGrpSpPr>
        <p:grpSpPr>
          <a:xfrm>
            <a:off x="4517938" y="3027397"/>
            <a:ext cx="611032" cy="1316003"/>
            <a:chOff x="1468619" y="3286974"/>
            <a:chExt cx="611032" cy="131600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870DCF-D639-344B-B6C6-69DDA958D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619" y="3286974"/>
              <a:ext cx="427145" cy="131600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EE87E0F-382C-AB42-82C9-B55FE49082D4}"/>
                    </a:ext>
                  </a:extLst>
                </p:cNvPr>
                <p:cNvSpPr txBox="1"/>
                <p:nvPr/>
              </p:nvSpPr>
              <p:spPr>
                <a:xfrm>
                  <a:off x="1596890" y="3792755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EE87E0F-382C-AB42-82C9-B55FE490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890" y="3792755"/>
                  <a:ext cx="4827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D1B97D-8B21-2628-8FF7-B6091811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Overview of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randomized incremental </a:t>
            </a:r>
            <a:r>
              <a:rPr lang="en-US" sz="32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07C6E-5E1B-B88A-0A8D-BEDA6614B459}"/>
              </a:ext>
            </a:extLst>
          </p:cNvPr>
          <p:cNvSpPr txBox="1"/>
          <p:nvPr/>
        </p:nvSpPr>
        <p:spPr>
          <a:xfrm>
            <a:off x="2590800" y="198120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565D1-33E5-F4E6-FD16-B9FB6A35308E}"/>
              </a:ext>
            </a:extLst>
          </p:cNvPr>
          <p:cNvSpPr txBox="1"/>
          <p:nvPr/>
        </p:nvSpPr>
        <p:spPr>
          <a:xfrm>
            <a:off x="2581112" y="236220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90E1E-3811-C7CA-7AB4-7C4335053922}"/>
              </a:ext>
            </a:extLst>
          </p:cNvPr>
          <p:cNvSpPr txBox="1"/>
          <p:nvPr/>
        </p:nvSpPr>
        <p:spPr>
          <a:xfrm>
            <a:off x="4919709" y="5630743"/>
            <a:ext cx="3999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updates the closest pair distance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735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27" grpId="0" animBg="1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D03A68A-C6BF-AFFA-1CE1-B67C4ED80B0D}"/>
              </a:ext>
            </a:extLst>
          </p:cNvPr>
          <p:cNvSpPr/>
          <p:nvPr/>
        </p:nvSpPr>
        <p:spPr>
          <a:xfrm>
            <a:off x="1170628" y="2728662"/>
            <a:ext cx="290690" cy="3134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DC6D7-4BF4-6DF5-630A-5F50BB724FB7}"/>
              </a:ext>
            </a:extLst>
          </p:cNvPr>
          <p:cNvSpPr/>
          <p:nvPr/>
        </p:nvSpPr>
        <p:spPr>
          <a:xfrm>
            <a:off x="1161659" y="4390088"/>
            <a:ext cx="290690" cy="3134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29BB6D-5011-C07F-330D-F9C0292C8DAB}"/>
              </a:ext>
            </a:extLst>
          </p:cNvPr>
          <p:cNvSpPr/>
          <p:nvPr/>
        </p:nvSpPr>
        <p:spPr>
          <a:xfrm>
            <a:off x="1156206" y="2198704"/>
            <a:ext cx="318378" cy="27031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9CFF1-494A-3715-AB6D-D7CF50ECEE99}"/>
              </a:ext>
            </a:extLst>
          </p:cNvPr>
          <p:cNvSpPr/>
          <p:nvPr/>
        </p:nvSpPr>
        <p:spPr>
          <a:xfrm>
            <a:off x="3109697" y="2198704"/>
            <a:ext cx="928907" cy="27031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B49CE-5201-310F-28E7-BA471FD483B3}"/>
              </a:ext>
            </a:extLst>
          </p:cNvPr>
          <p:cNvSpPr/>
          <p:nvPr/>
        </p:nvSpPr>
        <p:spPr>
          <a:xfrm>
            <a:off x="837664" y="2209800"/>
            <a:ext cx="1941031" cy="26936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A data structure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operations:</a:t>
                </a:r>
              </a:p>
              <a:p>
                <a:r>
                  <a:rPr lang="en-US" sz="1800" b="1" dirty="0" err="1"/>
                  <a:t>Locate_cell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Locates the cell to which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err="1"/>
                  <a:t>Report_points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):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       Report all points belonging to cell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endParaRPr lang="en-US" sz="1800" b="1" dirty="0"/>
              </a:p>
              <a:p>
                <a:r>
                  <a:rPr lang="en-US" sz="1800" b="1" dirty="0" err="1"/>
                  <a:t>Insert_point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Insert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in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err="1"/>
                  <a:t>Build_Grid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Build grid for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parameter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 rotWithShape="1">
                <a:blip r:embed="rId3"/>
                <a:stretch>
                  <a:fillRect l="-1310" t="-674" r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09600" y="2208212"/>
            <a:ext cx="3405877" cy="2668588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03123" y="2362202"/>
            <a:ext cx="264077" cy="346373"/>
            <a:chOff x="7341387" y="2268458"/>
            <a:chExt cx="372217" cy="47474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1364" r="-60465" b="-7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879908" y="2486190"/>
            <a:ext cx="3027446" cy="2223824"/>
            <a:chOff x="879908" y="2486190"/>
            <a:chExt cx="3027446" cy="2223824"/>
          </a:xfrm>
        </p:grpSpPr>
        <p:sp>
          <p:nvSpPr>
            <p:cNvPr id="34" name="Oval 33"/>
            <p:cNvSpPr/>
            <p:nvPr/>
          </p:nvSpPr>
          <p:spPr>
            <a:xfrm>
              <a:off x="1258338" y="2819763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8646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37046" y="326452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231446" y="415405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07077" y="4320844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04554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58615" y="448763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09877" y="2486190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339569" y="315333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150215" y="4598822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9908" y="3375719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853292" y="398727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28923" y="259738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5815" y="465441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5000" y="3962400"/>
            <a:ext cx="334363" cy="386242"/>
            <a:chOff x="1905000" y="3962400"/>
            <a:chExt cx="334363" cy="386242"/>
          </a:xfrm>
        </p:grpSpPr>
        <p:cxnSp>
          <p:nvCxnSpPr>
            <p:cNvPr id="44" name="Straight Arrow Connector 43"/>
            <p:cNvCxnSpPr>
              <a:stCxn id="37" idx="3"/>
              <a:endCxn id="38" idx="6"/>
            </p:cNvCxnSpPr>
            <p:nvPr/>
          </p:nvCxnSpPr>
          <p:spPr>
            <a:xfrm flipH="1">
              <a:off x="1961138" y="4201511"/>
              <a:ext cx="278225" cy="14713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60465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: set of points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9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/>
                  <a:t> : distance between closest </a:t>
                </a:r>
              </a:p>
              <a:p>
                <a:r>
                  <a:rPr lang="en-US" dirty="0"/>
                  <a:t>      pair of points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895" t="-4673" r="-273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70DD3C-3F89-5A07-7937-1C284764BCBE}"/>
                  </a:ext>
                </a:extLst>
              </p:cNvPr>
              <p:cNvSpPr txBox="1"/>
              <p:nvPr/>
            </p:nvSpPr>
            <p:spPr>
              <a:xfrm>
                <a:off x="228600" y="4648200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70DD3C-3F89-5A07-7937-1C284764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5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46" grpId="0" animBg="1"/>
      <p:bldP spid="46" grpId="1" animBg="1"/>
      <p:bldP spid="19" grpId="0" animBg="1"/>
      <p:bldP spid="19" grpId="1" animBg="1"/>
      <p:bldP spid="21" grpId="0" animBg="1"/>
      <p:bldP spid="21" grpId="1" animBg="1"/>
      <p:bldP spid="2" grpId="0"/>
      <p:bldP spid="7" grpId="0" uiExpand="1" build="p"/>
      <p:bldP spid="5" grpId="0"/>
      <p:bldP spid="5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4449242"/>
                  </p:ext>
                </p:extLst>
              </p:nvPr>
            </p:nvGraphicFramePr>
            <p:xfrm>
              <a:off x="838200" y="2667000"/>
              <a:ext cx="29718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bg2"/>
                              </a:solidFill>
                            </a:rPr>
                            <a:t>Height</a:t>
                          </a:r>
                          <a:r>
                            <a:rPr lang="en-US" b="1" baseline="0" dirty="0">
                              <a:solidFill>
                                <a:schemeClr val="bg2"/>
                              </a:solidFill>
                            </a:rPr>
                            <a:t> Balanced Binary search tree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Locate_cell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Report_points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Insert_point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Build_Grid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4449242"/>
                  </p:ext>
                </p:extLst>
              </p:nvPr>
            </p:nvGraphicFramePr>
            <p:xfrm>
              <a:off x="838200" y="2667000"/>
              <a:ext cx="29718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2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chemeClr val="bg2"/>
                              </a:solidFill>
                            </a:rPr>
                            <a:t> Balanced Binary search tree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25000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227586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23864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4287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209800" y="1524000"/>
            <a:ext cx="4191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following time bounds are possible.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Partition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</a:t>
                </a:r>
                <a:endParaRPr lang="en-US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Partition Theorem: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b="1" dirty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6343080" y="4076700"/>
            <a:ext cx="2724720" cy="23241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theorem solves many </a:t>
            </a:r>
            <a:r>
              <a:rPr lang="en-US" sz="1600" b="1" dirty="0">
                <a:solidFill>
                  <a:schemeClr val="tx1"/>
                </a:solidFill>
              </a:rPr>
              <a:t>difficult</a:t>
            </a:r>
            <a:r>
              <a:rPr lang="en-US" sz="1600" dirty="0">
                <a:solidFill>
                  <a:schemeClr val="tx1"/>
                </a:solidFill>
              </a:rPr>
              <a:t> problems magically. However, for this you need to come up with the right </a:t>
            </a:r>
            <a:r>
              <a:rPr lang="en-US" sz="1600" i="1" u="sng" dirty="0">
                <a:solidFill>
                  <a:schemeClr val="tx1"/>
                </a:solidFill>
              </a:rPr>
              <a:t>partition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2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  <p:bldP spid="2" grpId="0" animBg="1"/>
      <p:bldP spid="58" grpId="0" animBg="1"/>
      <p:bldP spid="5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9286751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2-Level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sorted Arrays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Locate_cell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Report_points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Insert_point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) expected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Build_Grid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) expected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9286751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2-Level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sorted Arrays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125000" r="-144057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083" t="-125000" r="-94199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125000" r="-888" b="-3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225000" r="-144057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083" t="-225000" r="-94199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225000" r="-888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328736" r="-14405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328736" r="-888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423864" r="-14405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083" t="-423864" r="-94199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423864" r="-888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209800" y="1524000"/>
            <a:ext cx="4191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following time bounds are possible.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051" y="5791200"/>
            <a:ext cx="807625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Excluding </a:t>
            </a:r>
            <a:r>
              <a:rPr lang="en-US" b="1" dirty="0" err="1"/>
              <a:t>Insert_point</a:t>
            </a:r>
            <a:r>
              <a:rPr lang="en-US" dirty="0"/>
              <a:t>()</a:t>
            </a:r>
            <a:r>
              <a:rPr lang="en-US" b="1" dirty="0"/>
              <a:t> </a:t>
            </a:r>
            <a:r>
              <a:rPr lang="en-US" dirty="0"/>
              <a:t>operation, </a:t>
            </a:r>
          </a:p>
          <a:p>
            <a:pPr algn="ctr"/>
            <a:r>
              <a:rPr lang="en-US" dirty="0"/>
              <a:t>we can achieve all other bounds using </a:t>
            </a:r>
            <a:r>
              <a:rPr lang="en-US" b="1" dirty="0"/>
              <a:t>static hashing </a:t>
            </a:r>
            <a:r>
              <a:rPr lang="en-US" dirty="0"/>
              <a:t>to be discussed in this course.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590800"/>
            <a:ext cx="2286000" cy="289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5D72E-70FA-4A16-3BB8-71CC4C29D720}"/>
                  </a:ext>
                </a:extLst>
              </p:cNvPr>
              <p:cNvSpPr txBox="1"/>
              <p:nvPr/>
            </p:nvSpPr>
            <p:spPr>
              <a:xfrm>
                <a:off x="4267200" y="4419600"/>
                <a:ext cx="1261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𝐥𝐨𝐠</m:t>
                      </m:r>
                      <m:r>
                        <a:rPr lang="en-US" b="1" i="1" smtClean="0">
                          <a:latin typeface="Cambria Math"/>
                        </a:rPr>
                        <m:t> |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5D72E-70FA-4A16-3BB8-71CC4C29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19600"/>
                <a:ext cx="12618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6FDF78-43B7-CD5F-1C6F-B82D7E449C0A}"/>
              </a:ext>
            </a:extLst>
          </p:cNvPr>
          <p:cNvSpPr txBox="1"/>
          <p:nvPr/>
        </p:nvSpPr>
        <p:spPr>
          <a:xfrm>
            <a:off x="4038600" y="2667000"/>
            <a:ext cx="166148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2-Level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Red-Black trees</a:t>
            </a:r>
          </a:p>
        </p:txBody>
      </p:sp>
    </p:spTree>
    <p:extLst>
      <p:ext uri="{BB962C8B-B14F-4D97-AF65-F5344CB8AC3E}">
        <p14:creationId xmlns:p14="http://schemas.microsoft.com/office/powerpoint/2010/main" val="39900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0386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6" idx="2"/>
            <a:endCxn id="53" idx="1"/>
          </p:cNvCxnSpPr>
          <p:nvPr/>
        </p:nvCxnSpPr>
        <p:spPr>
          <a:xfrm flipH="1">
            <a:off x="5116559" y="4610100"/>
            <a:ext cx="141241" cy="8112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just need to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6" grpId="0" animBg="1"/>
      <p:bldP spid="46" grpId="1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flipV="1">
            <a:off x="33528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Down Ribbon 5"/>
          <p:cNvSpPr/>
          <p:nvPr/>
        </p:nvSpPr>
        <p:spPr>
          <a:xfrm>
            <a:off x="533400" y="3197352"/>
            <a:ext cx="1371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need to rebuild the grid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8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46" grpId="0" animBg="1"/>
      <p:bldP spid="48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391400" y="2286000"/>
            <a:ext cx="520488" cy="45720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37" idx="3"/>
            <a:endCxn id="38" idx="6"/>
          </p:cNvCxnSpPr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>
                <a:blip r:embed="rId2"/>
                <a:stretch>
                  <a:fillRect l="-772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505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114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Analysis of 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>
                <a:blip r:embed="rId3"/>
                <a:stretch>
                  <a:fillRect l="-741" t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29400" y="2971800"/>
            <a:ext cx="1524000" cy="457201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6629400" y="34290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6629400" y="43434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   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eft Arrow 13"/>
              <p:cNvSpPr/>
              <p:nvPr/>
            </p:nvSpPr>
            <p:spPr>
              <a:xfrm>
                <a:off x="6629400" y="51054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for constant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Left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blipFill rotWithShape="1">
                <a:blip r:embed="rId4"/>
                <a:stretch>
                  <a:fillRect r="-909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] =  ??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)   +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90" t="-11475" r="-29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0" y="3048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09600" y="3288792"/>
            <a:ext cx="304800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154" y="3098554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first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are some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/>
                  <a:t> of size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=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6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6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  <a:blipFill rotWithShape="1">
                <a:blip r:embed="rId3"/>
                <a:stretch>
                  <a:fillRect l="-1108" t="-674" r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2082800"/>
            <a:ext cx="4666796" cy="36322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57194" y="2234142"/>
            <a:ext cx="648512" cy="616448"/>
            <a:chOff x="6300565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3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889288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8981" y="2459567"/>
            <a:ext cx="4148263" cy="3026833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7482" y="3583548"/>
            <a:ext cx="807512" cy="455108"/>
            <a:chOff x="6084841" y="3568642"/>
            <a:chExt cx="830665" cy="458290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68642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07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03" t="-8197" r="-50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6858000" y="5145087"/>
            <a:ext cx="1600200" cy="3799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uiExpand="1" build="p"/>
      <p:bldP spid="6" grpId="0" animBg="1"/>
      <p:bldP spid="3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4740" y="1774127"/>
            <a:ext cx="334205" cy="4114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52800" y="2082367"/>
            <a:ext cx="99056" cy="3175433"/>
            <a:chOff x="1487895" y="2275321"/>
            <a:chExt cx="93969" cy="3175433"/>
          </a:xfrm>
        </p:grpSpPr>
        <p:sp>
          <p:nvSpPr>
            <p:cNvPr id="34" name="Oval 33"/>
            <p:cNvSpPr/>
            <p:nvPr/>
          </p:nvSpPr>
          <p:spPr>
            <a:xfrm>
              <a:off x="1507788" y="28087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05664" y="49178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505664" y="22753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505664" y="33176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05664" y="53750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507788" y="43844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5296154" y="1903075"/>
            <a:ext cx="154286" cy="3429000"/>
            <a:chOff x="1630687" y="2275321"/>
            <a:chExt cx="146363" cy="3429000"/>
          </a:xfrm>
        </p:grpSpPr>
        <p:sp>
          <p:nvSpPr>
            <p:cNvPr id="84" name="Oval 83"/>
            <p:cNvSpPr/>
            <p:nvPr/>
          </p:nvSpPr>
          <p:spPr>
            <a:xfrm>
              <a:off x="1630687" y="28092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647033" y="389731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02974" y="50702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2974" y="2275321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664803" y="3367617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702974" y="56286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702974" y="4384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48571" y="2630898"/>
            <a:ext cx="762003" cy="500196"/>
            <a:chOff x="6105437" y="2147399"/>
            <a:chExt cx="783851" cy="503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>
              <a:cxnSpLocks/>
            </p:cNvCxnSpPr>
            <p:nvPr/>
          </p:nvCxnSpPr>
          <p:spPr>
            <a:xfrm>
              <a:off x="6889288" y="2209800"/>
              <a:ext cx="0" cy="44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Partition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</a:t>
                </a:r>
                <a:endParaRPr lang="en-US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Partition Theorem: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219450" y="2379856"/>
            <a:ext cx="2952750" cy="1963544"/>
            <a:chOff x="3385139" y="2362200"/>
            <a:chExt cx="2952750" cy="1963544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4876800" y="2362200"/>
              <a:ext cx="300037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75689" y="2496944"/>
              <a:ext cx="90111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5139" y="3258944"/>
              <a:ext cx="1510712" cy="618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28289" y="2496944"/>
              <a:ext cx="576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699089" cy="1049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27074" y="3068444"/>
              <a:ext cx="1210815" cy="5071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b="1" dirty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4096748" y="5345346"/>
            <a:ext cx="884827" cy="3696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481308" y="4343400"/>
            <a:ext cx="2281691" cy="612648"/>
            <a:chOff x="6481308" y="4343400"/>
            <a:chExt cx="2281691" cy="612648"/>
          </a:xfrm>
        </p:grpSpPr>
        <p:sp>
          <p:nvSpPr>
            <p:cNvPr id="72" name="Line Callout 1 71"/>
            <p:cNvSpPr/>
            <p:nvPr/>
          </p:nvSpPr>
          <p:spPr>
            <a:xfrm>
              <a:off x="6481308" y="4343400"/>
              <a:ext cx="2281691" cy="612648"/>
            </a:xfrm>
            <a:prstGeom prst="borderCallout1">
              <a:avLst>
                <a:gd name="adj1" fmla="val 51513"/>
                <a:gd name="adj2" fmla="val -25"/>
                <a:gd name="adj3" fmla="val 165285"/>
                <a:gd name="adj4" fmla="val -681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Same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14" t="-8333" r="-52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Cloud Callout 82"/>
          <p:cNvSpPr/>
          <p:nvPr/>
        </p:nvSpPr>
        <p:spPr>
          <a:xfrm>
            <a:off x="0" y="3009900"/>
            <a:ext cx="2743200" cy="879348"/>
          </a:xfrm>
          <a:prstGeom prst="cloudCallout">
            <a:avLst>
              <a:gd name="adj1" fmla="val -28150"/>
              <a:gd name="adj2" fmla="val 691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partition is useful ?</a:t>
            </a:r>
          </a:p>
        </p:txBody>
      </p:sp>
    </p:spTree>
    <p:extLst>
      <p:ext uri="{BB962C8B-B14F-4D97-AF65-F5344CB8AC3E}">
        <p14:creationId xmlns:p14="http://schemas.microsoft.com/office/powerpoint/2010/main" val="85270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3" grpId="0" animBg="1"/>
      <p:bldP spid="8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4740" y="1774127"/>
            <a:ext cx="334205" cy="4114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52800" y="2082367"/>
            <a:ext cx="99056" cy="3175433"/>
            <a:chOff x="1487895" y="2275321"/>
            <a:chExt cx="93969" cy="3175433"/>
          </a:xfrm>
        </p:grpSpPr>
        <p:sp>
          <p:nvSpPr>
            <p:cNvPr id="34" name="Oval 33"/>
            <p:cNvSpPr/>
            <p:nvPr/>
          </p:nvSpPr>
          <p:spPr>
            <a:xfrm>
              <a:off x="1507788" y="28087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05664" y="49178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505664" y="22753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505664" y="33176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05664" y="53750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507788" y="43844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495216" y="1905000"/>
            <a:ext cx="154286" cy="3429000"/>
            <a:chOff x="1630687" y="2275321"/>
            <a:chExt cx="146363" cy="3429000"/>
          </a:xfrm>
        </p:grpSpPr>
        <p:sp>
          <p:nvSpPr>
            <p:cNvPr id="84" name="Oval 83"/>
            <p:cNvSpPr/>
            <p:nvPr/>
          </p:nvSpPr>
          <p:spPr>
            <a:xfrm>
              <a:off x="1630687" y="28092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647033" y="389731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02974" y="50702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2974" y="2275321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664803" y="3367617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702974" y="56286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702974" y="4384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48571" y="2630898"/>
            <a:ext cx="762003" cy="500196"/>
            <a:chOff x="6105437" y="2147399"/>
            <a:chExt cx="783851" cy="503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>
              <a:cxnSpLocks/>
            </p:cNvCxnSpPr>
            <p:nvPr/>
          </p:nvCxnSpPr>
          <p:spPr>
            <a:xfrm>
              <a:off x="6889288" y="2209800"/>
              <a:ext cx="0" cy="44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76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2352907" y="1572322"/>
            <a:ext cx="5876693" cy="3914078"/>
          </a:xfrm>
          <a:custGeom>
            <a:avLst/>
            <a:gdLst>
              <a:gd name="connsiteX0" fmla="*/ 334537 w 5876693"/>
              <a:gd name="connsiteY0" fmla="*/ 836341 h 3914078"/>
              <a:gd name="connsiteX1" fmla="*/ 312234 w 5876693"/>
              <a:gd name="connsiteY1" fmla="*/ 1115122 h 3914078"/>
              <a:gd name="connsiteX2" fmla="*/ 89210 w 5876693"/>
              <a:gd name="connsiteY2" fmla="*/ 1516566 h 3914078"/>
              <a:gd name="connsiteX3" fmla="*/ 0 w 5876693"/>
              <a:gd name="connsiteY3" fmla="*/ 1828800 h 3914078"/>
              <a:gd name="connsiteX4" fmla="*/ 89210 w 5876693"/>
              <a:gd name="connsiteY4" fmla="*/ 2185639 h 3914078"/>
              <a:gd name="connsiteX5" fmla="*/ 657922 w 5876693"/>
              <a:gd name="connsiteY5" fmla="*/ 2196790 h 3914078"/>
              <a:gd name="connsiteX6" fmla="*/ 825191 w 5876693"/>
              <a:gd name="connsiteY6" fmla="*/ 1728439 h 3914078"/>
              <a:gd name="connsiteX7" fmla="*/ 1862254 w 5876693"/>
              <a:gd name="connsiteY7" fmla="*/ 836341 h 3914078"/>
              <a:gd name="connsiteX8" fmla="*/ 3512634 w 5876693"/>
              <a:gd name="connsiteY8" fmla="*/ 702527 h 3914078"/>
              <a:gd name="connsiteX9" fmla="*/ 4215161 w 5876693"/>
              <a:gd name="connsiteY9" fmla="*/ 825190 h 3914078"/>
              <a:gd name="connsiteX10" fmla="*/ 4125952 w 5876693"/>
              <a:gd name="connsiteY10" fmla="*/ 1828800 h 3914078"/>
              <a:gd name="connsiteX11" fmla="*/ 2486722 w 5876693"/>
              <a:gd name="connsiteY11" fmla="*/ 2330605 h 3914078"/>
              <a:gd name="connsiteX12" fmla="*/ 2419815 w 5876693"/>
              <a:gd name="connsiteY12" fmla="*/ 2620537 h 3914078"/>
              <a:gd name="connsiteX13" fmla="*/ 2988527 w 5876693"/>
              <a:gd name="connsiteY13" fmla="*/ 3256156 h 3914078"/>
              <a:gd name="connsiteX14" fmla="*/ 2888166 w 5876693"/>
              <a:gd name="connsiteY14" fmla="*/ 3802566 h 3914078"/>
              <a:gd name="connsiteX15" fmla="*/ 3445727 w 5876693"/>
              <a:gd name="connsiteY15" fmla="*/ 3914078 h 3914078"/>
              <a:gd name="connsiteX16" fmla="*/ 3914078 w 5876693"/>
              <a:gd name="connsiteY16" fmla="*/ 3523785 h 3914078"/>
              <a:gd name="connsiteX17" fmla="*/ 5341434 w 5876693"/>
              <a:gd name="connsiteY17" fmla="*/ 2720898 h 3914078"/>
              <a:gd name="connsiteX18" fmla="*/ 5876693 w 5876693"/>
              <a:gd name="connsiteY18" fmla="*/ 1483112 h 3914078"/>
              <a:gd name="connsiteX19" fmla="*/ 5475249 w 5876693"/>
              <a:gd name="connsiteY19" fmla="*/ 524107 h 3914078"/>
              <a:gd name="connsiteX20" fmla="*/ 4125952 w 5876693"/>
              <a:gd name="connsiteY20" fmla="*/ 0 h 3914078"/>
              <a:gd name="connsiteX21" fmla="*/ 2765503 w 5876693"/>
              <a:gd name="connsiteY21" fmla="*/ 33454 h 3914078"/>
              <a:gd name="connsiteX22" fmla="*/ 2665142 w 5876693"/>
              <a:gd name="connsiteY22" fmla="*/ 33454 h 3914078"/>
              <a:gd name="connsiteX23" fmla="*/ 1115122 w 5876693"/>
              <a:gd name="connsiteY23" fmla="*/ 356839 h 3914078"/>
              <a:gd name="connsiteX24" fmla="*/ 334537 w 5876693"/>
              <a:gd name="connsiteY24" fmla="*/ 836341 h 391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76693" h="3914078">
                <a:moveTo>
                  <a:pt x="334537" y="836341"/>
                </a:moveTo>
                <a:lnTo>
                  <a:pt x="312234" y="1115122"/>
                </a:lnTo>
                <a:lnTo>
                  <a:pt x="89210" y="1516566"/>
                </a:lnTo>
                <a:lnTo>
                  <a:pt x="0" y="1828800"/>
                </a:lnTo>
                <a:lnTo>
                  <a:pt x="89210" y="2185639"/>
                </a:lnTo>
                <a:lnTo>
                  <a:pt x="657922" y="2196790"/>
                </a:lnTo>
                <a:lnTo>
                  <a:pt x="825191" y="1728439"/>
                </a:lnTo>
                <a:lnTo>
                  <a:pt x="1862254" y="836341"/>
                </a:lnTo>
                <a:lnTo>
                  <a:pt x="3512634" y="702527"/>
                </a:lnTo>
                <a:lnTo>
                  <a:pt x="4215161" y="825190"/>
                </a:lnTo>
                <a:lnTo>
                  <a:pt x="4125952" y="1828800"/>
                </a:lnTo>
                <a:lnTo>
                  <a:pt x="2486722" y="2330605"/>
                </a:lnTo>
                <a:lnTo>
                  <a:pt x="2419815" y="2620537"/>
                </a:lnTo>
                <a:lnTo>
                  <a:pt x="2988527" y="3256156"/>
                </a:lnTo>
                <a:lnTo>
                  <a:pt x="2888166" y="3802566"/>
                </a:lnTo>
                <a:lnTo>
                  <a:pt x="3445727" y="3914078"/>
                </a:lnTo>
                <a:lnTo>
                  <a:pt x="3914078" y="3523785"/>
                </a:lnTo>
                <a:lnTo>
                  <a:pt x="5341434" y="2720898"/>
                </a:lnTo>
                <a:lnTo>
                  <a:pt x="5876693" y="1483112"/>
                </a:lnTo>
                <a:lnTo>
                  <a:pt x="5475249" y="524107"/>
                </a:lnTo>
                <a:lnTo>
                  <a:pt x="4125952" y="0"/>
                </a:lnTo>
                <a:lnTo>
                  <a:pt x="2765503" y="33454"/>
                </a:lnTo>
                <a:lnTo>
                  <a:pt x="2665142" y="33454"/>
                </a:lnTo>
                <a:lnTo>
                  <a:pt x="1115122" y="356839"/>
                </a:lnTo>
                <a:lnTo>
                  <a:pt x="334537" y="83634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17514" y="1905529"/>
            <a:ext cx="6654886" cy="4190471"/>
            <a:chOff x="1117514" y="1905529"/>
            <a:chExt cx="6654886" cy="4190471"/>
          </a:xfrm>
        </p:grpSpPr>
        <p:grpSp>
          <p:nvGrpSpPr>
            <p:cNvPr id="26" name="Group 25"/>
            <p:cNvGrpSpPr/>
            <p:nvPr/>
          </p:nvGrpSpPr>
          <p:grpSpPr>
            <a:xfrm>
              <a:off x="1117514" y="2459567"/>
              <a:ext cx="6350086" cy="3636433"/>
              <a:chOff x="1117514" y="2459567"/>
              <a:chExt cx="6350086" cy="363643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17514" y="2913592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7895" y="38973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76863" y="351895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006427" y="4956704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784254" y="38973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69417" y="245956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99036" y="33676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3493" y="457835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28711" y="261090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73168" y="450267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24200" y="3523192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03451" y="45069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792419" y="412855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421983" y="5566304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91200" y="464872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273887" y="57933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248400" y="29718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014592" y="39772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9049" y="518795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644267" y="322050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014537" y="42799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10897" y="602032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393524" y="49530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5537373" y="19055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631524" y="20579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469724" y="25151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7698324" y="36581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698324" y="49535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4" idx="7"/>
            <a:endCxn id="42" idx="5"/>
          </p:cNvCxnSpPr>
          <p:nvPr/>
        </p:nvCxnSpPr>
        <p:spPr>
          <a:xfrm flipV="1">
            <a:off x="1180742" y="2524156"/>
            <a:ext cx="1851903" cy="400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5" idx="6"/>
          </p:cNvCxnSpPr>
          <p:nvPr/>
        </p:nvCxnSpPr>
        <p:spPr>
          <a:xfrm flipV="1">
            <a:off x="1561971" y="3405452"/>
            <a:ext cx="1037065" cy="52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5"/>
          </p:cNvCxnSpPr>
          <p:nvPr/>
        </p:nvCxnSpPr>
        <p:spPr>
          <a:xfrm>
            <a:off x="3043493" y="2524156"/>
            <a:ext cx="1248446" cy="15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62" idx="1"/>
          </p:cNvCxnSpPr>
          <p:nvPr/>
        </p:nvCxnSpPr>
        <p:spPr>
          <a:xfrm>
            <a:off x="6276405" y="3020568"/>
            <a:ext cx="378710" cy="211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6" idx="3"/>
            <a:endCxn id="60" idx="1"/>
          </p:cNvCxnSpPr>
          <p:nvPr/>
        </p:nvCxnSpPr>
        <p:spPr>
          <a:xfrm>
            <a:off x="4387711" y="3583548"/>
            <a:ext cx="637729" cy="40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2"/>
            <a:endCxn id="48" idx="1"/>
          </p:cNvCxnSpPr>
          <p:nvPr/>
        </p:nvCxnSpPr>
        <p:spPr>
          <a:xfrm>
            <a:off x="2599036" y="3405453"/>
            <a:ext cx="536012" cy="12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3" idx="3"/>
            <a:endCxn id="64" idx="1"/>
          </p:cNvCxnSpPr>
          <p:nvPr/>
        </p:nvCxnSpPr>
        <p:spPr>
          <a:xfrm>
            <a:off x="2609884" y="3432206"/>
            <a:ext cx="415501" cy="858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0" idx="3"/>
            <a:endCxn id="54" idx="0"/>
          </p:cNvCxnSpPr>
          <p:nvPr/>
        </p:nvCxnSpPr>
        <p:spPr>
          <a:xfrm flipH="1">
            <a:off x="4710206" y="4041806"/>
            <a:ext cx="315234" cy="46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5" idx="1"/>
            <a:endCxn id="66" idx="2"/>
          </p:cNvCxnSpPr>
          <p:nvPr/>
        </p:nvCxnSpPr>
        <p:spPr>
          <a:xfrm>
            <a:off x="6803267" y="4139641"/>
            <a:ext cx="590257" cy="85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1" idx="7"/>
          </p:cNvCxnSpPr>
          <p:nvPr/>
        </p:nvCxnSpPr>
        <p:spPr>
          <a:xfrm>
            <a:off x="6820610" y="4128559"/>
            <a:ext cx="940942" cy="836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1" idx="0"/>
            <a:endCxn id="58" idx="1"/>
          </p:cNvCxnSpPr>
          <p:nvPr/>
        </p:nvCxnSpPr>
        <p:spPr>
          <a:xfrm>
            <a:off x="5496087" y="5187950"/>
            <a:ext cx="788648" cy="6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1" idx="3"/>
            <a:endCxn id="65" idx="7"/>
          </p:cNvCxnSpPr>
          <p:nvPr/>
        </p:nvCxnSpPr>
        <p:spPr>
          <a:xfrm flipH="1">
            <a:off x="5374125" y="5252539"/>
            <a:ext cx="95772" cy="77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1"/>
            <a:endCxn id="56" idx="0"/>
          </p:cNvCxnSpPr>
          <p:nvPr/>
        </p:nvCxnSpPr>
        <p:spPr>
          <a:xfrm flipH="1">
            <a:off x="4459021" y="5199032"/>
            <a:ext cx="1010876" cy="367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0" idx="3"/>
          </p:cNvCxnSpPr>
          <p:nvPr/>
        </p:nvCxnSpPr>
        <p:spPr>
          <a:xfrm flipH="1">
            <a:off x="3953583" y="4041806"/>
            <a:ext cx="1071857" cy="48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0" idx="2"/>
            <a:endCxn id="40" idx="6"/>
          </p:cNvCxnSpPr>
          <p:nvPr/>
        </p:nvCxnSpPr>
        <p:spPr>
          <a:xfrm flipH="1" flipV="1">
            <a:off x="3858330" y="3935149"/>
            <a:ext cx="1156262" cy="7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3" idx="4"/>
            <a:endCxn id="46" idx="4"/>
          </p:cNvCxnSpPr>
          <p:nvPr/>
        </p:nvCxnSpPr>
        <p:spPr>
          <a:xfrm>
            <a:off x="2636074" y="3443288"/>
            <a:ext cx="444457" cy="121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3" idx="4"/>
            <a:endCxn id="38" idx="4"/>
          </p:cNvCxnSpPr>
          <p:nvPr/>
        </p:nvCxnSpPr>
        <p:spPr>
          <a:xfrm flipH="1">
            <a:off x="2043465" y="3443288"/>
            <a:ext cx="592609" cy="1589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800602" y="4648730"/>
            <a:ext cx="1027638" cy="532869"/>
            <a:chOff x="6105437" y="2018236"/>
            <a:chExt cx="1057102" cy="53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3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57" idx="0"/>
            </p:cNvCxnSpPr>
            <p:nvPr/>
          </p:nvCxnSpPr>
          <p:spPr>
            <a:xfrm flipH="1">
              <a:off x="6851065" y="2018236"/>
              <a:ext cx="311474" cy="536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>
                <a:extLst>
                  <a:ext uri="{FF2B5EF4-FFF2-40B4-BE49-F238E27FC236}">
                    <a16:creationId xmlns:a16="http://schemas.microsoft.com/office/drawing/2014/main" id="{93D914FD-76F9-4147-9E90-3BA80D08E794}"/>
                  </a:ext>
                </a:extLst>
              </p:cNvPr>
              <p:cNvSpPr/>
              <p:nvPr/>
            </p:nvSpPr>
            <p:spPr>
              <a:xfrm>
                <a:off x="0" y="5793317"/>
                <a:ext cx="9144000" cy="106468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well  as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Convince yourself  from the picture above.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(Not all edges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drawn in the picture.)</a:t>
                </a:r>
                <a:endParaRPr lang="en-US" dirty="0"/>
              </a:p>
            </p:txBody>
          </p:sp>
        </mc:Choice>
        <mc:Fallback xmlns="">
          <p:sp>
            <p:nvSpPr>
              <p:cNvPr id="63" name="Down Ribbon 62">
                <a:extLst>
                  <a:ext uri="{FF2B5EF4-FFF2-40B4-BE49-F238E27FC236}">
                    <a16:creationId xmlns:a16="http://schemas.microsoft.com/office/drawing/2014/main" id="{93D914FD-76F9-4147-9E90-3BA80D08E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3317"/>
                <a:ext cx="9144000" cy="106468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3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V="1">
            <a:off x="685800" y="4191000"/>
            <a:ext cx="271689" cy="13075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0243" y="5574792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r>
                      <a:rPr lang="en-US" sz="1800" b="1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  <a:blipFill rotWithShape="1">
                <a:blip r:embed="rId3"/>
                <a:stretch>
                  <a:fillRect l="-1176" t="-645" r="-1961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4288" y="2438400"/>
            <a:ext cx="3636475" cy="2895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62400" y="2619375"/>
            <a:ext cx="394272" cy="36195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887334" y="4601266"/>
            <a:ext cx="430416" cy="351734"/>
            <a:chOff x="1887334" y="4601266"/>
            <a:chExt cx="430416" cy="351734"/>
          </a:xfrm>
        </p:grpSpPr>
        <p:cxnSp>
          <p:nvCxnSpPr>
            <p:cNvPr id="44" name="Straight Arrow Connector 43"/>
            <p:cNvCxnSpPr>
              <a:endCxn id="38" idx="6"/>
            </p:cNvCxnSpPr>
            <p:nvPr/>
          </p:nvCxnSpPr>
          <p:spPr>
            <a:xfrm flipH="1">
              <a:off x="1887334" y="4601266"/>
              <a:ext cx="297062" cy="159647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417" r="-47273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32897" y="2740025"/>
            <a:ext cx="3232422" cy="2413000"/>
            <a:chOff x="732897" y="2740025"/>
            <a:chExt cx="3232422" cy="2413000"/>
          </a:xfrm>
        </p:grpSpPr>
        <p:sp>
          <p:nvSpPr>
            <p:cNvPr id="34" name="Oval 33"/>
            <p:cNvSpPr/>
            <p:nvPr/>
          </p:nvSpPr>
          <p:spPr>
            <a:xfrm>
              <a:off x="1136950" y="31019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25559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76710" y="35845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29612" y="473075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14935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72657" y="49117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995" y="27400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291386" y="34639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506" y="50323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732897" y="37052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07597" y="43688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61266" y="28606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22274" y="50927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52078" y="45720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 rot="19998144">
            <a:off x="1502477" y="4371872"/>
            <a:ext cx="914400" cy="4603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blipFill rotWithShape="1">
                <a:blip r:embed="rId7"/>
                <a:stretch>
                  <a:fillRect l="-12162" r="-216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29" t="-8197" r="-3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AA6AFD79-A2DB-8440-AD1D-F13FA8BC0CC1}"/>
              </a:ext>
            </a:extLst>
          </p:cNvPr>
          <p:cNvSpPr/>
          <p:nvPr/>
        </p:nvSpPr>
        <p:spPr>
          <a:xfrm>
            <a:off x="4910522" y="1921541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uiExpand="1" build="p"/>
      <p:bldP spid="5" grpId="0" animBg="1"/>
      <p:bldP spid="6" grpId="0" animBg="1"/>
      <p:bldP spid="7" grpId="0"/>
      <p:bldP spid="55" grpId="0" animBg="1"/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]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∙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Expected running time of the algorithm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/>
                            <m:t>O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blipFill rotWithShape="1">
                <a:blip r:embed="rId4"/>
                <a:stretch>
                  <a:fillRect r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870" t="-8197" r="-114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US" sz="2000" dirty="0"/>
              <a:t>There exists a </a:t>
            </a:r>
            <a:r>
              <a:rPr lang="en-US" sz="2000" u="sng" dirty="0"/>
              <a:t>linear time</a:t>
            </a:r>
            <a:r>
              <a:rPr lang="en-US" sz="2000" dirty="0"/>
              <a:t> </a:t>
            </a:r>
            <a:r>
              <a:rPr lang="en-US" sz="2000" b="1" dirty="0"/>
              <a:t>Las Vegas </a:t>
            </a:r>
            <a:r>
              <a:rPr lang="en-US" sz="2000" dirty="0"/>
              <a:t>algorithm </a:t>
            </a:r>
          </a:p>
          <a:p>
            <a:pPr marL="0" indent="0">
              <a:buNone/>
            </a:pPr>
            <a:r>
              <a:rPr lang="en-US" sz="2000" dirty="0"/>
              <a:t>to compute closest pair of points in plane.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Note:</a:t>
            </a:r>
            <a:r>
              <a:rPr lang="en-US" sz="2000" b="1" dirty="0"/>
              <a:t> </a:t>
            </a:r>
            <a:r>
              <a:rPr lang="en-US" sz="2000" dirty="0"/>
              <a:t>We made an </a:t>
            </a:r>
            <a:r>
              <a:rPr lang="en-US" sz="2000" dirty="0">
                <a:solidFill>
                  <a:srgbClr val="7030A0"/>
                </a:solidFill>
              </a:rPr>
              <a:t>assumption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          “Distance between each pair of points is </a:t>
            </a:r>
            <a:r>
              <a:rPr lang="en-US" sz="2000" b="1" dirty="0"/>
              <a:t>distinct</a:t>
            </a:r>
            <a:r>
              <a:rPr lang="en-US" sz="2000" dirty="0"/>
              <a:t>.”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What will be the time complexity if we discard this assumption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Randomized </a:t>
            </a:r>
            <a:r>
              <a:rPr lang="en-US" sz="3600" dirty="0">
                <a:solidFill>
                  <a:srgbClr val="7030A0"/>
                </a:solidFill>
              </a:rPr>
              <a:t>Incremental </a:t>
            </a:r>
            <a:r>
              <a:rPr lang="en-US" sz="3600" dirty="0"/>
              <a:t>Construction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/>
                  <a:t>Permute the elements of input </a:t>
                </a:r>
                <a:r>
                  <a:rPr lang="en-US" sz="2400" u="sng" dirty="0"/>
                  <a:t>randomly uniformly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the </a:t>
                </a:r>
                <a:r>
                  <a:rPr lang="en-US" sz="2400" b="1" dirty="0"/>
                  <a:t>structure</a:t>
                </a:r>
                <a:r>
                  <a:rPr lang="en-US" sz="2400" dirty="0"/>
                  <a:t> </a:t>
                </a:r>
                <a:r>
                  <a:rPr lang="en-US" sz="2400" u="sng" dirty="0"/>
                  <a:t>incrementally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Keep some </a:t>
                </a:r>
                <a:r>
                  <a:rPr lang="en-US" sz="2400" u="sng" dirty="0"/>
                  <a:t>data structure</a:t>
                </a:r>
                <a:r>
                  <a:rPr lang="en-US" sz="2400" dirty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Use </a:t>
                </a:r>
                <a:r>
                  <a:rPr lang="en-US" sz="2400" u="sng" dirty="0"/>
                  <a:t>Backward analysis</a:t>
                </a:r>
                <a:r>
                  <a:rPr lang="en-US" sz="2400" dirty="0"/>
                  <a:t> to analyze the expected running time.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7338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Convex Hull </a:t>
            </a:r>
            <a:r>
              <a:rPr lang="en-US" sz="2400" dirty="0"/>
              <a:t>of a set of points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Trapezoidal decomposition </a:t>
            </a:r>
            <a:r>
              <a:rPr lang="en-US" sz="2400" dirty="0"/>
              <a:t>of a set of segments.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Convex </a:t>
            </a:r>
            <a:r>
              <a:rPr lang="en-US" sz="2400" b="1" dirty="0" err="1">
                <a:solidFill>
                  <a:srgbClr val="7030A0"/>
                </a:solidFill>
              </a:rPr>
              <a:t>polytope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of a set of half-planes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Smallest sphere </a:t>
            </a:r>
            <a:r>
              <a:rPr lang="en-US" sz="2400" dirty="0"/>
              <a:t>enclosing a set of points.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Linear programming </a:t>
            </a:r>
            <a:r>
              <a:rPr lang="en-US" sz="2400" dirty="0"/>
              <a:t>in finite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2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find-min Problem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6710" y="4267200"/>
            <a:ext cx="7772400" cy="1500187"/>
          </a:xfrm>
        </p:spPr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</a:p>
          <a:p>
            <a:r>
              <a:rPr lang="en-US" dirty="0">
                <a:solidFill>
                  <a:schemeClr val="tx1"/>
                </a:solidFill>
              </a:rPr>
              <a:t>With the knowledge of backward analysis,</a:t>
            </a:r>
          </a:p>
          <a:p>
            <a:r>
              <a:rPr lang="en-US" dirty="0">
                <a:solidFill>
                  <a:schemeClr val="tx1"/>
                </a:solidFill>
              </a:rPr>
              <a:t>Solve this problem discussed in the last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BACKWARD </a:t>
            </a:r>
            <a:r>
              <a:rPr lang="en-US" sz="3600" dirty="0" err="1">
                <a:solidFill>
                  <a:srgbClr val="7030A0"/>
                </a:solidFill>
              </a:rPr>
              <a:t>aNALYSIS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>
                <a:solidFill>
                  <a:schemeClr val="tx1"/>
                </a:solidFill>
              </a:rPr>
              <a:t>A Warm-up problem</a:t>
            </a:r>
            <a:br>
              <a:rPr lang="en-US" sz="3600" dirty="0"/>
            </a:br>
            <a:r>
              <a:rPr lang="en-US" sz="3600" b="1" dirty="0">
                <a:solidFill>
                  <a:srgbClr val="0070C0"/>
                </a:solidFill>
              </a:rPr>
              <a:t>Find-Min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Find-Min</a:t>
            </a:r>
            <a:r>
              <a:rPr lang="en-US" sz="3600" b="1" dirty="0"/>
              <a:t> algorithm</a:t>
            </a:r>
            <a:br>
              <a:rPr lang="en-US" sz="3600" b="1" dirty="0"/>
            </a:br>
            <a:r>
              <a:rPr lang="en-US" sz="2000" b="1" dirty="0"/>
              <a:t>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</a:t>
                </a:r>
                <a:r>
                  <a:rPr lang="en-US" sz="1800" b="1" dirty="0"/>
                  <a:t>if </a:t>
                </a:r>
                <a:r>
                  <a:rPr lang="en-US" sz="1800" dirty="0"/>
                  <a:t>(            ??          )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??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2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 </a:t>
                </a:r>
                <a:r>
                  <a:rPr lang="en-US" sz="1800" dirty="0"/>
                  <a:t>is </a:t>
                </a:r>
                <a:r>
                  <a:rPr lang="en-US" sz="1800" u="sng" dirty="0"/>
                  <a:t>permuted randomly uniformly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/>
                  <a:t>what is the expected number of times variable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updated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no. of times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updated.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𝒎𝒊𝒏</m:t>
                            </m:r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updated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𝒊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th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iteration</m:t>
                            </m:r>
                          </m:e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1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>
                            <a:latin typeface="Cambria Math"/>
                          </a:rPr>
                          <m:t>𝐗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ym typeface="Wingdings" pitchFamily="2" charset="2"/>
                  </a:rPr>
                  <a:t>                                     </a:t>
                </a:r>
                <a:r>
                  <a:rPr lang="en-US" sz="200" b="1" dirty="0">
                    <a:sym typeface="Wingdings" pitchFamily="2" charset="2"/>
                  </a:rPr>
                  <a:t> </a:t>
                </a:r>
                <a:r>
                  <a:rPr lang="en-US" sz="8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3"/>
                <a:stretch>
                  <a:fillRect l="-1032" t="-631" b="-10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1623536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8      5     16      11    32     4     57      6      19   82      7     42     2      23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6472" y="1219200"/>
            <a:ext cx="6844524" cy="838200"/>
            <a:chOff x="666472" y="4724400"/>
            <a:chExt cx="6844524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1066800" y="5093732"/>
              <a:ext cx="6400800" cy="468868"/>
              <a:chOff x="1066800" y="5093732"/>
              <a:chExt cx="6400800" cy="4688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800" y="5093732"/>
                <a:ext cx="6400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524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438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28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0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67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24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6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388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96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553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10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082633" y="4724400"/>
              <a:ext cx="642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 1       2       3       4      5       6       7      8       9     10     11   12     13   14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472" y="5117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65" t="-8197" r="-710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;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r="-63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/>
          <p:cNvSpPr/>
          <p:nvPr/>
        </p:nvSpPr>
        <p:spPr>
          <a:xfrm>
            <a:off x="12054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6626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4914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629400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248400" y="5963888"/>
            <a:ext cx="983739" cy="589312"/>
            <a:chOff x="7322060" y="4492752"/>
            <a:chExt cx="983739" cy="589312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7660006" y="4154806"/>
              <a:ext cx="307847" cy="98373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8392" y="471273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Line Callout 2 36"/>
              <p:cNvSpPr/>
              <p:nvPr/>
            </p:nvSpPr>
            <p:spPr>
              <a:xfrm>
                <a:off x="609600" y="6169152"/>
                <a:ext cx="4876800" cy="612648"/>
              </a:xfrm>
              <a:prstGeom prst="borderCallout2">
                <a:avLst>
                  <a:gd name="adj1" fmla="val 47873"/>
                  <a:gd name="adj2" fmla="val 99454"/>
                  <a:gd name="adj3" fmla="val 47873"/>
                  <a:gd name="adj4" fmla="val 109095"/>
                  <a:gd name="adj5" fmla="val 16090"/>
                  <a:gd name="adj6" fmla="val 12509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Probability</a:t>
                </a:r>
                <a:r>
                  <a:rPr lang="en-US" dirty="0">
                    <a:solidFill>
                      <a:schemeClr val="tx1"/>
                    </a:solidFill>
                  </a:rPr>
                  <a:t> that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 is smaller than {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],…,</a:t>
                </a:r>
                <a:r>
                  <a:rPr lang="en-US" b="1" dirty="0">
                    <a:solidFill>
                      <a:schemeClr val="tx1"/>
                    </a:solidFill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]}”</a:t>
                </a:r>
                <a:endParaRPr lang="en-US" dirty="0"/>
              </a:p>
            </p:txBody>
          </p:sp>
        </mc:Choice>
        <mc:Fallback xmlns="">
          <p:sp>
            <p:nvSpPr>
              <p:cNvPr id="37" name="Line Callout 2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69152"/>
                <a:ext cx="4876800" cy="612648"/>
              </a:xfrm>
              <a:prstGeom prst="borderCallout2">
                <a:avLst>
                  <a:gd name="adj1" fmla="val 47873"/>
                  <a:gd name="adj2" fmla="val 99454"/>
                  <a:gd name="adj3" fmla="val 47873"/>
                  <a:gd name="adj4" fmla="val 109095"/>
                  <a:gd name="adj5" fmla="val 16090"/>
                  <a:gd name="adj6" fmla="val 125099"/>
                </a:avLst>
              </a:prstGeom>
              <a:blipFill>
                <a:blip r:embed="rId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34000" y="2667000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6174" y="2971800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84774" y="3566119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4038600"/>
            <a:ext cx="3352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00600" y="3947119"/>
            <a:ext cx="3048000" cy="7010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 uiExpand="1" build="p"/>
      <p:bldP spid="21" grpId="0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274320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</a:t>
                </a:r>
                <a:r>
                  <a:rPr lang="en-US" sz="3200" b="1" dirty="0"/>
                  <a:t> 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br>
                  <a:rPr lang="en-US" sz="18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</a:t>
                </a:r>
                <a:r>
                  <a:rPr lang="en-US" sz="1800" b="1" dirty="0"/>
                  <a:t>if </a:t>
                </a:r>
                <a:r>
                  <a:rPr lang="en-US" sz="1800" dirty="0"/>
                  <a:t>(                          )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                    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Notations: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some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permutation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800" b="1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       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4"/>
                <a:stretch>
                  <a:fillRect l="-1032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09600" y="3962400"/>
            <a:ext cx="228600" cy="685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1       2                 </a:t>
                </a:r>
                <a:r>
                  <a:rPr lang="en-US" dirty="0">
                    <a:solidFill>
                      <a:srgbClr val="0070C0"/>
                    </a:solidFill>
                  </a:rPr>
                  <a:t>…      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295400" y="1154668"/>
            <a:ext cx="2801678" cy="597933"/>
            <a:chOff x="1295400" y="1154668"/>
            <a:chExt cx="2801678" cy="597933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8004" y="193527"/>
              <a:ext cx="316470" cy="2801678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828800" y="1154668"/>
                  <a:ext cx="2070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elements</a:t>
                  </a: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154668"/>
                  <a:ext cx="20707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353" t="-8197" r="-4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3772162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265" t="-8197" r="-710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;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9836" r="-63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38800" y="4916576"/>
                <a:ext cx="3117456" cy="7984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d>
                            <m:dPr>
                              <m:beg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16576"/>
                <a:ext cx="3117456" cy="798424"/>
              </a:xfrm>
              <a:prstGeom prst="rect">
                <a:avLst/>
              </a:prstGeom>
              <a:blipFill rotWithShape="1">
                <a:blip r:embed="rId10"/>
                <a:stretch>
                  <a:fillRect r="-2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6324600" y="5029200"/>
            <a:ext cx="1447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57800" y="35814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81600" y="29718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  <p:bldP spid="29" grpId="0" uiExpand="1" build="p"/>
      <p:bldP spid="6" grpId="0" animBg="1"/>
      <p:bldP spid="55" grpId="0"/>
      <p:bldP spid="8" grpId="0" animBg="1"/>
      <p:bldP spid="5" grpId="0" animBg="1"/>
      <p:bldP spid="82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br>
                  <a:rPr lang="en-US" sz="18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: a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elements.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=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 must be smaller than every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u="sng" dirty="0"/>
                  <a:t>depends</a:t>
                </a:r>
                <a:r>
                  <a:rPr lang="en-US" sz="2000" dirty="0"/>
                  <a:t> upon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example,  if 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rank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Cambria Math"/>
                  </a:rPr>
                  <a:t>= 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3"/>
                <a:stretch>
                  <a:fillRect l="-714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4495800"/>
                <a:ext cx="1160895" cy="62305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95800"/>
                <a:ext cx="1160895" cy="623056"/>
              </a:xfrm>
              <a:prstGeom prst="rect">
                <a:avLst/>
              </a:prstGeom>
              <a:blipFill rotWithShape="1">
                <a:blip r:embed="rId4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077799" y="1839802"/>
            <a:ext cx="282802" cy="1219200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>
            <a:off x="1219200" y="2590803"/>
            <a:ext cx="914400" cy="3157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0034" y="4191000"/>
            <a:ext cx="296436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191000"/>
            <a:ext cx="167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4191000"/>
            <a:ext cx="167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9600" y="5562600"/>
            <a:ext cx="7506414" cy="990600"/>
            <a:chOff x="609600" y="5562600"/>
            <a:chExt cx="750641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9600" y="5562600"/>
                  <a:ext cx="7506414" cy="4021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Dependency</a:t>
                  </a:r>
                  <a:r>
                    <a:rPr lang="en-US" dirty="0"/>
                    <a:t> on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/>
                    <a:t>  makes it hard to calculate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d>
                            <m:dPr>
                              <m:beg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562600"/>
                  <a:ext cx="7506414" cy="4021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50" t="-110769" r="-406" b="-16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Smiley Face 17"/>
            <p:cNvSpPr/>
            <p:nvPr/>
          </p:nvSpPr>
          <p:spPr>
            <a:xfrm>
              <a:off x="4038600" y="5943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2229207" y="3429000"/>
            <a:ext cx="20379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6" grpId="0" uiExpand="1" animBg="1"/>
      <p:bldP spid="12" grpId="0" animBg="1"/>
      <p:bldP spid="13" grpId="0" animBg="1"/>
      <p:bldP spid="1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320040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for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br>
                  <a:rPr lang="en-US" sz="1800" b="1" dirty="0"/>
                </a:br>
                <a:r>
                  <a:rPr lang="en-US" sz="1800" b="1" dirty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</a:t>
                </a:r>
                <a:r>
                  <a:rPr lang="en-US" sz="1800" b="1" dirty="0"/>
                  <a:t>if </a:t>
                </a:r>
                <a:r>
                  <a:rPr lang="en-US" sz="1800" dirty="0"/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609599" y="3505200"/>
            <a:ext cx="311979" cy="838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1       2                 </a:t>
                </a:r>
                <a:r>
                  <a:rPr lang="en-US" dirty="0">
                    <a:solidFill>
                      <a:srgbClr val="0070C0"/>
                    </a:solidFill>
                  </a:rPr>
                  <a:t>…      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321907" y="1183549"/>
            <a:ext cx="3200401" cy="656918"/>
            <a:chOff x="1318151" y="1170289"/>
            <a:chExt cx="2746956" cy="582310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3394" y="220887"/>
              <a:ext cx="316469" cy="274695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elements</a:t>
                  </a: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866" t="-72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4495800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C93E2-EC7D-814E-AAB6-C2BA65658873}"/>
              </a:ext>
            </a:extLst>
          </p:cNvPr>
          <p:cNvSpPr txBox="1"/>
          <p:nvPr/>
        </p:nvSpPr>
        <p:spPr>
          <a:xfrm>
            <a:off x="2236307" y="5410200"/>
            <a:ext cx="419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will you carry out Backward analysis ?</a:t>
            </a:r>
          </a:p>
          <a:p>
            <a:r>
              <a:rPr lang="en-US" dirty="0"/>
              <a:t>Ponder over it before proceeding further...</a:t>
            </a:r>
          </a:p>
        </p:txBody>
      </p:sp>
    </p:spTree>
    <p:extLst>
      <p:ext uri="{BB962C8B-B14F-4D97-AF65-F5344CB8AC3E}">
        <p14:creationId xmlns:p14="http://schemas.microsoft.com/office/powerpoint/2010/main" val="36399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  <p:bldP spid="6" grpId="0" animBg="1"/>
      <p:bldP spid="5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2294</Words>
  <Application>Microsoft Office PowerPoint</Application>
  <PresentationFormat>On-screen Show (4:3)</PresentationFormat>
  <Paragraphs>524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Randomized Algorithms CS648 </vt:lpstr>
      <vt:lpstr>Partition Theorem</vt:lpstr>
      <vt:lpstr>Partition Theorem</vt:lpstr>
      <vt:lpstr>BACKWARD aNALYSIS</vt:lpstr>
      <vt:lpstr>Find-Min algorithm  </vt:lpstr>
      <vt:lpstr>Forward analysis for 〖P(X〗_i=1)  </vt:lpstr>
      <vt:lpstr>Forward analysis for 〖P(X〗_i=1)  </vt:lpstr>
      <vt:lpstr>Backward analysis for 〖P(X〗_i=1)  </vt:lpstr>
      <vt:lpstr>A motivational gem</vt:lpstr>
      <vt:lpstr>A motivational gem</vt:lpstr>
      <vt:lpstr>problem 1 Closest Pair of Points</vt:lpstr>
      <vt:lpstr>Closest Pair of Points</vt:lpstr>
      <vt:lpstr>Notations and assumptions</vt:lpstr>
      <vt:lpstr>A discrete math exercise</vt:lpstr>
      <vt:lpstr>A discrete math exercise</vt:lpstr>
      <vt:lpstr>Randomized Incremental Algorithm </vt:lpstr>
      <vt:lpstr>Overview of  the randomized incremental algorithm</vt:lpstr>
      <vt:lpstr>Grid(S,δ)</vt:lpstr>
      <vt:lpstr>Grid(S,δ)</vt:lpstr>
      <vt:lpstr>Grid(S,δ)</vt:lpstr>
      <vt:lpstr>ith iteration</vt:lpstr>
      <vt:lpstr>ith iteration</vt:lpstr>
      <vt:lpstr>ith iteration</vt:lpstr>
      <vt:lpstr>Closest Pair of Points</vt:lpstr>
      <vt:lpstr>Analysis of  ith iteration</vt:lpstr>
      <vt:lpstr>Running time of ith iteration</vt:lpstr>
      <vt:lpstr>Forward analysis for  〖P(δ〗_i&lt;δ_(i-1))</vt:lpstr>
      <vt:lpstr>Forward analysis for 〖P(δ〗_i&lt;δ_(i-1))</vt:lpstr>
      <vt:lpstr>Forward analysis for 〖P(δ〗_i&lt;δ_(i-1))</vt:lpstr>
      <vt:lpstr>Forward analysis for 〖P(δ〗_i&lt;δ_(i-1))</vt:lpstr>
      <vt:lpstr>Forward analysis for 〖P(δ〗_i&lt;δ_(i-1))</vt:lpstr>
      <vt:lpstr>Backward analysis for  〖P(δ〗_i&lt;δ_(i-1))</vt:lpstr>
      <vt:lpstr>Backward analysis for 〖P(δ〗_i&lt;δ_(i-1)) </vt:lpstr>
      <vt:lpstr>running time of ith iteration</vt:lpstr>
      <vt:lpstr>PowerPoint Presentation</vt:lpstr>
      <vt:lpstr>Randomized Incremental Construction</vt:lpstr>
      <vt:lpstr>Randomized Incremental Construction</vt:lpstr>
      <vt:lpstr>Randomized Incremental Construction</vt:lpstr>
      <vt:lpstr>problem 2 find-min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551</cp:revision>
  <dcterms:created xsi:type="dcterms:W3CDTF">2011-12-03T04:13:03Z</dcterms:created>
  <dcterms:modified xsi:type="dcterms:W3CDTF">2024-03-12T09:24:52Z</dcterms:modified>
</cp:coreProperties>
</file>