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28" r:id="rId2"/>
    <p:sldId id="527" r:id="rId3"/>
    <p:sldId id="554" r:id="rId4"/>
    <p:sldId id="528" r:id="rId5"/>
    <p:sldId id="597" r:id="rId6"/>
    <p:sldId id="598" r:id="rId7"/>
    <p:sldId id="533" r:id="rId8"/>
    <p:sldId id="599" r:id="rId9"/>
    <p:sldId id="606" r:id="rId10"/>
    <p:sldId id="536" r:id="rId11"/>
    <p:sldId id="585" r:id="rId12"/>
    <p:sldId id="564" r:id="rId13"/>
    <p:sldId id="595" r:id="rId14"/>
    <p:sldId id="596" r:id="rId15"/>
    <p:sldId id="566" r:id="rId16"/>
    <p:sldId id="607" r:id="rId17"/>
    <p:sldId id="568" r:id="rId18"/>
    <p:sldId id="582" r:id="rId19"/>
    <p:sldId id="569" r:id="rId20"/>
    <p:sldId id="573" r:id="rId21"/>
    <p:sldId id="601" r:id="rId22"/>
    <p:sldId id="574" r:id="rId23"/>
    <p:sldId id="575" r:id="rId24"/>
    <p:sldId id="516" r:id="rId25"/>
    <p:sldId id="506" r:id="rId26"/>
    <p:sldId id="508" r:id="rId27"/>
    <p:sldId id="507" r:id="rId28"/>
    <p:sldId id="600" r:id="rId29"/>
    <p:sldId id="602" r:id="rId30"/>
    <p:sldId id="540" r:id="rId31"/>
    <p:sldId id="541" r:id="rId32"/>
    <p:sldId id="532" r:id="rId33"/>
    <p:sldId id="546" r:id="rId34"/>
    <p:sldId id="53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 autoAdjust="0"/>
    <p:restoredTop sz="94640" autoAdjust="0"/>
  </p:normalViewPr>
  <p:slideViewPr>
    <p:cSldViewPr>
      <p:cViewPr varScale="1">
        <p:scale>
          <a:sx n="108" d="100"/>
          <a:sy n="108" d="100"/>
        </p:scale>
        <p:origin x="9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2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Randomization will exploit</a:t>
            </a:r>
            <a:r>
              <a:rPr lang="en-US" baseline="0" dirty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4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1.png"/><Relationship Id="rId3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60.png"/><Relationship Id="rId15" Type="http://schemas.openxmlformats.org/officeDocument/2006/relationships/image" Target="../media/image81.png"/><Relationship Id="rId10" Type="http://schemas.openxmlformats.org/officeDocument/2006/relationships/image" Target="../media/image19.png"/><Relationship Id="rId4" Type="http://schemas.openxmlformats.org/officeDocument/2006/relationships/image" Target="../media/image59.png"/><Relationship Id="rId9" Type="http://schemas.openxmlformats.org/officeDocument/2006/relationships/image" Target="../media/image18.png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8" Type="http://schemas.openxmlformats.org/officeDocument/2006/relationships/image" Target="../media/image181.png"/><Relationship Id="rId3" Type="http://schemas.openxmlformats.org/officeDocument/2006/relationships/image" Target="../media/image74.png"/><Relationship Id="rId21" Type="http://schemas.openxmlformats.org/officeDocument/2006/relationships/image" Target="../media/image33.png"/><Relationship Id="rId7" Type="http://schemas.openxmlformats.org/officeDocument/2006/relationships/image" Target="../media/image75.png"/><Relationship Id="rId17" Type="http://schemas.openxmlformats.org/officeDocument/2006/relationships/image" Target="../media/image171.png"/><Relationship Id="rId2" Type="http://schemas.openxmlformats.org/officeDocument/2006/relationships/image" Target="../media/image132.png"/><Relationship Id="rId16" Type="http://schemas.openxmlformats.org/officeDocument/2006/relationships/image" Target="../media/image161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24" Type="http://schemas.openxmlformats.org/officeDocument/2006/relationships/image" Target="../media/image34.png"/><Relationship Id="rId5" Type="http://schemas.openxmlformats.org/officeDocument/2006/relationships/image" Target="../media/image320.png"/><Relationship Id="rId23" Type="http://schemas.openxmlformats.org/officeDocument/2006/relationships/image" Target="../media/image30.png"/><Relationship Id="rId19" Type="http://schemas.openxmlformats.org/officeDocument/2006/relationships/image" Target="../media/image31.png"/><Relationship Id="rId4" Type="http://schemas.openxmlformats.org/officeDocument/2006/relationships/image" Target="../media/image310.png"/><Relationship Id="rId2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210.png"/><Relationship Id="rId7" Type="http://schemas.openxmlformats.org/officeDocument/2006/relationships/image" Target="../media/image6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0.png"/><Relationship Id="rId7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10" Type="http://schemas.openxmlformats.org/officeDocument/2006/relationships/image" Target="../media/image300.png"/><Relationship Id="rId4" Type="http://schemas.openxmlformats.org/officeDocument/2006/relationships/image" Target="../media/image41.png"/><Relationship Id="rId9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0.png"/><Relationship Id="rId7" Type="http://schemas.openxmlformats.org/officeDocument/2006/relationships/image" Target="../media/image33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png"/><Relationship Id="rId3" Type="http://schemas.openxmlformats.org/officeDocument/2006/relationships/image" Target="../media/image321.png"/><Relationship Id="rId7" Type="http://schemas.openxmlformats.org/officeDocument/2006/relationships/image" Target="../media/image3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Relationship Id="rId9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Approximate Median (</a:t>
            </a:r>
            <a:r>
              <a:rPr lang="en-US" sz="2400" b="1" dirty="0">
                <a:solidFill>
                  <a:srgbClr val="006C31"/>
                </a:solidFill>
              </a:rPr>
              <a:t>from last class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Algebraic Techniques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Fingerprinting Techniques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err="1">
                <a:solidFill>
                  <a:srgbClr val="7030A0"/>
                </a:solidFill>
              </a:rPr>
              <a:t>Frievald’s</a:t>
            </a:r>
            <a:r>
              <a:rPr lang="en-US" sz="1800" b="1" dirty="0">
                <a:solidFill>
                  <a:srgbClr val="7030A0"/>
                </a:solidFill>
              </a:rPr>
              <a:t>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 algorithm fails to report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½</a:t>
                </a:r>
                <a:r>
                  <a:rPr lang="en-US" sz="2000" dirty="0"/>
                  <a:t> -approximate median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array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..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 with probability at most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Fingerprinting technique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Checking equality of files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Fingerprinting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419350" cy="18859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1964596" cy="1180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0800" y="2171429"/>
            <a:ext cx="1295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000" y="22476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90" y="4800600"/>
            <a:ext cx="603410" cy="86721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33854" y="49918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2175" y="6400800"/>
            <a:ext cx="282282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Applications : </a:t>
            </a:r>
            <a:r>
              <a:rPr lang="en-US" b="1" dirty="0">
                <a:solidFill>
                  <a:srgbClr val="C00000"/>
                </a:solidFill>
              </a:rPr>
              <a:t>Cryptography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" y="3581400"/>
            <a:ext cx="88011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Reason</a:t>
            </a:r>
            <a:r>
              <a:rPr lang="en-US" dirty="0"/>
              <a:t>: The aim is to be able to </a:t>
            </a:r>
            <a:r>
              <a:rPr lang="en-US" u="sng" dirty="0"/>
              <a:t>distinguish</a:t>
            </a:r>
            <a:r>
              <a:rPr lang="en-US" dirty="0"/>
              <a:t> two different persons. For this purpose finger prints suffice since every two human beings (even twins) have distinct finger prints.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342900" y="867395"/>
            <a:ext cx="9067800" cy="132819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Fingerprints don’t capture the complete information of a person. Still fingerprinting is used and it works well in practice. What is the reason ?</a:t>
            </a:r>
          </a:p>
        </p:txBody>
      </p:sp>
    </p:spTree>
    <p:extLst>
      <p:ext uri="{BB962C8B-B14F-4D97-AF65-F5344CB8AC3E}">
        <p14:creationId xmlns:p14="http://schemas.microsoft.com/office/powerpoint/2010/main" val="347660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3A3C-20F2-5246-1FD7-DE8452AC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</a:t>
            </a:r>
            <a:r>
              <a:rPr lang="en-US" sz="3200" b="1" dirty="0">
                <a:solidFill>
                  <a:srgbClr val="7030A0"/>
                </a:solidFill>
              </a:rPr>
              <a:t> motivating example </a:t>
            </a:r>
            <a:r>
              <a:rPr lang="en-US" sz="3200" b="1" dirty="0"/>
              <a:t>from real world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b="1" dirty="0">
              <a:solidFill>
                <a:srgbClr val="7030A0"/>
              </a:solidFill>
            </a:endParaRPr>
          </a:p>
        </p:txBody>
      </p:sp>
      <p:pic>
        <p:nvPicPr>
          <p:cNvPr id="58" name="Content Placeholder 57" descr="Bonfire with solid fill">
            <a:extLst>
              <a:ext uri="{FF2B5EF4-FFF2-40B4-BE49-F238E27FC236}">
                <a16:creationId xmlns:a16="http://schemas.microsoft.com/office/drawing/2014/main" id="{A6705488-860E-E674-BAF8-345EDFA6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959" y="4204737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49EE-3EE2-3558-40C5-78F8C8B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9C18F-F7A7-B7F4-B51F-A93BDCA824E8}"/>
              </a:ext>
            </a:extLst>
          </p:cNvPr>
          <p:cNvGrpSpPr/>
          <p:nvPr/>
        </p:nvGrpSpPr>
        <p:grpSpPr>
          <a:xfrm>
            <a:off x="3810000" y="3276600"/>
            <a:ext cx="914400" cy="999640"/>
            <a:chOff x="4591975" y="2429360"/>
            <a:chExt cx="914400" cy="9996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6D694F-E054-4936-A216-979D3D2B73A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51D3661F-AB0B-F819-8DDF-60ABCF9C4606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1CDE2812-96CE-3B67-6432-A7B208FC8966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FF71377E-AC3C-6EB0-FCF0-592BE52A2565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74095A-B4A6-1DFF-D77A-14BBB8536B62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828A8EF-D9E3-0660-75D0-EEC8B327750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69B34E5-FE21-4D8B-A564-5109EBFCC207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4409A4E-0C02-342C-76DD-FD74F7D8FB8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00F5C-EC9F-E91A-1BB6-1F4946FF7EB4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73FFAA6-3D81-FA53-8C29-684898CEC7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31CB341-82E7-9048-4D75-429E652EF676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DED6184-A597-5804-42FD-2E880157EC6B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193C20-69CD-056E-320C-3E29A0CBB102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0F53586-A49A-1080-0E08-55F187499CF7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19349AE-1929-B033-91DC-82F2FA5B3C5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AE424FE-6D7F-9F16-AC75-AEED92B3791D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05894D4-E718-2D1E-EA65-1E4B1721B9D0}"/>
              </a:ext>
            </a:extLst>
          </p:cNvPr>
          <p:cNvSpPr/>
          <p:nvPr/>
        </p:nvSpPr>
        <p:spPr>
          <a:xfrm>
            <a:off x="4191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5DB68A-3B6F-82D3-BB00-3894763E2A98}"/>
              </a:ext>
            </a:extLst>
          </p:cNvPr>
          <p:cNvSpPr/>
          <p:nvPr/>
        </p:nvSpPr>
        <p:spPr>
          <a:xfrm>
            <a:off x="5737444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1128BB-B856-A3F0-0B27-C5A460EA655C}"/>
              </a:ext>
            </a:extLst>
          </p:cNvPr>
          <p:cNvSpPr/>
          <p:nvPr/>
        </p:nvSpPr>
        <p:spPr>
          <a:xfrm>
            <a:off x="2667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AFB522-1417-F5E0-5C48-9341EBE15D09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4267200" y="1981200"/>
            <a:ext cx="0" cy="129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035863-0756-E515-85C6-ECFC455EAE87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4572000" y="1958882"/>
            <a:ext cx="1187762" cy="132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FBEDAB-BF88-FF4C-88FE-0EF662656683}"/>
              </a:ext>
            </a:extLst>
          </p:cNvPr>
          <p:cNvCxnSpPr>
            <a:cxnSpLocks/>
          </p:cNvCxnSpPr>
          <p:nvPr/>
        </p:nvCxnSpPr>
        <p:spPr>
          <a:xfrm>
            <a:off x="2810869" y="1951753"/>
            <a:ext cx="1187762" cy="132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D96AF8-C112-558C-B29D-5F73CA8FFD0B}"/>
              </a:ext>
            </a:extLst>
          </p:cNvPr>
          <p:cNvGrpSpPr/>
          <p:nvPr/>
        </p:nvGrpSpPr>
        <p:grpSpPr>
          <a:xfrm>
            <a:off x="3810000" y="3276600"/>
            <a:ext cx="914400" cy="999640"/>
            <a:chOff x="4591975" y="2429360"/>
            <a:chExt cx="914400" cy="9996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A50A98-F16C-CB26-D3F7-71221165582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54" name="Flowchart: Magnetic Disk 53">
                <a:extLst>
                  <a:ext uri="{FF2B5EF4-FFF2-40B4-BE49-F238E27FC236}">
                    <a16:creationId xmlns:a16="http://schemas.microsoft.com/office/drawing/2014/main" id="{7F90C929-B38D-3216-D05F-396634B42522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lowchart: Magnetic Disk 54">
                <a:extLst>
                  <a:ext uri="{FF2B5EF4-FFF2-40B4-BE49-F238E27FC236}">
                    <a16:creationId xmlns:a16="http://schemas.microsoft.com/office/drawing/2014/main" id="{F61589BD-EF31-2B2E-256F-25940512A75E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Flowchart: Magnetic Disk 55">
                <a:extLst>
                  <a:ext uri="{FF2B5EF4-FFF2-40B4-BE49-F238E27FC236}">
                    <a16:creationId xmlns:a16="http://schemas.microsoft.com/office/drawing/2014/main" id="{1727837C-7877-E768-9C30-EB320CF583E7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3F6BA-C4F6-9444-E24D-6EE170F80120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2415AD7-CC71-5AF9-8730-9B712B8939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1F8F8F0-699A-2FEB-4971-F683F689BFCD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BC86ED3-8F92-6B4B-41B2-230351FC7381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5D6E39-1FDB-1881-4319-214C89C49786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68B6337-DFF7-53A7-0A83-B3DBD90B6FD1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195BBB2-39C0-CC74-6842-92ABC1DBE4B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09B5CC3-1C34-59BA-BB3D-091B80B213FC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BE87A8-7EBF-2B37-6AA4-671385EB6D1D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1B412503-431E-062F-E34A-88F7191919D6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F4674D6-331B-C510-7ED1-AAE66D34EE93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EA432E2-F0AE-535D-04EF-A36ECF4FA76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E6C3E6-C483-064E-3D5D-0A8B895DEE05}"/>
              </a:ext>
            </a:extLst>
          </p:cNvPr>
          <p:cNvSpPr txBox="1"/>
          <p:nvPr/>
        </p:nvSpPr>
        <p:spPr>
          <a:xfrm>
            <a:off x="3477753" y="1235825"/>
            <a:ext cx="157889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Queries or updates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C3E9AE-93AE-8DAC-65A9-538178EA568C}"/>
              </a:ext>
            </a:extLst>
          </p:cNvPr>
          <p:cNvSpPr txBox="1"/>
          <p:nvPr/>
        </p:nvSpPr>
        <p:spPr>
          <a:xfrm>
            <a:off x="4874996" y="3579216"/>
            <a:ext cx="866904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Database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811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  <p:bldP spid="29" grpId="0" animBg="1"/>
      <p:bldP spid="30" grpId="0" animBg="1"/>
      <p:bldP spid="59" grpId="0" animBg="1"/>
      <p:bldP spid="59" grpId="1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BBE6-B0C8-7A88-F7EE-EA59C6757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49EE-3EE2-3558-40C5-78F8C8B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9C18F-F7A7-B7F4-B51F-A93BDCA824E8}"/>
              </a:ext>
            </a:extLst>
          </p:cNvPr>
          <p:cNvGrpSpPr/>
          <p:nvPr/>
        </p:nvGrpSpPr>
        <p:grpSpPr>
          <a:xfrm>
            <a:off x="609600" y="3276600"/>
            <a:ext cx="914400" cy="999640"/>
            <a:chOff x="4591975" y="2429360"/>
            <a:chExt cx="914400" cy="9996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6D694F-E054-4936-A216-979D3D2B73A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10" name="Flowchart: Magnetic Disk 9">
                <a:extLst>
                  <a:ext uri="{FF2B5EF4-FFF2-40B4-BE49-F238E27FC236}">
                    <a16:creationId xmlns:a16="http://schemas.microsoft.com/office/drawing/2014/main" id="{51D3661F-AB0B-F819-8DDF-60ABCF9C4606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lowchart: Magnetic Disk 8">
                <a:extLst>
                  <a:ext uri="{FF2B5EF4-FFF2-40B4-BE49-F238E27FC236}">
                    <a16:creationId xmlns:a16="http://schemas.microsoft.com/office/drawing/2014/main" id="{1CDE2812-96CE-3B67-6432-A7B208FC8966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lowchart: Magnetic Disk 7">
                <a:extLst>
                  <a:ext uri="{FF2B5EF4-FFF2-40B4-BE49-F238E27FC236}">
                    <a16:creationId xmlns:a16="http://schemas.microsoft.com/office/drawing/2014/main" id="{FF71377E-AC3C-6EB0-FCF0-592BE52A2565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74095A-B4A6-1DFF-D77A-14BBB8536B62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828A8EF-D9E3-0660-75D0-EEC8B327750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D69B34E5-FE21-4D8B-A564-5109EBFCC207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4409A4E-0C02-342C-76DD-FD74F7D8FB8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00F5C-EC9F-E91A-1BB6-1F4946FF7EB4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73FFAA6-3D81-FA53-8C29-684898CEC7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31CB341-82E7-9048-4D75-429E652EF676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DED6184-A597-5804-42FD-2E880157EC6B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4193C20-69CD-056E-320C-3E29A0CBB102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0F53586-A49A-1080-0E08-55F187499CF7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19349AE-1929-B033-91DC-82F2FA5B3C5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AE424FE-6D7F-9F16-AC75-AEED92B3791D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05894D4-E718-2D1E-EA65-1E4B1721B9D0}"/>
              </a:ext>
            </a:extLst>
          </p:cNvPr>
          <p:cNvSpPr/>
          <p:nvPr/>
        </p:nvSpPr>
        <p:spPr>
          <a:xfrm>
            <a:off x="4191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5DB68A-3B6F-82D3-BB00-3894763E2A98}"/>
              </a:ext>
            </a:extLst>
          </p:cNvPr>
          <p:cNvSpPr/>
          <p:nvPr/>
        </p:nvSpPr>
        <p:spPr>
          <a:xfrm>
            <a:off x="5737444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1128BB-B856-A3F0-0B27-C5A460EA655C}"/>
              </a:ext>
            </a:extLst>
          </p:cNvPr>
          <p:cNvSpPr/>
          <p:nvPr/>
        </p:nvSpPr>
        <p:spPr>
          <a:xfrm>
            <a:off x="2667000" y="1828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AFB522-1417-F5E0-5C48-9341EBE15D09}"/>
              </a:ext>
            </a:extLst>
          </p:cNvPr>
          <p:cNvCxnSpPr>
            <a:cxnSpLocks/>
            <a:stCxn id="28" idx="4"/>
            <a:endCxn id="8" idx="1"/>
          </p:cNvCxnSpPr>
          <p:nvPr/>
        </p:nvCxnSpPr>
        <p:spPr>
          <a:xfrm flipH="1">
            <a:off x="1066800" y="1981200"/>
            <a:ext cx="3200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035863-0756-E515-85C6-ECFC455EAE87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H="1">
            <a:off x="1066800" y="1958882"/>
            <a:ext cx="4692962" cy="13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FBEDAB-BF88-FF4C-88FE-0EF662656683}"/>
              </a:ext>
            </a:extLst>
          </p:cNvPr>
          <p:cNvCxnSpPr>
            <a:cxnSpLocks/>
            <a:stCxn id="30" idx="4"/>
            <a:endCxn id="8" idx="1"/>
          </p:cNvCxnSpPr>
          <p:nvPr/>
        </p:nvCxnSpPr>
        <p:spPr>
          <a:xfrm flipH="1">
            <a:off x="1066800" y="1981200"/>
            <a:ext cx="1676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D96AF8-C112-558C-B29D-5F73CA8FFD0B}"/>
              </a:ext>
            </a:extLst>
          </p:cNvPr>
          <p:cNvGrpSpPr/>
          <p:nvPr/>
        </p:nvGrpSpPr>
        <p:grpSpPr>
          <a:xfrm>
            <a:off x="7620000" y="3276600"/>
            <a:ext cx="914400" cy="999640"/>
            <a:chOff x="4591975" y="2429360"/>
            <a:chExt cx="914400" cy="99964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A50A98-F16C-CB26-D3F7-712211655825}"/>
                </a:ext>
              </a:extLst>
            </p:cNvPr>
            <p:cNvGrpSpPr/>
            <p:nvPr/>
          </p:nvGrpSpPr>
          <p:grpSpPr>
            <a:xfrm>
              <a:off x="4591975" y="2429360"/>
              <a:ext cx="914400" cy="999640"/>
              <a:chOff x="3815548" y="2971800"/>
              <a:chExt cx="914400" cy="999640"/>
            </a:xfrm>
          </p:grpSpPr>
          <p:sp>
            <p:nvSpPr>
              <p:cNvPr id="54" name="Flowchart: Magnetic Disk 53">
                <a:extLst>
                  <a:ext uri="{FF2B5EF4-FFF2-40B4-BE49-F238E27FC236}">
                    <a16:creationId xmlns:a16="http://schemas.microsoft.com/office/drawing/2014/main" id="{7F90C929-B38D-3216-D05F-396634B42522}"/>
                  </a:ext>
                </a:extLst>
              </p:cNvPr>
              <p:cNvSpPr/>
              <p:nvPr/>
            </p:nvSpPr>
            <p:spPr>
              <a:xfrm>
                <a:off x="3815548" y="359044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Flowchart: Magnetic Disk 54">
                <a:extLst>
                  <a:ext uri="{FF2B5EF4-FFF2-40B4-BE49-F238E27FC236}">
                    <a16:creationId xmlns:a16="http://schemas.microsoft.com/office/drawing/2014/main" id="{F61589BD-EF31-2B2E-256F-25940512A75E}"/>
                  </a:ext>
                </a:extLst>
              </p:cNvPr>
              <p:cNvSpPr/>
              <p:nvPr/>
            </p:nvSpPr>
            <p:spPr>
              <a:xfrm>
                <a:off x="3815548" y="328112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Flowchart: Magnetic Disk 55">
                <a:extLst>
                  <a:ext uri="{FF2B5EF4-FFF2-40B4-BE49-F238E27FC236}">
                    <a16:creationId xmlns:a16="http://schemas.microsoft.com/office/drawing/2014/main" id="{1727837C-7877-E768-9C30-EB320CF583E7}"/>
                  </a:ext>
                </a:extLst>
              </p:cNvPr>
              <p:cNvSpPr/>
              <p:nvPr/>
            </p:nvSpPr>
            <p:spPr>
              <a:xfrm>
                <a:off x="3815548" y="2971800"/>
                <a:ext cx="914400" cy="3810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E3F6BA-C4F6-9444-E24D-6EE170F80120}"/>
                </a:ext>
              </a:extLst>
            </p:cNvPr>
            <p:cNvGrpSpPr/>
            <p:nvPr/>
          </p:nvGrpSpPr>
          <p:grpSpPr>
            <a:xfrm>
              <a:off x="4620088" y="2590800"/>
              <a:ext cx="151396" cy="55688"/>
              <a:chOff x="6401804" y="3542344"/>
              <a:chExt cx="151396" cy="55688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2415AD7-CC71-5AF9-8730-9B712B89397F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1F8F8F0-699A-2FEB-4971-F683F689BFCD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BC86ED3-8F92-6B4B-41B2-230351FC7381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5D6E39-1FDB-1881-4319-214C89C49786}"/>
                </a:ext>
              </a:extLst>
            </p:cNvPr>
            <p:cNvGrpSpPr/>
            <p:nvPr/>
          </p:nvGrpSpPr>
          <p:grpSpPr>
            <a:xfrm>
              <a:off x="4620517" y="2893538"/>
              <a:ext cx="151396" cy="55688"/>
              <a:chOff x="6401804" y="3542344"/>
              <a:chExt cx="151396" cy="55688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68B6337-DFF7-53A7-0A83-B3DBD90B6FD1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195BBB2-39C0-CC74-6842-92ABC1DBE4BB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109B5CC3-1C34-59BA-BB3D-091B80B213FC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BE87A8-7EBF-2B37-6AA4-671385EB6D1D}"/>
                </a:ext>
              </a:extLst>
            </p:cNvPr>
            <p:cNvGrpSpPr/>
            <p:nvPr/>
          </p:nvGrpSpPr>
          <p:grpSpPr>
            <a:xfrm>
              <a:off x="4638088" y="3195528"/>
              <a:ext cx="151396" cy="55688"/>
              <a:chOff x="6401804" y="3542344"/>
              <a:chExt cx="151396" cy="5568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1B412503-431E-062F-E34A-88F7191919D6}"/>
                  </a:ext>
                </a:extLst>
              </p:cNvPr>
              <p:cNvSpPr/>
              <p:nvPr/>
            </p:nvSpPr>
            <p:spPr>
              <a:xfrm>
                <a:off x="6459931" y="3553861"/>
                <a:ext cx="36000" cy="36000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F4674D6-331B-C510-7ED1-AAE66D34EE93}"/>
                  </a:ext>
                </a:extLst>
              </p:cNvPr>
              <p:cNvSpPr/>
              <p:nvPr/>
            </p:nvSpPr>
            <p:spPr>
              <a:xfrm rot="167845">
                <a:off x="6401804" y="3542344"/>
                <a:ext cx="36000" cy="36000"/>
              </a:xfrm>
              <a:prstGeom prst="roundRect">
                <a:avLst/>
              </a:prstGeom>
              <a:solidFill>
                <a:srgbClr val="00B05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4EA432E2-F0AE-535D-04EF-A36ECF4FA762}"/>
                  </a:ext>
                </a:extLst>
              </p:cNvPr>
              <p:cNvSpPr/>
              <p:nvPr/>
            </p:nvSpPr>
            <p:spPr>
              <a:xfrm>
                <a:off x="6517200" y="3562032"/>
                <a:ext cx="36000" cy="36000"/>
              </a:xfrm>
              <a:prstGeom prst="roundRect">
                <a:avLst/>
              </a:prstGeom>
              <a:solidFill>
                <a:srgbClr val="FF0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B5F323-E137-D313-622F-6FC166605E16}"/>
              </a:ext>
            </a:extLst>
          </p:cNvPr>
          <p:cNvSpPr txBox="1"/>
          <p:nvPr/>
        </p:nvSpPr>
        <p:spPr>
          <a:xfrm>
            <a:off x="599011" y="4341613"/>
            <a:ext cx="935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Delhi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96226-DC62-68AB-AE91-3E2954AEA888}"/>
              </a:ext>
            </a:extLst>
          </p:cNvPr>
          <p:cNvSpPr txBox="1"/>
          <p:nvPr/>
        </p:nvSpPr>
        <p:spPr>
          <a:xfrm>
            <a:off x="7598823" y="4309813"/>
            <a:ext cx="87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York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3C2A18-6420-7C4C-83C3-F6D084A67692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2797082" y="1958882"/>
            <a:ext cx="5237180" cy="131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A19B82-72A1-97E4-EB4A-A80ED1918F2B}"/>
              </a:ext>
            </a:extLst>
          </p:cNvPr>
          <p:cNvCxnSpPr>
            <a:cxnSpLocks/>
            <a:stCxn id="28" idx="4"/>
            <a:endCxn id="56" idx="1"/>
          </p:cNvCxnSpPr>
          <p:nvPr/>
        </p:nvCxnSpPr>
        <p:spPr>
          <a:xfrm>
            <a:off x="4267200" y="1981200"/>
            <a:ext cx="38100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41DDB3-BBF6-8B5D-83FA-E037680B3E50}"/>
              </a:ext>
            </a:extLst>
          </p:cNvPr>
          <p:cNvCxnSpPr>
            <a:cxnSpLocks/>
            <a:stCxn id="29" idx="5"/>
            <a:endCxn id="56" idx="1"/>
          </p:cNvCxnSpPr>
          <p:nvPr/>
        </p:nvCxnSpPr>
        <p:spPr>
          <a:xfrm>
            <a:off x="5867526" y="1958882"/>
            <a:ext cx="2209674" cy="13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D94CEF-E42A-3FEB-91D1-3C1B9FD0A08C}"/>
              </a:ext>
            </a:extLst>
          </p:cNvPr>
          <p:cNvCxnSpPr>
            <a:cxnSpLocks/>
          </p:cNvCxnSpPr>
          <p:nvPr/>
        </p:nvCxnSpPr>
        <p:spPr>
          <a:xfrm flipH="1">
            <a:off x="1077744" y="1981200"/>
            <a:ext cx="1676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3734C7-5659-BC4F-2975-7CC8B3258C34}"/>
              </a:ext>
            </a:extLst>
          </p:cNvPr>
          <p:cNvCxnSpPr>
            <a:cxnSpLocks/>
          </p:cNvCxnSpPr>
          <p:nvPr/>
        </p:nvCxnSpPr>
        <p:spPr>
          <a:xfrm>
            <a:off x="2808026" y="1952898"/>
            <a:ext cx="5237180" cy="131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ross 61">
            <a:extLst>
              <a:ext uri="{FF2B5EF4-FFF2-40B4-BE49-F238E27FC236}">
                <a16:creationId xmlns:a16="http://schemas.microsoft.com/office/drawing/2014/main" id="{A4C5299F-8B4F-1EF3-6443-B7805F4274DB}"/>
              </a:ext>
            </a:extLst>
          </p:cNvPr>
          <p:cNvSpPr/>
          <p:nvPr/>
        </p:nvSpPr>
        <p:spPr>
          <a:xfrm rot="2838734">
            <a:off x="5360903" y="2432277"/>
            <a:ext cx="520606" cy="508240"/>
          </a:xfrm>
          <a:prstGeom prst="plus">
            <a:avLst>
              <a:gd name="adj" fmla="val 4538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6E7E82-68F3-A351-3B57-431F4899F8D8}"/>
              </a:ext>
            </a:extLst>
          </p:cNvPr>
          <p:cNvSpPr txBox="1"/>
          <p:nvPr/>
        </p:nvSpPr>
        <p:spPr>
          <a:xfrm>
            <a:off x="3021021" y="5284078"/>
            <a:ext cx="31178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Synchronize at regular intervals</a:t>
            </a:r>
            <a:endParaRPr lang="en-IN" dirty="0"/>
          </a:p>
        </p:txBody>
      </p:sp>
      <p:sp>
        <p:nvSpPr>
          <p:cNvPr id="64" name="Arrow: Bent-Up 63">
            <a:extLst>
              <a:ext uri="{FF2B5EF4-FFF2-40B4-BE49-F238E27FC236}">
                <a16:creationId xmlns:a16="http://schemas.microsoft.com/office/drawing/2014/main" id="{6D5E4F72-6D73-C111-5CFC-C86F6B9B7C30}"/>
              </a:ext>
            </a:extLst>
          </p:cNvPr>
          <p:cNvSpPr/>
          <p:nvPr/>
        </p:nvSpPr>
        <p:spPr>
          <a:xfrm>
            <a:off x="6138862" y="4556334"/>
            <a:ext cx="2090738" cy="958556"/>
          </a:xfrm>
          <a:prstGeom prst="bentUpArrow">
            <a:avLst>
              <a:gd name="adj1" fmla="val 16665"/>
              <a:gd name="adj2" fmla="val 14812"/>
              <a:gd name="adj3" fmla="val 17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Bent-Up 64">
            <a:extLst>
              <a:ext uri="{FF2B5EF4-FFF2-40B4-BE49-F238E27FC236}">
                <a16:creationId xmlns:a16="http://schemas.microsoft.com/office/drawing/2014/main" id="{6708BE60-93B4-84DF-D2A4-3570EA664B6A}"/>
              </a:ext>
            </a:extLst>
          </p:cNvPr>
          <p:cNvSpPr/>
          <p:nvPr/>
        </p:nvSpPr>
        <p:spPr>
          <a:xfrm flipH="1">
            <a:off x="930283" y="4579761"/>
            <a:ext cx="2090738" cy="958556"/>
          </a:xfrm>
          <a:prstGeom prst="bentUpArrow">
            <a:avLst>
              <a:gd name="adj1" fmla="val 16665"/>
              <a:gd name="adj2" fmla="val 14812"/>
              <a:gd name="adj3" fmla="val 17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9468D1-EC70-7050-732A-60D7DD5E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A</a:t>
            </a:r>
            <a:r>
              <a:rPr lang="en-US" sz="3200" b="1" dirty="0">
                <a:solidFill>
                  <a:srgbClr val="7030A0"/>
                </a:solidFill>
              </a:rPr>
              <a:t> motivating example </a:t>
            </a:r>
            <a:r>
              <a:rPr lang="en-US" sz="3200" b="1" dirty="0"/>
              <a:t>from real world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8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 animBg="1"/>
      <p:bldP spid="63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determine if File </a:t>
            </a:r>
            <a:r>
              <a:rPr lang="en-US" sz="2000" b="1" dirty="0">
                <a:solidFill>
                  <a:srgbClr val="7030A0"/>
                </a:solidFill>
              </a:rPr>
              <a:t>A</a:t>
            </a:r>
            <a:r>
              <a:rPr lang="en-US" sz="2000" b="1" dirty="0"/>
              <a:t>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dirty="0"/>
              <a:t>identical to File </a:t>
            </a:r>
            <a:r>
              <a:rPr lang="en-US" sz="2000" b="1" dirty="0">
                <a:solidFill>
                  <a:srgbClr val="7030A0"/>
                </a:solidFill>
              </a:rPr>
              <a:t>B</a:t>
            </a:r>
            <a:r>
              <a:rPr lang="en-US" sz="2000" dirty="0"/>
              <a:t> by communicating </a:t>
            </a:r>
            <a:r>
              <a:rPr lang="en-US" sz="2000" b="1" u="sng" dirty="0"/>
              <a:t>fewest bits </a:t>
            </a:r>
            <a:r>
              <a:rPr lang="en-US" sz="2000" dirty="0"/>
              <a:t>?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Network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 </a:t>
                </a:r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File </a:t>
                </a:r>
                <a:r>
                  <a:rPr lang="en-US" sz="1600" b="1" dirty="0"/>
                  <a:t>B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668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A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B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567"/>
              </p:ext>
            </p:extLst>
          </p:nvPr>
        </p:nvGraphicFramePr>
        <p:xfrm>
          <a:off x="1763441" y="5257800"/>
          <a:ext cx="5549900" cy="1107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bits to be 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81200" y="5638800"/>
            <a:ext cx="24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 algorithm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1200" y="6031468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Randomized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(log(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24" t="-8197" r="-10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514600" y="4343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533F3FC-9652-5925-E2B7-3D63A3DD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The Problem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I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  <p:bldP spid="20" grpId="0" animBg="1"/>
      <p:bldP spid="17" grpId="0" animBg="1"/>
      <p:bldP spid="24" grpId="0" animBg="1"/>
      <p:bldP spid="21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AC165-665C-2309-4B1A-AF4B502623E6}"/>
                  </a:ext>
                </a:extLst>
              </p:cNvPr>
              <p:cNvSpPr txBox="1"/>
              <p:nvPr/>
            </p:nvSpPr>
            <p:spPr>
              <a:xfrm>
                <a:off x="4388087" y="6278165"/>
                <a:ext cx="1003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8AC165-665C-2309-4B1A-AF4B50262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7" y="6278165"/>
                <a:ext cx="1003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86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>
                <a:blip r:embed="rId6"/>
                <a:stretch>
                  <a:fillRect l="-2216" t="-10526" r="-132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595526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𝟑𝟓𝟎𝟎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955268"/>
                <a:ext cx="7889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3574" y="5943600"/>
                <a:ext cx="11928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5943600"/>
                <a:ext cx="1192826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6510" y="59436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10" y="5943600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86711" y="5948412"/>
                <a:ext cx="120885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11" y="5948412"/>
                <a:ext cx="1208857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p-Down Arrow 12"/>
          <p:cNvSpPr/>
          <p:nvPr/>
        </p:nvSpPr>
        <p:spPr>
          <a:xfrm>
            <a:off x="5852359" y="4657649"/>
            <a:ext cx="685800" cy="784079"/>
          </a:xfrm>
          <a:prstGeom prst="upDownArrow">
            <a:avLst>
              <a:gd name="adj1" fmla="val 40821"/>
              <a:gd name="adj2" fmla="val 2470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4902191"/>
            <a:ext cx="978374" cy="3088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Huge gap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C1D347-9DD0-354D-B5FB-2B4F9BFC2076}"/>
              </a:ext>
            </a:extLst>
          </p:cNvPr>
          <p:cNvSpPr/>
          <p:nvPr/>
        </p:nvSpPr>
        <p:spPr>
          <a:xfrm>
            <a:off x="1441142" y="2376837"/>
            <a:ext cx="6553200" cy="23625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F52BE-DEFE-7BC4-2E0D-13281B8F9B6A}"/>
              </a:ext>
            </a:extLst>
          </p:cNvPr>
          <p:cNvSpPr/>
          <p:nvPr/>
        </p:nvSpPr>
        <p:spPr>
          <a:xfrm>
            <a:off x="1463249" y="2181152"/>
            <a:ext cx="6553200" cy="42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36E93-D5A9-959F-1102-37B0DD0278E3}"/>
              </a:ext>
            </a:extLst>
          </p:cNvPr>
          <p:cNvSpPr/>
          <p:nvPr/>
        </p:nvSpPr>
        <p:spPr>
          <a:xfrm>
            <a:off x="1371600" y="1828800"/>
            <a:ext cx="6553200" cy="42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Ribbon 18">
            <a:extLst>
              <a:ext uri="{FF2B5EF4-FFF2-40B4-BE49-F238E27FC236}">
                <a16:creationId xmlns:a16="http://schemas.microsoft.com/office/drawing/2014/main" id="{20A10459-AA5A-1618-8BDD-CD18A8FCB437}"/>
              </a:ext>
            </a:extLst>
          </p:cNvPr>
          <p:cNvSpPr/>
          <p:nvPr/>
        </p:nvSpPr>
        <p:spPr>
          <a:xfrm>
            <a:off x="6675518" y="4772860"/>
            <a:ext cx="2514599" cy="16441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Interestingly this simple fact alone will be used in devising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182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10" grpId="0" animBg="1"/>
      <p:bldP spid="11" grpId="0"/>
      <p:bldP spid="12" grpId="0" animBg="1"/>
      <p:bldP spid="6" grpId="0"/>
      <p:bldP spid="7" grpId="0"/>
      <p:bldP spid="8" grpId="0"/>
      <p:bldP spid="14" grpId="0" animBg="1"/>
      <p:bldP spid="15" grpId="0"/>
      <p:bldP spid="16" grpId="0"/>
      <p:bldP spid="17" grpId="0"/>
      <p:bldP spid="13" grpId="0" animBg="1"/>
      <p:bldP spid="9" grpId="0" animBg="1"/>
      <p:bldP spid="21" grpId="0" animBg="1"/>
      <p:bldP spid="22" grpId="0" animBg="1"/>
      <p:bldP spid="23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Key idea: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Visualize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 file as a </a:t>
            </a:r>
            <a:r>
              <a:rPr lang="en-US" sz="3200" b="1" dirty="0">
                <a:solidFill>
                  <a:srgbClr val="0070C0"/>
                </a:solidFill>
              </a:rPr>
              <a:t>binary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File </a:t>
                </a:r>
                <a:r>
                  <a:rPr lang="en-US" sz="2000" b="1" dirty="0"/>
                  <a:t>B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(trivial) Observation: </a:t>
                </a: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File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How large a number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) be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always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3810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38100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3810000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13778" y="914400"/>
            <a:ext cx="2601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914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47800" y="49530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89978" y="4572000"/>
            <a:ext cx="22200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5720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  <p:bldP spid="5" grpId="0" uiExpand="1" animBg="1"/>
      <p:bldP spid="6" grpId="0" uiExpand="1" animBg="1"/>
      <p:bldP spid="7" grpId="0" uiExpan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Network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File </a:t>
                </a:r>
                <a:r>
                  <a:rPr lang="en-US" b="1" dirty="0"/>
                  <a:t>A</a:t>
                </a: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File </a:t>
                </a:r>
                <a:r>
                  <a:rPr lang="en-US" sz="1600" b="1" dirty="0"/>
                  <a:t>B</a:t>
                </a: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1816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A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size(</a:t>
                </a:r>
                <a:r>
                  <a:rPr lang="en-US" b="1" dirty="0"/>
                  <a:t>B</a:t>
                </a:r>
                <a:r>
                  <a:rPr lang="en-US" dirty="0"/>
                  <a:t>)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bits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1" y="2076586"/>
            <a:ext cx="982297" cy="59041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352800" y="5429386"/>
            <a:ext cx="2412327" cy="590414"/>
            <a:chOff x="3352800" y="5429386"/>
            <a:chExt cx="2412327" cy="590414"/>
          </a:xfrm>
        </p:grpSpPr>
        <p:sp>
          <p:nvSpPr>
            <p:cNvPr id="29" name="TextBox 28"/>
            <p:cNvSpPr txBox="1"/>
            <p:nvPr/>
          </p:nvSpPr>
          <p:spPr>
            <a:xfrm>
              <a:off x="3352800" y="5562600"/>
              <a:ext cx="2412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What should be           ? 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5429386"/>
              <a:ext cx="982297" cy="59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1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 -0.0097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err="1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-Protocol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Processing</a:t>
                </a:r>
                <a:r>
                  <a:rPr lang="en-US" sz="2000" dirty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2000" dirty="0"/>
                  <a:t> computer :  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prime</a:t>
                </a:r>
                <a:r>
                  <a:rPr lang="en-US" sz="18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]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  </a:t>
                </a:r>
                <a:r>
                  <a:rPr lang="en-US" sz="1800" dirty="0"/>
                  <a:t>sends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to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receiver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Processing</a:t>
                </a:r>
                <a:r>
                  <a:rPr lang="en-US" sz="2000" dirty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receiver</a:t>
                </a:r>
                <a:r>
                  <a:rPr lang="en-US" sz="2000" dirty="0"/>
                  <a:t> computer: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is received from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1800" dirty="0"/>
                  <a:t>.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   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“A=B”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else            </a:t>
                </a:r>
                <a:r>
                  <a:rPr lang="en-US" sz="2000" dirty="0"/>
                  <a:t> 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“A≠B”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Number of Bits transmitted: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6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43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572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33600" y="4953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2743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41910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// 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Report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reduce the error probability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52800" y="1981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C6D9D-159E-1C4B-B185-944AC2DE6AB6}"/>
              </a:ext>
            </a:extLst>
          </p:cNvPr>
          <p:cNvSpPr/>
          <p:nvPr/>
        </p:nvSpPr>
        <p:spPr>
          <a:xfrm>
            <a:off x="1600200" y="4267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7" grpId="0" uiExpan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34290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3429000"/>
                <a:ext cx="341641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38546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3854643"/>
                <a:ext cx="284109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65243"/>
              </p:ext>
            </p:extLst>
          </p:nvPr>
        </p:nvGraphicFramePr>
        <p:xfrm>
          <a:off x="381000" y="25450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36449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2971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2971800"/>
                <a:ext cx="1139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3644998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3644998"/>
                <a:ext cx="11399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29718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2971800"/>
                <a:ext cx="254736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29718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404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2" grpId="0"/>
      <p:bldP spid="8" grpId="0"/>
      <p:bldP spid="18" grpId="0"/>
      <p:bldP spid="20" grpId="0"/>
      <p:bldP spid="69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 =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, then surely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protocol makes an error </a:t>
                </a:r>
                <a:r>
                  <a:rPr lang="en-US" sz="1800" b="1" dirty="0"/>
                  <a:t>if and only if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divides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4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2654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19812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FF950-3651-99EE-B994-0A086DF68880}"/>
              </a:ext>
            </a:extLst>
          </p:cNvPr>
          <p:cNvSpPr/>
          <p:nvPr/>
        </p:nvSpPr>
        <p:spPr>
          <a:xfrm>
            <a:off x="3141216" y="3783727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0B3A0-58F5-5AAE-D1B9-6F2FA99F1991}"/>
              </a:ext>
            </a:extLst>
          </p:cNvPr>
          <p:cNvSpPr/>
          <p:nvPr/>
        </p:nvSpPr>
        <p:spPr>
          <a:xfrm>
            <a:off x="1928681" y="3810000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8532C-4A0F-FA3E-BF1A-0D34158EB8AA}"/>
              </a:ext>
            </a:extLst>
          </p:cNvPr>
          <p:cNvSpPr/>
          <p:nvPr/>
        </p:nvSpPr>
        <p:spPr>
          <a:xfrm>
            <a:off x="3217416" y="4495800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8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8A7E31-8D09-DE77-D747-914C1F23FFDE}"/>
              </a:ext>
            </a:extLst>
          </p:cNvPr>
          <p:cNvCxnSpPr>
            <a:cxnSpLocks/>
          </p:cNvCxnSpPr>
          <p:nvPr/>
        </p:nvCxnSpPr>
        <p:spPr>
          <a:xfrm>
            <a:off x="4038600" y="3429000"/>
            <a:ext cx="0" cy="1981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1765610" y="3657600"/>
            <a:ext cx="3771900" cy="762000"/>
            <a:chOff x="1765610" y="2514600"/>
            <a:chExt cx="37719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The prime factors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b="-1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765610" y="2526268"/>
              <a:ext cx="1524000" cy="3253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310" y="2526268"/>
              <a:ext cx="1333500" cy="3253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70510" y="2514600"/>
              <a:ext cx="1091890" cy="3370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41646" y="2514600"/>
              <a:ext cx="464" cy="3370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724400" y="2514600"/>
              <a:ext cx="685800" cy="3370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232210" y="5257800"/>
            <a:ext cx="2806390" cy="1066800"/>
            <a:chOff x="1156010" y="4800600"/>
            <a:chExt cx="2806390" cy="1066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02060"/>
                      </a:solidFill>
                    </a:rPr>
                    <a:t>prime numbers in the range [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].</a:t>
                  </a:r>
                </a:p>
              </p:txBody>
            </p:sp>
          </mc:Choice>
          <mc:Fallback xmlns=""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0" y="5290066"/>
                  <a:ext cx="2806390" cy="577334"/>
                </a:xfrm>
                <a:prstGeom prst="roundRect">
                  <a:avLst/>
                </a:prstGeom>
                <a:blipFill rotWithShape="1">
                  <a:blip r:embed="rId2"/>
                  <a:stretch>
                    <a:fillRect t="-8081" b="-191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>
              <a:off x="1219200" y="4856202"/>
              <a:ext cx="24161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422710" y="4856202"/>
              <a:ext cx="9525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622735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852961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60910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590800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3603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080060" y="4809893"/>
              <a:ext cx="53434" cy="468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3410" y="4805246"/>
              <a:ext cx="106170" cy="4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416455" y="4856202"/>
              <a:ext cx="254155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77194" y="5257800"/>
            <a:ext cx="7604806" cy="533400"/>
            <a:chOff x="700994" y="4648200"/>
            <a:chExt cx="760480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4400" y="4724400"/>
              <a:ext cx="739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4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62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232210" y="5257800"/>
            <a:ext cx="2590800" cy="76200"/>
            <a:chOff x="1219200" y="4267200"/>
            <a:chExt cx="2590800" cy="76200"/>
          </a:xfrm>
        </p:grpSpPr>
        <p:sp>
          <p:nvSpPr>
            <p:cNvPr id="25" name="Oval 24"/>
            <p:cNvSpPr/>
            <p:nvPr/>
          </p:nvSpPr>
          <p:spPr>
            <a:xfrm>
              <a:off x="12192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7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286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77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0639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2000" y="3505200"/>
            <a:ext cx="7581864" cy="609600"/>
            <a:chOff x="762000" y="2362200"/>
            <a:chExt cx="7581864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077200" y="2362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62000" y="2373868"/>
              <a:ext cx="7581864" cy="597932"/>
              <a:chOff x="762000" y="2362200"/>
              <a:chExt cx="7581864" cy="5979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24384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9906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91000" y="2438400"/>
                <a:ext cx="1066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257800" y="2438400"/>
              <a:ext cx="289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168941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1940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9941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04010" y="352716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7385756" y="3505200"/>
            <a:ext cx="386644" cy="533400"/>
            <a:chOff x="7385756" y="2863334"/>
            <a:chExt cx="386644" cy="533400"/>
          </a:xfrm>
        </p:grpSpPr>
        <p:sp>
          <p:nvSpPr>
            <p:cNvPr id="14" name="Oval 13"/>
            <p:cNvSpPr/>
            <p:nvPr/>
          </p:nvSpPr>
          <p:spPr>
            <a:xfrm>
              <a:off x="7543800" y="2863334"/>
              <a:ext cx="76200" cy="10846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33" y="4022467"/>
                <a:ext cx="62388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2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1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3124200" y="4038600"/>
            <a:ext cx="2209800" cy="381000"/>
            <a:chOff x="3124200" y="4038600"/>
            <a:chExt cx="22098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124200" y="40386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334000" y="40386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6B29D4-B71A-9E94-6A1F-43BC800BCC04}"/>
                  </a:ext>
                </a:extLst>
              </p:cNvPr>
              <p:cNvSpPr txBox="1"/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6B29D4-B71A-9E94-6A1F-43BC800BC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1981200"/>
                <a:ext cx="113992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C52C2-E39E-7772-18BE-0FDCDD27D1BD}"/>
                  </a:ext>
                </a:extLst>
              </p:cNvPr>
              <p:cNvSpPr txBox="1"/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9C52C2-E39E-7772-18BE-0FDCDD27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2654398"/>
                <a:ext cx="113992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65FEF5-ADB3-E86C-84DA-A48E5D8CFAA4}"/>
                  </a:ext>
                </a:extLst>
              </p:cNvPr>
              <p:cNvSpPr txBox="1"/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E65FEF5-ADB3-E86C-84DA-A48E5D8C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81200"/>
                <a:ext cx="2547364" cy="369332"/>
              </a:xfrm>
              <a:prstGeom prst="rect">
                <a:avLst/>
              </a:prstGeom>
              <a:blipFill>
                <a:blip r:embed="rId2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4615FE-89B3-DB58-CF3C-D6FBC61307F9}"/>
                  </a:ext>
                </a:extLst>
              </p:cNvPr>
              <p:cNvSpPr txBox="1"/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4615FE-89B3-DB58-CF3C-D6FBC613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blipFill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748C2A-5355-F2EB-6A32-679B6FA9231D}"/>
                  </a:ext>
                </a:extLst>
              </p:cNvPr>
              <p:cNvSpPr txBox="1"/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8748C2A-5355-F2EB-6A32-679B6FA9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9100602-6359-1B0F-194D-0F6782F0FB55}"/>
              </a:ext>
            </a:extLst>
          </p:cNvPr>
          <p:cNvSpPr txBox="1"/>
          <p:nvPr/>
        </p:nvSpPr>
        <p:spPr>
          <a:xfrm>
            <a:off x="2403199" y="19812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6044" y="2791556"/>
                <a:ext cx="839589" cy="5612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044" y="2791556"/>
                <a:ext cx="839589" cy="561244"/>
              </a:xfrm>
              <a:prstGeom prst="rect">
                <a:avLst/>
              </a:prstGeom>
              <a:blipFill>
                <a:blip r:embed="rId24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2DA1E60-86D1-5CF4-6892-AE8F1186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64916"/>
              </p:ext>
            </p:extLst>
          </p:nvPr>
        </p:nvGraphicFramePr>
        <p:xfrm>
          <a:off x="3810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Oval 62">
            <a:extLst>
              <a:ext uri="{FF2B5EF4-FFF2-40B4-BE49-F238E27FC236}">
                <a16:creationId xmlns:a16="http://schemas.microsoft.com/office/drawing/2014/main" id="{A59ACA2C-60EA-FD81-7432-9B45C8E3D375}"/>
              </a:ext>
            </a:extLst>
          </p:cNvPr>
          <p:cNvSpPr/>
          <p:nvPr/>
        </p:nvSpPr>
        <p:spPr>
          <a:xfrm>
            <a:off x="1652124" y="5215969"/>
            <a:ext cx="152400" cy="152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3801D61-A8C7-3F78-97FC-69E5CC4F8D9D}"/>
              </a:ext>
            </a:extLst>
          </p:cNvPr>
          <p:cNvSpPr/>
          <p:nvPr/>
        </p:nvSpPr>
        <p:spPr>
          <a:xfrm>
            <a:off x="2265963" y="5215969"/>
            <a:ext cx="152400" cy="152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731FF9-FBCF-8C7E-93B3-16C5A4A32551}"/>
              </a:ext>
            </a:extLst>
          </p:cNvPr>
          <p:cNvSpPr/>
          <p:nvPr/>
        </p:nvSpPr>
        <p:spPr>
          <a:xfrm>
            <a:off x="2788270" y="5215969"/>
            <a:ext cx="152400" cy="1524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5C380E4-8C04-D5F3-8763-20C1B9823F11}"/>
              </a:ext>
            </a:extLst>
          </p:cNvPr>
          <p:cNvSpPr/>
          <p:nvPr/>
        </p:nvSpPr>
        <p:spPr>
          <a:xfrm>
            <a:off x="1689410" y="352201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FC7B1A-F847-662E-471D-5D9331F6CF8E}"/>
              </a:ext>
            </a:extLst>
          </p:cNvPr>
          <p:cNvSpPr/>
          <p:nvPr/>
        </p:nvSpPr>
        <p:spPr>
          <a:xfrm>
            <a:off x="2286000" y="352201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7D2A529-9286-2AF0-2111-F22160F4E77B}"/>
              </a:ext>
            </a:extLst>
          </p:cNvPr>
          <p:cNvSpPr/>
          <p:nvPr/>
        </p:nvSpPr>
        <p:spPr>
          <a:xfrm>
            <a:off x="2819400" y="352201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00087 0.2534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266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225 0.2534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266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9259E-6 L 0.00052 0.2534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5" grpId="0" animBg="1"/>
      <p:bldP spid="5" grpId="0" animBg="1"/>
      <p:bldP spid="69" grpId="0" animBg="1"/>
      <p:bldP spid="46" grpId="0"/>
      <p:bldP spid="7" grpId="0" animBg="1"/>
      <p:bldP spid="63" grpId="0" animBg="1"/>
      <p:bldP spid="65" grpId="0" animBg="1"/>
      <p:bldP spid="66" grpId="0" animBg="1"/>
      <p:bldP spid="67" grpId="0" animBg="1"/>
      <p:bldP spid="72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135514" y="5670110"/>
            <a:ext cx="1731886" cy="7639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The probability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-Protocol </a:t>
                </a:r>
                <a:r>
                  <a:rPr lang="en-US" sz="1800" dirty="0"/>
                  <a:t>makes an error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large should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 be in order to achieve error probability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Pick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log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log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+2+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&gt;4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Bits transmitted: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362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2362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438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4267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400" y="1676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47800" y="1676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14" y="5867400"/>
                <a:ext cx="684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15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𝐥𝐨𝐠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99" y="5713088"/>
                <a:ext cx="1003801" cy="645690"/>
              </a:xfrm>
              <a:prstGeom prst="rect">
                <a:avLst/>
              </a:prstGeom>
              <a:blipFill rotWithShape="1">
                <a:blip r:embed="rId4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Frievald’s</a:t>
            </a:r>
            <a:r>
              <a:rPr lang="en-US" dirty="0">
                <a:solidFill>
                  <a:srgbClr val="7030A0"/>
                </a:solidFill>
              </a:rPr>
              <a:t> technique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 :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Matrix Product verification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Rusins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Frievald</a:t>
            </a:r>
            <a:r>
              <a:rPr lang="en-US" sz="2800" b="1" dirty="0">
                <a:solidFill>
                  <a:srgbClr val="002060"/>
                </a:solidFill>
              </a:rPr>
              <a:t>, 1977)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dirty="0"/>
                  <a:t>Given three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Best deterministic </a:t>
                </a:r>
                <a:r>
                  <a:rPr lang="en-US" sz="2000" dirty="0"/>
                  <a:t>algorithm: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Verify if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?                    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09170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28315"/>
              </p:ext>
            </p:extLst>
          </p:nvPr>
        </p:nvGraphicFramePr>
        <p:xfrm>
          <a:off x="35052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91683"/>
              </p:ext>
            </p:extLst>
          </p:nvPr>
        </p:nvGraphicFramePr>
        <p:xfrm>
          <a:off x="63246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1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blipFill rotWithShape="1">
                <a:blip r:embed="rId4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3352800" y="5334000"/>
            <a:ext cx="2743200" cy="584775"/>
            <a:chOff x="3352800" y="5334000"/>
            <a:chExt cx="2743200" cy="584775"/>
          </a:xfrm>
        </p:grpSpPr>
        <p:sp>
          <p:nvSpPr>
            <p:cNvPr id="15" name="Right Brace 14"/>
            <p:cNvSpPr/>
            <p:nvPr/>
          </p:nvSpPr>
          <p:spPr>
            <a:xfrm>
              <a:off x="3352800" y="5334000"/>
              <a:ext cx="280344" cy="5334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Time complexity: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sup>
                      </m:sSup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600" dirty="0"/>
                    <a:t>,    </a:t>
                  </a:r>
                </a:p>
                <a:p>
                  <a:r>
                    <a:rPr lang="en-US" sz="1600" dirty="0"/>
                    <a:t>current value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1600" i="1">
                          <a:latin typeface="Cambria Math"/>
                        </a:rPr>
                        <m:t>2.37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238" t="-3125" r="-222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6172200" y="5421868"/>
            <a:ext cx="1191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STOC 2012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0505" y="5638800"/>
            <a:ext cx="244549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9" grpId="0"/>
      <p:bldP spid="10" grpId="0"/>
      <p:bldP spid="11" grpId="0"/>
      <p:bldP spid="12" grpId="0"/>
      <p:bldP spid="13" grpId="0"/>
      <p:bldP spid="14" grpId="0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Rusins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Frievald</a:t>
            </a:r>
            <a:r>
              <a:rPr lang="en-US" sz="2800" b="1" dirty="0">
                <a:solidFill>
                  <a:srgbClr val="002060"/>
                </a:solidFill>
              </a:rPr>
              <a:t>, 1977)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3011"/>
              </p:ext>
            </p:extLst>
          </p:nvPr>
        </p:nvGraphicFramePr>
        <p:xfrm>
          <a:off x="5334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4906" r="-1415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2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07028"/>
              </p:ext>
            </p:extLst>
          </p:nvPr>
        </p:nvGraphicFramePr>
        <p:xfrm>
          <a:off x="29718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075"/>
              </p:ext>
            </p:extLst>
          </p:nvPr>
        </p:nvGraphicFramePr>
        <p:xfrm>
          <a:off x="3010430" y="402336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51998"/>
              </p:ext>
            </p:extLst>
          </p:nvPr>
        </p:nvGraphicFramePr>
        <p:xfrm>
          <a:off x="5372630" y="15087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blipFill rotWithShape="1">
                <a:blip r:embed="rId7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>
                    <a:solidFill>
                      <a:srgbClr val="0070C0"/>
                    </a:solidFill>
                  </a:rPr>
                  <a:t>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blipFill rotWithShape="1">
                <a:blip r:embed="rId8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5943600" y="21336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98902"/>
              </p:ext>
            </p:extLst>
          </p:nvPr>
        </p:nvGraphicFramePr>
        <p:xfrm>
          <a:off x="5368343" y="40233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6465"/>
              </p:ext>
            </p:extLst>
          </p:nvPr>
        </p:nvGraphicFramePr>
        <p:xfrm>
          <a:off x="7120943" y="15240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>
                    <a:solidFill>
                      <a:srgbClr val="0070C0"/>
                    </a:solidFill>
                  </a:rPr>
                  <a:t> 0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blipFill rotWithShape="1">
                <a:blip r:embed="rId9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blipFill rotWithShape="1">
                <a:blip r:embed="rId10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5943600" y="45720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78079"/>
              </p:ext>
            </p:extLst>
          </p:nvPr>
        </p:nvGraphicFramePr>
        <p:xfrm>
          <a:off x="7120943" y="40386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2895600" y="1295399"/>
            <a:ext cx="2895599" cy="2375951"/>
            <a:chOff x="2895600" y="1295399"/>
            <a:chExt cx="2895599" cy="2375951"/>
          </a:xfrm>
        </p:grpSpPr>
        <p:sp>
          <p:nvSpPr>
            <p:cNvPr id="37" name="Left Bracket 36"/>
            <p:cNvSpPr/>
            <p:nvPr/>
          </p:nvSpPr>
          <p:spPr>
            <a:xfrm>
              <a:off x="2895600" y="1295400"/>
              <a:ext cx="304800" cy="237595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flipH="1">
              <a:off x="5463028" y="1295399"/>
              <a:ext cx="328171" cy="2375951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  <p:bldP spid="14" grpId="0"/>
      <p:bldP spid="25" grpId="0"/>
      <p:bldP spid="28" grpId="0" uiExpand="1" build="p"/>
      <p:bldP spid="30" grpId="0" animBg="1"/>
      <p:bldP spid="33" grpId="0"/>
      <p:bldP spid="34" grpId="0"/>
      <p:bldP spid="35" grpId="0" animBg="1"/>
      <p:bldP spid="41" grpId="0"/>
      <p:bldP spid="42" grpId="0"/>
      <p:bldP spid="43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2800" b="1" dirty="0"/>
            </a:b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Rusins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Frievald</a:t>
            </a:r>
            <a:r>
              <a:rPr lang="en-US" sz="2400" b="1" dirty="0">
                <a:solidFill>
                  <a:srgbClr val="002060"/>
                </a:solidFill>
              </a:rPr>
              <a:t>, 1977)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matrix (vector) whose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are selected </a:t>
                </a:r>
                <a:r>
                  <a:rPr lang="en-US" sz="1800" u="sng" dirty="0"/>
                  <a:t>randomly</a:t>
                </a:r>
                <a:r>
                  <a:rPr lang="en-US" sz="1800" dirty="0"/>
                  <a:t> </a:t>
                </a:r>
                <a:r>
                  <a:rPr lang="en-US" sz="1800" u="sng" dirty="0"/>
                  <a:t>uniformly</a:t>
                </a:r>
                <a:r>
                  <a:rPr lang="en-US" sz="1800" dirty="0"/>
                  <a:t>  and </a:t>
                </a:r>
                <a:r>
                  <a:rPr lang="en-US" sz="1800" u="sng" dirty="0"/>
                  <a:t>independently</a:t>
                </a:r>
                <a:r>
                  <a:rPr lang="en-US" sz="1800" dirty="0"/>
                  <a:t> from 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}.</a:t>
                </a:r>
                <a:r>
                  <a:rPr lang="en-US" sz="1800" b="1" i="1" dirty="0">
                    <a:solidFill>
                      <a:srgbClr val="002060"/>
                    </a:solidFill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)    </a:t>
                </a:r>
                <a:r>
                  <a:rPr lang="en-US" sz="1800" dirty="0"/>
                  <a:t>output “AB=C”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            </a:t>
                </a:r>
                <a:r>
                  <a:rPr lang="en-US" sz="1800" dirty="0"/>
                  <a:t>output “AB≠C”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6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6388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286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0" y="4114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572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64984"/>
              </p:ext>
            </p:extLst>
          </p:nvPr>
        </p:nvGraphicFramePr>
        <p:xfrm>
          <a:off x="381000" y="27736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36576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3657600"/>
                <a:ext cx="34164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40832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4083243"/>
                <a:ext cx="28410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38735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3200400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3200400"/>
                <a:ext cx="11705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3873598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3873598"/>
                <a:ext cx="11705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79959" y="3200400"/>
                <a:ext cx="177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59" y="3200400"/>
                <a:ext cx="17732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32004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250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2" grpId="0"/>
      <p:bldP spid="8" grpId="0"/>
      <p:bldP spid="18" grpId="0"/>
      <p:bldP spid="20" grpId="0"/>
      <p:bldP spid="69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not</a:t>
                </a:r>
                <a:r>
                  <a:rPr lang="en-US" sz="2000" dirty="0"/>
                  <a:t> a null matrix.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Error</a:t>
                </a:r>
                <a:r>
                  <a:rPr lang="en-US" sz="2000" dirty="0"/>
                  <a:t> Probability of the algorithm = </a:t>
                </a: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2654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1981200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1981200"/>
                <a:ext cx="11705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2654398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2654398"/>
                <a:ext cx="11705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79959" y="1981200"/>
                <a:ext cx="177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59" y="1981200"/>
                <a:ext cx="17732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19812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FF950-3651-99EE-B994-0A086DF68880}"/>
              </a:ext>
            </a:extLst>
          </p:cNvPr>
          <p:cNvSpPr/>
          <p:nvPr/>
        </p:nvSpPr>
        <p:spPr>
          <a:xfrm>
            <a:off x="3269934" y="3810000"/>
            <a:ext cx="2673665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0B3A0-58F5-5AAE-D1B9-6F2FA99F1991}"/>
              </a:ext>
            </a:extLst>
          </p:cNvPr>
          <p:cNvSpPr/>
          <p:nvPr/>
        </p:nvSpPr>
        <p:spPr>
          <a:xfrm>
            <a:off x="1998216" y="3836273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8532C-4A0F-FA3E-BF1A-0D34158EB8AA}"/>
              </a:ext>
            </a:extLst>
          </p:cNvPr>
          <p:cNvSpPr/>
          <p:nvPr/>
        </p:nvSpPr>
        <p:spPr>
          <a:xfrm>
            <a:off x="4203583" y="4545727"/>
            <a:ext cx="2502017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5C7DD716-0375-5521-B671-F3BE59DA8593}"/>
              </a:ext>
            </a:extLst>
          </p:cNvPr>
          <p:cNvSpPr/>
          <p:nvPr/>
        </p:nvSpPr>
        <p:spPr>
          <a:xfrm>
            <a:off x="4267200" y="6208603"/>
            <a:ext cx="1828800" cy="612648"/>
          </a:xfrm>
          <a:prstGeom prst="borderCallout1">
            <a:avLst>
              <a:gd name="adj1" fmla="val 49693"/>
              <a:gd name="adj2" fmla="val -406"/>
              <a:gd name="adj3" fmla="val -47674"/>
              <a:gd name="adj4" fmla="val -669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 vector</a:t>
            </a:r>
          </a:p>
        </p:txBody>
      </p:sp>
    </p:spTree>
    <p:extLst>
      <p:ext uri="{BB962C8B-B14F-4D97-AF65-F5344CB8AC3E}">
        <p14:creationId xmlns:p14="http://schemas.microsoft.com/office/powerpoint/2010/main" val="207788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positive integer (to be fixed later on )</a:t>
                </a:r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//returns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00B0F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U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};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Report the median of multiset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052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905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    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𝐏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  depends upon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So what to do  </a:t>
                </a:r>
                <a:r>
                  <a:rPr lang="en-US" sz="1800" dirty="0">
                    <a:sym typeface="Wingdings" pitchFamily="2" charset="2"/>
                  </a:rPr>
                  <a:t>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Our goal is to get an upper bound on this probability.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So we start with the </a:t>
                </a:r>
                <a:r>
                  <a:rPr lang="en-US" sz="1800" b="1" u="sng" dirty="0"/>
                  <a:t>least information </a:t>
                </a:r>
                <a:r>
                  <a:rPr lang="en-US" sz="1800" dirty="0"/>
                  <a:t>about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which is: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There is at least </a:t>
                </a:r>
                <a:r>
                  <a:rPr lang="en-US" sz="1800" b="1" dirty="0"/>
                  <a:t>one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non-zero</a:t>
                </a:r>
                <a:r>
                  <a:rPr lang="en-US" sz="1800" dirty="0"/>
                  <a:t>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Let this element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  <a:p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800" b="1" dirty="0"/>
                  <a:t>    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 focus on the product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 row and vector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  <a:blipFill rotWithShape="1">
                <a:blip r:embed="rId2"/>
                <a:stretch>
                  <a:fillRect l="-1020" t="-674" r="-1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7745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50548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-27952" y="1676400"/>
            <a:ext cx="1694286" cy="1931685"/>
            <a:chOff x="-27952" y="1676400"/>
            <a:chExt cx="1694286" cy="1931685"/>
          </a:xfrm>
        </p:grpSpPr>
        <p:sp>
          <p:nvSpPr>
            <p:cNvPr id="7" name="Right Arrow 6"/>
            <p:cNvSpPr/>
            <p:nvPr/>
          </p:nvSpPr>
          <p:spPr>
            <a:xfrm>
              <a:off x="228600" y="3352800"/>
              <a:ext cx="244602" cy="14123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1363566" y="2150510"/>
              <a:ext cx="295924" cy="1274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1471891" y="3352800"/>
              <a:ext cx="128309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   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blipFill rotWithShape="1">
                <a:blip r:embed="rId10"/>
                <a:stretch>
                  <a:fillRect l="-2550" t="-81818" r="-3966" b="-1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34000" y="4572000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492063" y="5135747"/>
            <a:ext cx="3048000" cy="1058180"/>
          </a:xfrm>
          <a:prstGeom prst="cloudCallout">
            <a:avLst>
              <a:gd name="adj1" fmla="val -33126"/>
              <a:gd name="adj2" fmla="val 79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?</a:t>
            </a:r>
          </a:p>
        </p:txBody>
      </p:sp>
    </p:spTree>
    <p:extLst>
      <p:ext uri="{BB962C8B-B14F-4D97-AF65-F5344CB8AC3E}">
        <p14:creationId xmlns:p14="http://schemas.microsoft.com/office/powerpoint/2010/main" val="7782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14" grpId="0" animBg="1"/>
      <p:bldP spid="16" grpId="0" animBg="1"/>
      <p:bldP spid="1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</p:spPr>
            <p:txBody>
              <a:bodyPr/>
              <a:lstStyle/>
              <a:p>
                <a:endParaRPr lang="en-US" sz="1800" b="1" dirty="0"/>
              </a:p>
              <a:p>
                <a:endParaRPr lang="en-US" sz="1800" b="1" dirty="0"/>
              </a:p>
              <a:p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/>
                  <a:t>)   =   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= 0)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underlying sample space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elementary events.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Convince yourself that  it is indeed difficult to calculate </a:t>
                </a:r>
                <a:r>
                  <a:rPr lang="en-US" sz="1800" b="1" dirty="0"/>
                  <a:t>this probability </a:t>
                </a:r>
                <a:r>
                  <a:rPr lang="en-US" sz="1800" dirty="0"/>
                  <a:t>from standard tools which you know.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Here we shall use a simple but powerful probability tool…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  <a:blipFill rotWithShape="1">
                <a:blip r:embed="rId2"/>
                <a:stretch>
                  <a:fillRect l="-998" t="-674" b="-14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90179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92977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28600" y="3352800"/>
            <a:ext cx="244602" cy="141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363566" y="2150510"/>
            <a:ext cx="295924" cy="1274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71891" y="3352800"/>
            <a:ext cx="128309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25146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Probability tool: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Partition of sample space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is said to </a:t>
                </a:r>
              </a:p>
              <a:p>
                <a:pPr marL="0" indent="0">
                  <a:buNone/>
                </a:pPr>
                <a:r>
                  <a:rPr lang="en-US" sz="2000" dirty="0"/>
                  <a:t>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-400050">
                  <a:buNone/>
                </a:pPr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-400050">
                  <a:buNone/>
                </a:pPr>
                <a:r>
                  <a:rPr lang="en-US" sz="22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200" b="1" dirty="0">
                    <a:solidFill>
                      <a:srgbClr val="C00000"/>
                    </a:solidFill>
                    <a:sym typeface="Wingdings" pitchFamily="2" charset="2"/>
                  </a:rPr>
                  <a:t>: </a:t>
                </a:r>
                <a:r>
                  <a:rPr lang="en-US" sz="2200" b="1" dirty="0">
                    <a:solidFill>
                      <a:srgbClr val="7030A0"/>
                    </a:solidFill>
                    <a:sym typeface="Wingdings" pitchFamily="2" charset="2"/>
                  </a:rPr>
                  <a:t>(Partition theorem)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-400050">
                  <a:buNone/>
                </a:pPr>
                <a:r>
                  <a:rPr lang="en-US" sz="1800" dirty="0"/>
                  <a:t>Given an event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, we can express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as: 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/>
                  <a:t>                  </a:t>
                </a:r>
                <a:r>
                  <a:rPr lang="en-US" sz="2000" dirty="0"/>
                  <a:t>using </a:t>
                </a:r>
                <a:r>
                  <a:rPr lang="en-US" sz="2000" b="1" dirty="0"/>
                  <a:t>conditional probability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229600" cy="4648200"/>
              </a:xfrm>
              <a:blipFill>
                <a:blip r:embed="rId2"/>
                <a:stretch>
                  <a:fillRect l="-963" t="-787" b="-17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41298" cy="1066800"/>
            <a:chOff x="4219575" y="2895600"/>
            <a:chExt cx="1541298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448050" y="2590800"/>
            <a:ext cx="2851879" cy="1828800"/>
            <a:chOff x="3448050" y="2590800"/>
            <a:chExt cx="2851879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267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>
                <a:solidFill>
                  <a:srgbClr val="C00000"/>
                </a:solidFill>
              </a:rPr>
              <a:t>Question:</a:t>
            </a:r>
            <a:r>
              <a:rPr lang="en-US" sz="2800" b="1" dirty="0"/>
              <a:t> </a:t>
            </a:r>
            <a:r>
              <a:rPr lang="en-US" sz="2400" dirty="0"/>
              <a:t>When to use the </a:t>
            </a:r>
            <a:r>
              <a:rPr lang="en-US" sz="2400" b="1" dirty="0">
                <a:solidFill>
                  <a:srgbClr val="7030A0"/>
                </a:solidFill>
              </a:rPr>
              <a:t>Partition</a:t>
            </a:r>
            <a:r>
              <a:rPr lang="en-US" sz="2400" dirty="0"/>
              <a:t> theorem ?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 event defined over a probability space (</a:t>
                </a:r>
                <a14:m>
                  <m:oMath xmlns:m="http://schemas.openxmlformats.org/officeDocument/2006/math">
                    <m:r>
                      <a:rPr lang="el-GR" sz="18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r>
                  <a:rPr lang="en-US" sz="1800" dirty="0"/>
                  <a:t>Suppose it turns out that it is not easy to calculate or get a good bound on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directly using the standard tools. In such situation, one may explore the following possibility:</a:t>
                </a:r>
              </a:p>
              <a:p>
                <a:pPr marL="0" indent="0">
                  <a:buNone/>
                </a:pPr>
                <a:r>
                  <a:rPr lang="en-US" sz="1800" dirty="0"/>
                  <a:t>Try to design a partition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of the sample space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is easy to calculate. This may be used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IMPORTANT:</a:t>
                </a:r>
                <a:r>
                  <a:rPr lang="en-US" sz="1800" dirty="0"/>
                  <a:t> Most of the times,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turns out to be independent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. In this case,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can be  bounded directly as follows.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P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≤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for every possible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, then </a:t>
                </a:r>
              </a:p>
              <a:p>
                <a:pPr marL="0" lvl="1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1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16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lvl="1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nary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</m:e>
                    </m:nary>
                  </m:oMath>
                </a14:m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1037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0  )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suitable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2500" r="-41772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own Ribbon 3"/>
          <p:cNvSpPr/>
          <p:nvPr/>
        </p:nvSpPr>
        <p:spPr>
          <a:xfrm>
            <a:off x="2286000" y="5129213"/>
            <a:ext cx="44196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Make sincere attempt to complete the analysis.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 simple probability exercise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1600" dirty="0"/>
                  <a:t>HEADS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¼ 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1600" dirty="0"/>
                  <a:t>TAILS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¾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The coin is tossed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times.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     [</a:t>
                </a:r>
                <a:r>
                  <a:rPr lang="en-US" sz="2000" b="1" dirty="0" err="1"/>
                  <a:t>Stirling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approximation for Factorial: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! ≈</m:t>
                    </m:r>
                  </m:oMath>
                </a14:m>
                <a:r>
                  <a:rPr lang="en-US" sz="2000" dirty="0"/>
                  <a:t>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]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1541462" cy="24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2871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4630740" y="1691660"/>
                <a:ext cx="4343400" cy="9174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probability that we get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HEADS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40" y="1691660"/>
                <a:ext cx="4343400" cy="9174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9B5BBC-08F7-10EA-75D3-0ED9088234B2}"/>
                  </a:ext>
                </a:extLst>
              </p:cNvPr>
              <p:cNvSpPr txBox="1"/>
              <p:nvPr/>
            </p:nvSpPr>
            <p:spPr>
              <a:xfrm>
                <a:off x="6311693" y="2700568"/>
                <a:ext cx="1429622" cy="51834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/5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9B5BBC-08F7-10EA-75D3-0ED90882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693" y="2700568"/>
                <a:ext cx="1429622" cy="518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1E3F5D-431A-BE36-1610-2AEC83E59565}"/>
              </a:ext>
            </a:extLst>
          </p:cNvPr>
          <p:cNvSpPr txBox="1"/>
          <p:nvPr/>
        </p:nvSpPr>
        <p:spPr>
          <a:xfrm>
            <a:off x="6368791" y="3218915"/>
            <a:ext cx="13154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Last class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2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77913" y="4495800"/>
            <a:ext cx="44276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Lets us consider an instance of sample set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782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  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72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207610"/>
              <a:gd name="adj4" fmla="val -1519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Median of </a:t>
            </a:r>
            <a:r>
              <a:rPr lang="en-US" sz="1600" b="1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124200" y="4419600"/>
            <a:ext cx="1800365" cy="990600"/>
            <a:chOff x="3124200" y="4419600"/>
            <a:chExt cx="1800365" cy="990600"/>
          </a:xfrm>
        </p:grpSpPr>
        <p:sp>
          <p:nvSpPr>
            <p:cNvPr id="28" name="Smiley Face 27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5040868"/>
              <a:ext cx="180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 is correct</a:t>
              </a:r>
            </a:p>
          </p:txBody>
        </p:sp>
      </p:grpSp>
      <p:sp>
        <p:nvSpPr>
          <p:cNvPr id="49" name="Cloud Callout 48"/>
          <p:cNvSpPr/>
          <p:nvPr/>
        </p:nvSpPr>
        <p:spPr>
          <a:xfrm>
            <a:off x="1371600" y="5562600"/>
            <a:ext cx="6640846" cy="838200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When does </a:t>
            </a:r>
            <a:r>
              <a:rPr lang="en-US" b="1" dirty="0">
                <a:solidFill>
                  <a:srgbClr val="00B050"/>
                </a:solidFill>
              </a:rPr>
              <a:t>Rand-</a:t>
            </a:r>
            <a:r>
              <a:rPr lang="en-US" b="1" dirty="0" err="1">
                <a:solidFill>
                  <a:srgbClr val="00B050"/>
                </a:solidFill>
              </a:rPr>
              <a:t>approx</a:t>
            </a:r>
            <a:r>
              <a:rPr lang="en-US" b="1" dirty="0">
                <a:solidFill>
                  <a:srgbClr val="00B050"/>
                </a:solidFill>
              </a:rPr>
              <a:t>-median </a:t>
            </a:r>
            <a:r>
              <a:rPr lang="en-US" dirty="0">
                <a:solidFill>
                  <a:schemeClr val="tx1"/>
                </a:solidFill>
              </a:rPr>
              <a:t>make an error ?</a:t>
            </a:r>
          </a:p>
        </p:txBody>
      </p:sp>
    </p:spTree>
    <p:extLst>
      <p:ext uri="{BB962C8B-B14F-4D97-AF65-F5344CB8AC3E}">
        <p14:creationId xmlns:p14="http://schemas.microsoft.com/office/powerpoint/2010/main" val="258189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6" grpId="0" animBg="1"/>
      <p:bldP spid="26" grpId="1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Median of </a:t>
            </a:r>
            <a:r>
              <a:rPr lang="en-US" sz="1600" b="1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124200" y="3657600"/>
            <a:ext cx="1975092" cy="990600"/>
            <a:chOff x="3124200" y="4419600"/>
            <a:chExt cx="1975092" cy="990600"/>
          </a:xfrm>
        </p:grpSpPr>
        <p:sp>
          <p:nvSpPr>
            <p:cNvPr id="49" name="Smiley Face 48"/>
            <p:cNvSpPr/>
            <p:nvPr/>
          </p:nvSpPr>
          <p:spPr>
            <a:xfrm>
              <a:off x="3705225" y="4419600"/>
              <a:ext cx="600075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24200" y="5040868"/>
              <a:ext cx="197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Answer is incorrect</a:t>
              </a:r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5553074" y="4463534"/>
            <a:ext cx="3514726" cy="1175266"/>
          </a:xfrm>
          <a:prstGeom prst="cloudCallout">
            <a:avLst>
              <a:gd name="adj1" fmla="val -36409"/>
              <a:gd name="adj2" fmla="val 6914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might have gone wrong with </a:t>
            </a:r>
            <a:r>
              <a:rPr lang="en-US" b="1" dirty="0">
                <a:solidFill>
                  <a:srgbClr val="C00000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029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Observation: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Rand-</a:t>
            </a:r>
            <a:r>
              <a:rPr lang="en-US" sz="2000" b="1" dirty="0" err="1">
                <a:solidFill>
                  <a:srgbClr val="006C31"/>
                </a:solidFill>
              </a:rPr>
              <a:t>approx</a:t>
            </a:r>
            <a:r>
              <a:rPr lang="en-US" sz="2000" b="1" dirty="0">
                <a:solidFill>
                  <a:srgbClr val="006C31"/>
                </a:solidFill>
              </a:rPr>
              <a:t>-median</a:t>
            </a:r>
            <a:r>
              <a:rPr lang="en-US" sz="2000" dirty="0"/>
              <a:t> makes an error </a:t>
            </a:r>
            <a:r>
              <a:rPr lang="en-US" sz="2000" b="1" u="sng" dirty="0"/>
              <a:t>if and only if  </a:t>
            </a:r>
          </a:p>
          <a:p>
            <a:pPr marL="0" indent="0">
              <a:buNone/>
            </a:pPr>
            <a:r>
              <a:rPr lang="en-US" sz="2000" dirty="0"/>
              <a:t>                 ……………………………………………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....................................... 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0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6296025" y="2590800"/>
            <a:ext cx="333375" cy="39267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895600" y="1828800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Line Callout 1 25"/>
          <p:cNvSpPr/>
          <p:nvPr/>
        </p:nvSpPr>
        <p:spPr>
          <a:xfrm>
            <a:off x="7029450" y="1752600"/>
            <a:ext cx="1276350" cy="445532"/>
          </a:xfrm>
          <a:prstGeom prst="borderCallout1">
            <a:avLst>
              <a:gd name="adj1" fmla="val 48785"/>
              <a:gd name="adj2" fmla="val -1388"/>
              <a:gd name="adj3" fmla="val 187587"/>
              <a:gd name="adj4" fmla="val -418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Median of </a:t>
            </a:r>
            <a:r>
              <a:rPr lang="en-US" sz="1600" b="1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46" name="Oval 45"/>
          <p:cNvSpPr/>
          <p:nvPr/>
        </p:nvSpPr>
        <p:spPr>
          <a:xfrm>
            <a:off x="1847850" y="2743200"/>
            <a:ext cx="5715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4823" y="5574268"/>
                <a:ext cx="61350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More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elements got sampled from the </a:t>
                </a:r>
                <a:r>
                  <a:rPr lang="en-US" b="1" dirty="0"/>
                  <a:t>Right </a:t>
                </a:r>
                <a:r>
                  <a:rPr lang="en-US" dirty="0"/>
                  <a:t>Quarter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3" y="5574268"/>
                <a:ext cx="6135013" cy="369332"/>
              </a:xfrm>
              <a:prstGeom prst="rect">
                <a:avLst/>
              </a:prstGeom>
              <a:blipFill>
                <a:blip r:embed="rId4"/>
                <a:stretch>
                  <a:fillRect l="-79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991578" y="5562600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</a:t>
            </a:r>
            <a:r>
              <a:rPr lang="en-US" b="1" dirty="0"/>
              <a:t>Left</a:t>
            </a:r>
            <a:r>
              <a:rPr lang="en-US" dirty="0"/>
              <a:t> Quarter). </a:t>
            </a:r>
          </a:p>
        </p:txBody>
      </p:sp>
    </p:spTree>
    <p:extLst>
      <p:ext uri="{BB962C8B-B14F-4D97-AF65-F5344CB8AC3E}">
        <p14:creationId xmlns:p14="http://schemas.microsoft.com/office/powerpoint/2010/main" val="22877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Analyzing the error probability of 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B050"/>
                </a:solidFill>
              </a:rPr>
              <a:t>Rand-</a:t>
            </a:r>
            <a:r>
              <a:rPr lang="en-US" sz="3200" b="1" dirty="0" err="1">
                <a:solidFill>
                  <a:srgbClr val="00B050"/>
                </a:solidFill>
              </a:rPr>
              <a:t>approx</a:t>
            </a:r>
            <a:r>
              <a:rPr lang="en-US" sz="3200" b="1" dirty="0">
                <a:solidFill>
                  <a:srgbClr val="00B050"/>
                </a:solidFill>
              </a:rPr>
              <a:t>-median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err="1"/>
                  <a:t>Pr</a:t>
                </a:r>
                <a:r>
                  <a:rPr lang="en-US" sz="2000" dirty="0"/>
                  <a:t>[ </a:t>
                </a:r>
                <a:r>
                  <a:rPr lang="en-US" sz="1800" dirty="0"/>
                  <a:t>An element selected randomly  from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 is from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quarter</a:t>
                </a:r>
                <a:r>
                  <a:rPr lang="en-US" sz="2000" dirty="0"/>
                  <a:t>] =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??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err="1"/>
                  <a:t>Pr</a:t>
                </a:r>
                <a:r>
                  <a:rPr lang="en-US" sz="2000" dirty="0"/>
                  <a:t>[ </a:t>
                </a:r>
                <a:r>
                  <a:rPr lang="en-US" sz="1800" dirty="0"/>
                  <a:t>Out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elements sampled from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1800" dirty="0"/>
                  <a:t>, </a:t>
                </a:r>
                <a:r>
                  <a:rPr lang="en-US" sz="1800" u="sng" dirty="0"/>
                  <a:t>at least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are from </a:t>
                </a:r>
                <a:r>
                  <a:rPr lang="en-US" sz="1800" b="1" dirty="0"/>
                  <a:t>Right</a:t>
                </a:r>
                <a:r>
                  <a:rPr lang="en-US" sz="1800" dirty="0"/>
                  <a:t> quarter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func>
                      <m:func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914400" y="1828800"/>
            <a:ext cx="7086600" cy="990600"/>
            <a:chOff x="990600" y="1219200"/>
            <a:chExt cx="7086600" cy="990600"/>
          </a:xfrm>
        </p:grpSpPr>
        <p:sp>
          <p:nvSpPr>
            <p:cNvPr id="26" name="Right Arrow 25"/>
            <p:cNvSpPr/>
            <p:nvPr/>
          </p:nvSpPr>
          <p:spPr>
            <a:xfrm>
              <a:off x="2971800" y="1219200"/>
              <a:ext cx="2819400" cy="838200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</a:rPr>
                <a:t>Elements of </a:t>
              </a:r>
              <a:r>
                <a:rPr lang="en-US" sz="1600" b="1" dirty="0">
                  <a:solidFill>
                    <a:schemeClr val="tx1"/>
                  </a:solidFill>
                </a:rPr>
                <a:t>A</a:t>
              </a:r>
              <a:r>
                <a:rPr lang="en-US" sz="1600" dirty="0">
                  <a:solidFill>
                    <a:srgbClr val="0070C0"/>
                  </a:solidFill>
                </a:rPr>
                <a:t> arranged in Increasing order of values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90600" y="2133600"/>
              <a:ext cx="7086600" cy="76200"/>
              <a:chOff x="990600" y="2133600"/>
              <a:chExt cx="7086600" cy="76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00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24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8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33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838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242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4290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52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57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62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667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972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276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581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886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191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496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8008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1056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104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52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2954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020050" y="2133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286000" y="1828800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68"/>
            <a:ext cx="776175" cy="826532"/>
            <a:chOff x="6172200" y="1143000"/>
            <a:chExt cx="776175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19850" y="2895600"/>
            <a:ext cx="1657350" cy="826530"/>
            <a:chOff x="6496050" y="2286002"/>
            <a:chExt cx="1657350" cy="826530"/>
          </a:xfrm>
        </p:grpSpPr>
        <p:sp>
          <p:nvSpPr>
            <p:cNvPr id="37" name="Right Brace 36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29400" y="2743200"/>
              <a:ext cx="145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Right Quarter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3450" y="2907270"/>
            <a:ext cx="1657350" cy="826530"/>
            <a:chOff x="6496050" y="2286002"/>
            <a:chExt cx="1657350" cy="826530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29400" y="2743200"/>
              <a:ext cx="1334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Left Quarter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781800" y="3821668"/>
            <a:ext cx="38504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¼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B5E6CF-BA4C-E9EF-4ACC-2205A97CA5C8}"/>
              </a:ext>
            </a:extLst>
          </p:cNvPr>
          <p:cNvSpPr/>
          <p:nvPr/>
        </p:nvSpPr>
        <p:spPr>
          <a:xfrm>
            <a:off x="4538709" y="3859734"/>
            <a:ext cx="3524250" cy="286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72504F-B1AA-C482-2D90-A6C832F4E6B8}"/>
              </a:ext>
            </a:extLst>
          </p:cNvPr>
          <p:cNvSpPr/>
          <p:nvPr/>
        </p:nvSpPr>
        <p:spPr>
          <a:xfrm>
            <a:off x="895349" y="3819246"/>
            <a:ext cx="3643359" cy="286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87FDBD-6C95-8704-45B7-79D9C65F5E86}"/>
              </a:ext>
            </a:extLst>
          </p:cNvPr>
          <p:cNvSpPr/>
          <p:nvPr/>
        </p:nvSpPr>
        <p:spPr>
          <a:xfrm>
            <a:off x="4248150" y="4198065"/>
            <a:ext cx="3981450" cy="286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2" descr="C:\Users\Surender Baswana\Desktop\coin-toss.jpg">
            <a:extLst>
              <a:ext uri="{FF2B5EF4-FFF2-40B4-BE49-F238E27FC236}">
                <a16:creationId xmlns:a16="http://schemas.microsoft.com/office/drawing/2014/main" id="{AB772EF1-8528-384F-8468-6C01DD89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31" y="4427165"/>
            <a:ext cx="1541462" cy="24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loud Callout 26">
            <a:extLst>
              <a:ext uri="{FF2B5EF4-FFF2-40B4-BE49-F238E27FC236}">
                <a16:creationId xmlns:a16="http://schemas.microsoft.com/office/drawing/2014/main" id="{4916D4AD-2439-210D-BC51-0D8D15C7FE52}"/>
              </a:ext>
            </a:extLst>
          </p:cNvPr>
          <p:cNvSpPr/>
          <p:nvPr/>
        </p:nvSpPr>
        <p:spPr>
          <a:xfrm>
            <a:off x="1047750" y="5938050"/>
            <a:ext cx="5372100" cy="721513"/>
          </a:xfrm>
          <a:prstGeom prst="cloudCallout">
            <a:avLst>
              <a:gd name="adj1" fmla="val 34099"/>
              <a:gd name="adj2" fmla="val 659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Exactly the same as the </a:t>
            </a:r>
            <a:r>
              <a:rPr lang="en-US" b="1" dirty="0">
                <a:solidFill>
                  <a:schemeClr val="tx1"/>
                </a:solidFill>
              </a:rPr>
              <a:t>coin tossing exercise</a:t>
            </a:r>
            <a:r>
              <a:rPr lang="en-US" dirty="0">
                <a:solidFill>
                  <a:schemeClr val="tx1"/>
                </a:solidFill>
              </a:rPr>
              <a:t> we did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chemeClr val="tx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875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5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29" grpId="0" animBg="1"/>
      <p:bldP spid="30" grpId="0" animBg="1"/>
      <p:bldP spid="31" grpId="0" animBg="1"/>
      <p:bldP spid="27" grpId="0" animBg="1"/>
      <p:bldP spid="2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6194</TotalTime>
  <Words>2180</Words>
  <Application>Microsoft Office PowerPoint</Application>
  <PresentationFormat>On-screen Show (4:3)</PresentationFormat>
  <Paragraphs>567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Randomized Algorithms CS648 </vt:lpstr>
      <vt:lpstr>½ - Approximate median A Randomized Algorithm</vt:lpstr>
      <vt:lpstr>½ - Approximate median A Randomized Algorithm</vt:lpstr>
      <vt:lpstr>A simple probability exercise 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Analyzing the error probability of  Rand-approx-median</vt:lpstr>
      <vt:lpstr>PowerPoint Presentation</vt:lpstr>
      <vt:lpstr>Fingerprinting technique </vt:lpstr>
      <vt:lpstr>Fingerprinting </vt:lpstr>
      <vt:lpstr>A motivating example from real world </vt:lpstr>
      <vt:lpstr>A motivating example from real world </vt:lpstr>
      <vt:lpstr>The Problem </vt:lpstr>
      <vt:lpstr>How many primes less than n ? </vt:lpstr>
      <vt:lpstr>Key idea: Visualize a file as a binary number</vt:lpstr>
      <vt:lpstr>PowerPoint Presentation</vt:lpstr>
      <vt:lpstr>RandomEqualityChecking-Protocol(A,B) </vt:lpstr>
      <vt:lpstr>Error Analysis</vt:lpstr>
      <vt:lpstr>Error Analysis</vt:lpstr>
      <vt:lpstr>Error Analysis</vt:lpstr>
      <vt:lpstr>Error Analysis</vt:lpstr>
      <vt:lpstr>Frievald’s technique </vt:lpstr>
      <vt:lpstr>Frievald’s Algorithm (Rusins Frievald, 1977)</vt:lpstr>
      <vt:lpstr>Frievald’s Algorithm (Rusins Frievald, 1977)</vt:lpstr>
      <vt:lpstr>Frievald’s Algorithm (Rusins Frievald, 1977)</vt:lpstr>
      <vt:lpstr>Error Analysis</vt:lpstr>
      <vt:lpstr>Error Analysis</vt:lpstr>
      <vt:lpstr>Frievald’s Algorithm (Analyzing error probability)</vt:lpstr>
      <vt:lpstr>Frievald’s Algorithm (Analyzing error probability)</vt:lpstr>
      <vt:lpstr>Probability tool: Partition of sample space</vt:lpstr>
      <vt:lpstr>Question: When to use the Partition theorem ?</vt:lpstr>
      <vt:lpstr>Frievald’s Algorithm (Analyzing error probability)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732</cp:revision>
  <dcterms:created xsi:type="dcterms:W3CDTF">2011-12-03T04:13:03Z</dcterms:created>
  <dcterms:modified xsi:type="dcterms:W3CDTF">2024-01-09T07:32:57Z</dcterms:modified>
</cp:coreProperties>
</file>