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28" r:id="rId2"/>
    <p:sldId id="464" r:id="rId3"/>
    <p:sldId id="535" r:id="rId4"/>
    <p:sldId id="708" r:id="rId5"/>
    <p:sldId id="539" r:id="rId6"/>
    <p:sldId id="540" r:id="rId7"/>
    <p:sldId id="592" r:id="rId8"/>
    <p:sldId id="542" r:id="rId9"/>
    <p:sldId id="705" r:id="rId10"/>
    <p:sldId id="706" r:id="rId11"/>
    <p:sldId id="707" r:id="rId12"/>
    <p:sldId id="372" r:id="rId13"/>
    <p:sldId id="701" r:id="rId14"/>
    <p:sldId id="399" r:id="rId15"/>
    <p:sldId id="602" r:id="rId16"/>
    <p:sldId id="407" r:id="rId17"/>
    <p:sldId id="408" r:id="rId18"/>
    <p:sldId id="400" r:id="rId19"/>
    <p:sldId id="433" r:id="rId20"/>
    <p:sldId id="398" r:id="rId21"/>
    <p:sldId id="700" r:id="rId22"/>
    <p:sldId id="404" r:id="rId23"/>
    <p:sldId id="374" r:id="rId24"/>
    <p:sldId id="437" r:id="rId25"/>
    <p:sldId id="383" r:id="rId26"/>
    <p:sldId id="379" r:id="rId27"/>
    <p:sldId id="380" r:id="rId28"/>
    <p:sldId id="381" r:id="rId29"/>
    <p:sldId id="382" r:id="rId30"/>
    <p:sldId id="409" r:id="rId31"/>
    <p:sldId id="414" r:id="rId32"/>
    <p:sldId id="596" r:id="rId33"/>
    <p:sldId id="600" r:id="rId34"/>
    <p:sldId id="598" r:id="rId35"/>
    <p:sldId id="70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86" d="100"/>
          <a:sy n="86" d="100"/>
        </p:scale>
        <p:origin x="6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0.png"/><Relationship Id="rId5" Type="http://schemas.openxmlformats.org/officeDocument/2006/relationships/image" Target="../media/image6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0.png"/><Relationship Id="rId5" Type="http://schemas.openxmlformats.org/officeDocument/2006/relationships/image" Target="../media/image6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0.png"/><Relationship Id="rId5" Type="http://schemas.openxmlformats.org/officeDocument/2006/relationships/image" Target="../media/image6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600.png"/><Relationship Id="rId7" Type="http://schemas.openxmlformats.org/officeDocument/2006/relationships/image" Target="../media/image311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7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6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4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5" Type="http://schemas.openxmlformats.org/officeDocument/2006/relationships/image" Target="../media/image26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1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23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Hashing – II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Probabilistic Method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Undirected </a:t>
            </a:r>
            <a:r>
              <a:rPr lang="en-US" sz="3600" b="1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2057400" y="2438400"/>
            <a:ext cx="4038600" cy="3070318"/>
            <a:chOff x="2057400" y="2438400"/>
            <a:chExt cx="4038600" cy="3070318"/>
          </a:xfrm>
        </p:grpSpPr>
        <p:cxnSp>
          <p:nvCxnSpPr>
            <p:cNvPr id="149" name="Straight Connector 148"/>
            <p:cNvCxnSpPr>
              <a:stCxn id="21" idx="3"/>
              <a:endCxn id="17" idx="6"/>
            </p:cNvCxnSpPr>
            <p:nvPr/>
          </p:nvCxnSpPr>
          <p:spPr>
            <a:xfrm flipH="1">
              <a:off x="4495800" y="3559082"/>
              <a:ext cx="784318" cy="32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057400" y="2438400"/>
              <a:ext cx="4038600" cy="3070318"/>
              <a:chOff x="2057400" y="2438400"/>
              <a:chExt cx="4038600" cy="3070318"/>
            </a:xfrm>
          </p:grpSpPr>
          <p:cxnSp>
            <p:nvCxnSpPr>
              <p:cNvPr id="8" name="Straight Connector 7"/>
              <p:cNvCxnSpPr>
                <a:stCxn id="9" idx="3"/>
                <a:endCxn id="4" idx="7"/>
              </p:cNvCxnSpPr>
              <p:nvPr/>
            </p:nvCxnSpPr>
            <p:spPr>
              <a:xfrm flipH="1">
                <a:off x="2187482" y="2644682"/>
                <a:ext cx="654236" cy="273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  <a:endCxn id="9" idx="7"/>
              </p:cNvCxnSpPr>
              <p:nvPr/>
            </p:nvCxnSpPr>
            <p:spPr>
              <a:xfrm flipH="1">
                <a:off x="2949482" y="2438400"/>
                <a:ext cx="1012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0" idx="2"/>
                <a:endCxn id="11" idx="6"/>
              </p:cNvCxnSpPr>
              <p:nvPr/>
            </p:nvCxnSpPr>
            <p:spPr>
              <a:xfrm flipH="1" flipV="1">
                <a:off x="4114800" y="2438400"/>
                <a:ext cx="1143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1" idx="3"/>
                <a:endCxn id="15" idx="7"/>
              </p:cNvCxnSpPr>
              <p:nvPr/>
            </p:nvCxnSpPr>
            <p:spPr>
              <a:xfrm flipH="1">
                <a:off x="3711482" y="2492282"/>
                <a:ext cx="2732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2"/>
                <a:endCxn id="13" idx="7"/>
              </p:cNvCxnSpPr>
              <p:nvPr/>
            </p:nvCxnSpPr>
            <p:spPr>
              <a:xfrm flipH="1">
                <a:off x="2949482" y="3124200"/>
                <a:ext cx="631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3" idx="1"/>
                <a:endCxn id="4" idx="5"/>
              </p:cNvCxnSpPr>
              <p:nvPr/>
            </p:nvCxnSpPr>
            <p:spPr>
              <a:xfrm flipH="1" flipV="1">
                <a:off x="2187482" y="30256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111282" y="3330482"/>
                <a:ext cx="7304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4" idx="0"/>
                <a:endCxn id="4" idx="4"/>
              </p:cNvCxnSpPr>
              <p:nvPr/>
            </p:nvCxnSpPr>
            <p:spPr>
              <a:xfrm flipV="1">
                <a:off x="2057400" y="3048000"/>
                <a:ext cx="7620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7"/>
                <a:endCxn id="15" idx="3"/>
              </p:cNvCxnSpPr>
              <p:nvPr/>
            </p:nvCxnSpPr>
            <p:spPr>
              <a:xfrm flipV="1">
                <a:off x="3178082" y="3178082"/>
                <a:ext cx="425636" cy="730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7" idx="0"/>
                <a:endCxn id="16" idx="3"/>
              </p:cNvCxnSpPr>
              <p:nvPr/>
            </p:nvCxnSpPr>
            <p:spPr>
              <a:xfrm flipV="1">
                <a:off x="4419600" y="3101882"/>
                <a:ext cx="985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2" idx="0"/>
                <a:endCxn id="12" idx="4"/>
              </p:cNvCxnSpPr>
              <p:nvPr/>
            </p:nvCxnSpPr>
            <p:spPr>
              <a:xfrm flipH="1" flipV="1">
                <a:off x="3124200" y="4038600"/>
                <a:ext cx="152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5" idx="7"/>
              </p:cNvCxnSpPr>
              <p:nvPr/>
            </p:nvCxnSpPr>
            <p:spPr>
              <a:xfrm flipV="1">
                <a:off x="4244882" y="4800600"/>
                <a:ext cx="6319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23" idx="6"/>
                <a:endCxn id="24" idx="3"/>
              </p:cNvCxnSpPr>
              <p:nvPr/>
            </p:nvCxnSpPr>
            <p:spPr>
              <a:xfrm flipV="1">
                <a:off x="5029200" y="4625882"/>
                <a:ext cx="936718" cy="1747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1" idx="5"/>
                <a:endCxn id="18" idx="1"/>
              </p:cNvCxnSpPr>
              <p:nvPr/>
            </p:nvCxnSpPr>
            <p:spPr>
              <a:xfrm>
                <a:off x="5387882" y="35590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24" idx="0"/>
                <a:endCxn id="18" idx="4"/>
              </p:cNvCxnSpPr>
              <p:nvPr/>
            </p:nvCxnSpPr>
            <p:spPr>
              <a:xfrm flipV="1">
                <a:off x="6019800" y="3886200"/>
                <a:ext cx="762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8" idx="0"/>
                <a:endCxn id="19" idx="4"/>
              </p:cNvCxnSpPr>
              <p:nvPr/>
            </p:nvCxnSpPr>
            <p:spPr>
              <a:xfrm flipV="1">
                <a:off x="6096000" y="30480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9" idx="2"/>
                <a:endCxn id="20" idx="5"/>
              </p:cNvCxnSpPr>
              <p:nvPr/>
            </p:nvCxnSpPr>
            <p:spPr>
              <a:xfrm flipH="1" flipV="1">
                <a:off x="5387882" y="2644682"/>
                <a:ext cx="631918" cy="327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20" idx="3"/>
                <a:endCxn id="16" idx="7"/>
              </p:cNvCxnSpPr>
              <p:nvPr/>
            </p:nvCxnSpPr>
            <p:spPr>
              <a:xfrm flipH="1">
                <a:off x="4625882" y="2644682"/>
                <a:ext cx="6542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9" idx="3"/>
                <a:endCxn id="21" idx="0"/>
              </p:cNvCxnSpPr>
              <p:nvPr/>
            </p:nvCxnSpPr>
            <p:spPr>
              <a:xfrm flipH="1">
                <a:off x="5334000" y="3025682"/>
                <a:ext cx="7081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21" idx="2"/>
                <a:endCxn id="16" idx="5"/>
              </p:cNvCxnSpPr>
              <p:nvPr/>
            </p:nvCxnSpPr>
            <p:spPr>
              <a:xfrm flipH="1" flipV="1">
                <a:off x="4625882" y="3101882"/>
                <a:ext cx="6319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3733800" y="3048000"/>
                <a:ext cx="762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6" idx="1"/>
                <a:endCxn id="11" idx="5"/>
              </p:cNvCxnSpPr>
              <p:nvPr/>
            </p:nvCxnSpPr>
            <p:spPr>
              <a:xfrm flipH="1" flipV="1">
                <a:off x="4092482" y="2492282"/>
                <a:ext cx="425636" cy="5018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7" idx="2"/>
                <a:endCxn id="12" idx="6"/>
              </p:cNvCxnSpPr>
              <p:nvPr/>
            </p:nvCxnSpPr>
            <p:spPr>
              <a:xfrm flipH="1">
                <a:off x="3200400" y="38862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25" idx="1"/>
                <a:endCxn id="22" idx="7"/>
              </p:cNvCxnSpPr>
              <p:nvPr/>
            </p:nvCxnSpPr>
            <p:spPr>
              <a:xfrm flipH="1" flipV="1">
                <a:off x="3330482" y="4746718"/>
                <a:ext cx="806636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5" idx="0"/>
                <a:endCxn id="17" idx="3"/>
              </p:cNvCxnSpPr>
              <p:nvPr/>
            </p:nvCxnSpPr>
            <p:spPr>
              <a:xfrm flipV="1">
                <a:off x="4191000" y="3940082"/>
                <a:ext cx="174718" cy="1546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23" idx="0"/>
                <a:endCxn id="18" idx="3"/>
              </p:cNvCxnSpPr>
              <p:nvPr/>
            </p:nvCxnSpPr>
            <p:spPr>
              <a:xfrm flipV="1">
                <a:off x="4953000" y="3863882"/>
                <a:ext cx="1089118" cy="860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7" idx="5"/>
                <a:endCxn id="23" idx="1"/>
              </p:cNvCxnSpPr>
              <p:nvPr/>
            </p:nvCxnSpPr>
            <p:spPr>
              <a:xfrm>
                <a:off x="4473482" y="3940082"/>
                <a:ext cx="425636" cy="806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22" idx="1"/>
                <a:endCxn id="14" idx="6"/>
              </p:cNvCxnSpPr>
              <p:nvPr/>
            </p:nvCxnSpPr>
            <p:spPr>
              <a:xfrm flipH="1" flipV="1">
                <a:off x="2133600" y="3962400"/>
                <a:ext cx="1089118" cy="78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22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graph.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m:rPr>
                        <m:sty m:val="p"/>
                      </m:rP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V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=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be the maximum size of any cut in the graph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</a:t>
                </a:r>
                <a:r>
                  <a:rPr lang="en-US" sz="2000" dirty="0"/>
                  <a:t> Attempt this problem.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741" t="-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{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dirty="0"/>
                  <a:t>) 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b="1" dirty="0"/>
                  <a:t>  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/>
                  <a:t>}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30" t="-8197" r="-15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76400" y="1600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uiExpand="1" animBg="1"/>
      <p:bldP spid="7" grpId="0" uiExpand="1" animBg="1"/>
      <p:bldP spid="8" grpId="0" uiExpand="1" animBg="1"/>
      <p:bldP spid="9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427287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Recap</a:t>
            </a:r>
            <a:r>
              <a:rPr lang="en-US" sz="2800" dirty="0"/>
              <a:t> of Last Lecture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68580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Hashing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with worst case optimal guarantee</a:t>
            </a:r>
          </a:p>
        </p:txBody>
      </p:sp>
    </p:spTree>
    <p:extLst>
      <p:ext uri="{BB962C8B-B14F-4D97-AF65-F5344CB8AC3E}">
        <p14:creationId xmlns:p14="http://schemas.microsoft.com/office/powerpoint/2010/main" val="35954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works so well because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for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expected number of collision at an index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</a:t>
                </a:r>
                <a:endParaRPr lang="en-US" sz="2000" b="1" dirty="0">
                  <a:solidFill>
                    <a:srgbClr val="007434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434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434"/>
                    </a:solidFill>
                  </a:rPr>
                  <a:t>Homework of the last class 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that  every hash function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will also do well in practice provided it </a:t>
                </a:r>
              </a:p>
              <a:p>
                <a:pPr marL="0" indent="0">
                  <a:buNone/>
                </a:pPr>
                <a:r>
                  <a:rPr lang="en-US" sz="2000" dirty="0"/>
                  <a:t>satisfies the following inequality.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27866" y="5063840"/>
                <a:ext cx="3163687" cy="67056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66" y="5063840"/>
                <a:ext cx="3163687" cy="670568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99DABFD-3FB5-58FD-CF2A-D2B4515B8094}"/>
              </a:ext>
            </a:extLst>
          </p:cNvPr>
          <p:cNvSpPr/>
          <p:nvPr/>
        </p:nvSpPr>
        <p:spPr>
          <a:xfrm>
            <a:off x="3957172" y="4155237"/>
            <a:ext cx="28485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03133-382B-EF5D-04AB-0FFE6FAE9382}"/>
              </a:ext>
            </a:extLst>
          </p:cNvPr>
          <p:cNvSpPr/>
          <p:nvPr/>
        </p:nvSpPr>
        <p:spPr>
          <a:xfrm>
            <a:off x="6781800" y="4155237"/>
            <a:ext cx="28485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76CF5-1D9F-C1DA-F2DB-A4745F845E3C}"/>
              </a:ext>
            </a:extLst>
          </p:cNvPr>
          <p:cNvSpPr/>
          <p:nvPr/>
        </p:nvSpPr>
        <p:spPr>
          <a:xfrm>
            <a:off x="4466664" y="2819400"/>
            <a:ext cx="28485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815FFD-6666-8438-8AEB-CCB3267BCE56}"/>
              </a:ext>
            </a:extLst>
          </p:cNvPr>
          <p:cNvSpPr/>
          <p:nvPr/>
        </p:nvSpPr>
        <p:spPr>
          <a:xfrm>
            <a:off x="2743200" y="1940763"/>
            <a:ext cx="28485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71B49EA1-301F-D61D-A654-20A68BCC396E}"/>
              </a:ext>
            </a:extLst>
          </p:cNvPr>
          <p:cNvSpPr/>
          <p:nvPr/>
        </p:nvSpPr>
        <p:spPr>
          <a:xfrm>
            <a:off x="914400" y="3200400"/>
            <a:ext cx="4419600" cy="1229475"/>
          </a:xfrm>
          <a:prstGeom prst="cloudCallout">
            <a:avLst>
              <a:gd name="adj1" fmla="val -48649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there be other hash functions as well that will do well in practice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2FEF7F-2028-0489-E191-71D019177A2B}"/>
                  </a:ext>
                </a:extLst>
              </p:cNvPr>
              <p:cNvSpPr txBox="1"/>
              <p:nvPr/>
            </p:nvSpPr>
            <p:spPr>
              <a:xfrm>
                <a:off x="5715000" y="3491305"/>
                <a:ext cx="2848537" cy="92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Yes, indeed. </a:t>
                </a:r>
              </a:p>
              <a:p>
                <a:pPr algn="ctr"/>
                <a:r>
                  <a:rPr lang="en-US" dirty="0"/>
                  <a:t>Just look carefully at the </a:t>
                </a:r>
              </a:p>
              <a:p>
                <a:pPr algn="ctr"/>
                <a:r>
                  <a:rPr lang="en-US" dirty="0"/>
                  <a:t>analysis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2FEF7F-2028-0489-E191-71D019177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91305"/>
                <a:ext cx="2848537" cy="923330"/>
              </a:xfrm>
              <a:prstGeom prst="rect">
                <a:avLst/>
              </a:prstGeom>
              <a:blipFill>
                <a:blip r:embed="rId4"/>
                <a:stretch>
                  <a:fillRect l="-1327" t="-2703" r="-1327" b="-94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6673E2E-E1E8-D634-51CB-AFB64C887AB9}"/>
              </a:ext>
            </a:extLst>
          </p:cNvPr>
          <p:cNvSpPr txBox="1"/>
          <p:nvPr/>
        </p:nvSpPr>
        <p:spPr>
          <a:xfrm>
            <a:off x="228600" y="5791200"/>
            <a:ext cx="43908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 it is easy to fool each such hash function </a:t>
            </a:r>
          </a:p>
          <a:p>
            <a:pPr algn="ctr"/>
            <a:r>
              <a:rPr lang="en-US" dirty="0"/>
              <a:t>such that it achieves </a:t>
            </a:r>
            <a:r>
              <a:rPr lang="en-US" b="1" dirty="0"/>
              <a:t>O</a:t>
            </a:r>
            <a:r>
              <a:rPr lang="en-US" dirty="0"/>
              <a:t>(</a:t>
            </a:r>
            <a:r>
              <a:rPr lang="en-US" i="1" dirty="0">
                <a:solidFill>
                  <a:srgbClr val="0070C0"/>
                </a:solidFill>
              </a:rPr>
              <a:t>s</a:t>
            </a:r>
            <a:r>
              <a:rPr lang="en-US" dirty="0"/>
              <a:t>) search time.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7">
                <a:extLst>
                  <a:ext uri="{FF2B5EF4-FFF2-40B4-BE49-F238E27FC236}">
                    <a16:creationId xmlns:a16="http://schemas.microsoft.com/office/drawing/2014/main" id="{3669B7DD-BF97-8FE6-27BB-EF780B529FDA}"/>
                  </a:ext>
                </a:extLst>
              </p:cNvPr>
              <p:cNvSpPr/>
              <p:nvPr/>
            </p:nvSpPr>
            <p:spPr>
              <a:xfrm>
                <a:off x="4619482" y="5623568"/>
                <a:ext cx="4753118" cy="1082032"/>
              </a:xfrm>
              <a:prstGeom prst="cloudCallout">
                <a:avLst>
                  <a:gd name="adj1" fmla="val 27213"/>
                  <a:gd name="adj2" fmla="val 658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“How can we achieve worst case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search time for a given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.”</a:t>
                </a:r>
              </a:p>
            </p:txBody>
          </p:sp>
        </mc:Choice>
        <mc:Fallback>
          <p:sp>
            <p:nvSpPr>
              <p:cNvPr id="8" name="Cloud Callout 7">
                <a:extLst>
                  <a:ext uri="{FF2B5EF4-FFF2-40B4-BE49-F238E27FC236}">
                    <a16:creationId xmlns:a16="http://schemas.microsoft.com/office/drawing/2014/main" id="{3669B7DD-BF97-8FE6-27BB-EF780B529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82" y="5623568"/>
                <a:ext cx="4753118" cy="1082032"/>
              </a:xfrm>
              <a:prstGeom prst="cloudCallout">
                <a:avLst>
                  <a:gd name="adj1" fmla="val 27213"/>
                  <a:gd name="adj2" fmla="val 6580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  <p:bldP spid="10" grpId="0" animBg="1"/>
      <p:bldP spid="12" grpId="0" animBg="1"/>
      <p:bldP spid="11" grpId="0" animBg="1"/>
      <p:bldP spid="5" grpId="0" animBg="1"/>
      <p:bldP spid="5" grpId="1" animBg="1"/>
      <p:bldP spid="6" grpId="0" animBg="1"/>
      <p:bldP spid="6" grpId="1" uiExpand="1" build="allAtOnce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Static Hashing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2800" dirty="0"/>
              <a:t>worst Case </a:t>
            </a:r>
            <a:r>
              <a:rPr lang="en-US" sz="2800" dirty="0">
                <a:solidFill>
                  <a:srgbClr val="0070C0"/>
                </a:solidFill>
              </a:rPr>
              <a:t>O(1) </a:t>
            </a:r>
            <a:r>
              <a:rPr lang="en-US" sz="2800" dirty="0"/>
              <a:t>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681413"/>
            <a:ext cx="77724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Michael </a:t>
            </a:r>
            <a:r>
              <a:rPr lang="en-US" b="1" dirty="0" err="1">
                <a:solidFill>
                  <a:srgbClr val="C00000"/>
                </a:solidFill>
              </a:rPr>
              <a:t>F</a:t>
            </a:r>
            <a:r>
              <a:rPr lang="en-US" dirty="0" err="1">
                <a:solidFill>
                  <a:schemeClr val="tx1"/>
                </a:solidFill>
              </a:rPr>
              <a:t>redman</a:t>
            </a:r>
            <a:r>
              <a:rPr lang="en-US" dirty="0">
                <a:solidFill>
                  <a:schemeClr val="tx1"/>
                </a:solidFill>
              </a:rPr>
              <a:t>, Janos </a:t>
            </a:r>
            <a:r>
              <a:rPr lang="en-US" b="1" dirty="0" err="1">
                <a:solidFill>
                  <a:srgbClr val="C00000"/>
                </a:solidFill>
              </a:rPr>
              <a:t>K</a:t>
            </a:r>
            <a:r>
              <a:rPr lang="en-US" dirty="0" err="1">
                <a:solidFill>
                  <a:schemeClr val="tx1"/>
                </a:solidFill>
              </a:rPr>
              <a:t>omlos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Endre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zemeredy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i="1" dirty="0">
                <a:solidFill>
                  <a:schemeClr val="tx1"/>
                </a:solidFill>
              </a:rPr>
              <a:t>toring a Sparse Table with </a:t>
            </a:r>
            <a:r>
              <a:rPr lang="en-US" b="1" i="1" dirty="0">
                <a:solidFill>
                  <a:schemeClr val="tx1"/>
                </a:solidFill>
              </a:rPr>
              <a:t>O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) Worst Case Access Time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Journal of the ACM (Volume 31, Issue 3),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1984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5562600"/>
            <a:ext cx="320966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Key idea  : </a:t>
            </a:r>
            <a:r>
              <a:rPr lang="en-US" b="1" dirty="0"/>
              <a:t>universal hash family</a:t>
            </a:r>
          </a:p>
        </p:txBody>
      </p:sp>
    </p:spTree>
    <p:extLst>
      <p:ext uri="{BB962C8B-B14F-4D97-AF65-F5344CB8AC3E}">
        <p14:creationId xmlns:p14="http://schemas.microsoft.com/office/powerpoint/2010/main" val="706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17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2440" y="2286000"/>
            <a:ext cx="18643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286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66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  <p:bldP spid="3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such </a:t>
            </a:r>
            <a:r>
              <a:rPr lang="en-US" dirty="0">
                <a:solidFill>
                  <a:srgbClr val="7030A0"/>
                </a:solidFill>
              </a:rPr>
              <a:t>a definition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Universal</a:t>
            </a:r>
            <a:r>
              <a:rPr lang="en-US" dirty="0"/>
              <a:t> Hash family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The INSPIRATION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533843"/>
                <a:ext cx="44196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 simple hash function: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works so well in practice because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often a </a:t>
                </a:r>
                <a:r>
                  <a:rPr lang="en-US" sz="2000" u="sng" dirty="0"/>
                  <a:t>uniformly random </a:t>
                </a:r>
                <a:r>
                  <a:rPr lang="en-US" sz="2000" dirty="0"/>
                  <a:t>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is easy to fool this hash function such that it achieves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) search time.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533843"/>
                <a:ext cx="4419600" cy="4525963"/>
              </a:xfrm>
              <a:blipFill>
                <a:blip r:embed="rId2"/>
                <a:stretch>
                  <a:fillRect l="-1376" t="-941" r="-19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34982" y="1524000"/>
                <a:ext cx="4432818" cy="450564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0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“Can we achieve expected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search time for a </a:t>
                </a:r>
                <a:r>
                  <a:rPr lang="en-US" sz="2000" u="sng" dirty="0"/>
                  <a:t>given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34982" y="1524000"/>
                <a:ext cx="4432818" cy="4505643"/>
              </a:xfrm>
              <a:blipFill>
                <a:blip r:embed="rId3"/>
                <a:stretch>
                  <a:fillRect l="-12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1905000" y="5257800"/>
            <a:ext cx="51816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similar question while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Quick Sort </a:t>
            </a: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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Randomized Quick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8964" y="914400"/>
            <a:ext cx="673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Why does hashing work </a:t>
            </a:r>
            <a:r>
              <a:rPr lang="en-US" sz="2800" b="1" dirty="0">
                <a:solidFill>
                  <a:srgbClr val="7030A0"/>
                </a:solidFill>
              </a:rPr>
              <a:t>so well </a:t>
            </a:r>
            <a:r>
              <a:rPr lang="en-US" sz="2800" b="1" dirty="0"/>
              <a:t>in Practice ?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7894" y="1828800"/>
            <a:ext cx="217450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Universal hash family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816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3810000" y="3477768"/>
            <a:ext cx="13716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267200" y="4648200"/>
            <a:ext cx="533400" cy="3810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16002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3622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6" grpId="0" uiExpand="1" build="p" animBg="1"/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The Journey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</a:rPr>
                  <a:t>One Milestone in Our Journey:</a:t>
                </a:r>
                <a:endParaRPr lang="en-US" sz="2400" dirty="0"/>
              </a:p>
              <a:p>
                <a:r>
                  <a:rPr lang="en-US" sz="2000" dirty="0"/>
                  <a:t>A perfect hash function using hash table of size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Tools Needed:</a:t>
                </a:r>
                <a:endParaRPr lang="en-US" sz="240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2000" b="1" dirty="0"/>
                  <a:t>Hash Family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small constant</a:t>
                </a:r>
                <a:endParaRPr lang="en-US" sz="2000" b="1" dirty="0"/>
              </a:p>
              <a:p>
                <a:r>
                  <a:rPr lang="en-US" sz="2000" dirty="0"/>
                  <a:t>Elementary Probability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D5DC082-204C-29BA-BFC1-A87C16EF3E49}"/>
              </a:ext>
            </a:extLst>
          </p:cNvPr>
          <p:cNvSpPr/>
          <p:nvPr/>
        </p:nvSpPr>
        <p:spPr>
          <a:xfrm>
            <a:off x="3352800" y="24384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B7C76-B3CB-D4AD-0306-74C52DF48A32}"/>
              </a:ext>
            </a:extLst>
          </p:cNvPr>
          <p:cNvSpPr/>
          <p:nvPr/>
        </p:nvSpPr>
        <p:spPr>
          <a:xfrm>
            <a:off x="3200400" y="4191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/>
                  <a:t>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space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be any set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  <a:blipFill>
                <a:blip r:embed="rId3"/>
                <a:stretch>
                  <a:fillRect l="-1440" t="-7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 define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</m:t>
                      </m:r>
                      <m:r>
                        <a:rPr lang="en-US" sz="1800" b="1" i="1">
                          <a:latin typeface="Cambria Math"/>
                        </a:rPr>
                        <m:t>𝑿</m:t>
                      </m:r>
                      <m:r>
                        <a:rPr lang="en-US" sz="1800" b="1" i="1">
                          <a:latin typeface="Cambria Math"/>
                        </a:rPr>
                        <m:t>=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𝐄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         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blipFill rotWithShape="1">
                <a:blip r:embed="rId4"/>
                <a:stretch>
                  <a:fillRect l="-1197" t="-4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blipFill>
                <a:blip r:embed="rId5"/>
                <a:stretch>
                  <a:fillRect b="-13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33528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E1C6A-DE7B-8FDF-5052-0C6D93C0D35C}"/>
              </a:ext>
            </a:extLst>
          </p:cNvPr>
          <p:cNvSpPr/>
          <p:nvPr/>
        </p:nvSpPr>
        <p:spPr>
          <a:xfrm>
            <a:off x="457200" y="3375819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C208B-53D3-30EF-757A-4979141221F9}"/>
                  </a:ext>
                </a:extLst>
              </p:cNvPr>
              <p:cNvSpPr txBox="1"/>
              <p:nvPr/>
            </p:nvSpPr>
            <p:spPr>
              <a:xfrm>
                <a:off x="609600" y="2359068"/>
                <a:ext cx="2644762" cy="6127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C208B-53D3-30EF-757A-497914122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59068"/>
                <a:ext cx="2644762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49D1998-C419-D59D-4659-CB87508B1143}"/>
              </a:ext>
            </a:extLst>
          </p:cNvPr>
          <p:cNvSpPr/>
          <p:nvPr/>
        </p:nvSpPr>
        <p:spPr>
          <a:xfrm>
            <a:off x="6019800" y="2034371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D2D92-47D2-4D13-FFDF-26F3FBC44C2E}"/>
              </a:ext>
            </a:extLst>
          </p:cNvPr>
          <p:cNvSpPr/>
          <p:nvPr/>
        </p:nvSpPr>
        <p:spPr>
          <a:xfrm>
            <a:off x="6019800" y="1626786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build="p" animBg="1"/>
      <p:bldP spid="4" grpId="0" uiExpand="1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Probabilistic methods - II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4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/>
                  <a:t>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space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the number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 </m:t>
                    </m:r>
                    <m:r>
                      <a:rPr lang="en-US" sz="1600" b="1" i="0" smtClean="0">
                        <a:latin typeface="Cambria Math"/>
                      </a:rPr>
                      <m:t>𝐄</m:t>
                    </m:r>
                    <m:r>
                      <a:rPr lang="en-US" sz="1600" b="1" i="1" smtClean="0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 smtClean="0">
                        <a:latin typeface="Cambria Math"/>
                      </a:rPr>
                      <m:t>]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How large should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to achieve </a:t>
                </a:r>
                <a:r>
                  <a:rPr lang="en-US" sz="1800" b="1" dirty="0"/>
                  <a:t>no</a:t>
                </a:r>
                <a:r>
                  <a:rPr lang="en-US" sz="1800" dirty="0"/>
                  <a:t> collision ?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How large should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to achieve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3429000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BD253-DDDD-1D7F-8898-8672C0948530}"/>
              </a:ext>
            </a:extLst>
          </p:cNvPr>
          <p:cNvSpPr/>
          <p:nvPr/>
        </p:nvSpPr>
        <p:spPr>
          <a:xfrm>
            <a:off x="1524000" y="28956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54051-C41C-4B5E-B86C-5827DD78B011}"/>
              </a:ext>
            </a:extLst>
          </p:cNvPr>
          <p:cNvSpPr/>
          <p:nvPr/>
        </p:nvSpPr>
        <p:spPr>
          <a:xfrm>
            <a:off x="1524000" y="4045543"/>
            <a:ext cx="21254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8316CC-8593-3976-3669-BD172DDB9978}"/>
              </a:ext>
            </a:extLst>
          </p:cNvPr>
          <p:cNvSpPr/>
          <p:nvPr/>
        </p:nvSpPr>
        <p:spPr>
          <a:xfrm>
            <a:off x="3649462" y="2887462"/>
            <a:ext cx="237033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9FFD07-F83E-88FA-38D2-73FE97EA1E96}"/>
              </a:ext>
            </a:extLst>
          </p:cNvPr>
          <p:cNvSpPr/>
          <p:nvPr/>
        </p:nvSpPr>
        <p:spPr>
          <a:xfrm>
            <a:off x="3649462" y="4030007"/>
            <a:ext cx="21254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/>
                  <a:t>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space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the number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 </m:t>
                    </m:r>
                    <m:r>
                      <a:rPr lang="en-US" sz="1600" b="1" i="0" smtClean="0">
                        <a:latin typeface="Cambria Math"/>
                      </a:rPr>
                      <m:t>𝐄</m:t>
                    </m:r>
                    <m:r>
                      <a:rPr lang="en-US" sz="1600" b="1" i="1" smtClean="0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 smtClean="0">
                        <a:latin typeface="Cambria Math"/>
                      </a:rPr>
                      <m:t>]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What is the probability of </a:t>
                </a:r>
                <a:r>
                  <a:rPr lang="en-US" sz="1800" b="1" dirty="0"/>
                  <a:t>no</a:t>
                </a:r>
                <a:r>
                  <a:rPr lang="en-US" sz="1800" dirty="0"/>
                  <a:t> collision 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/>
                  <a:t>“No collision”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(No collision </a:t>
                </a:r>
                <a:r>
                  <a:rPr lang="en-US" sz="1800" b="1" dirty="0"/>
                  <a:t>) =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 </m:t>
                    </m:r>
                  </m:oMath>
                </a14:m>
                <a:r>
                  <a:rPr lang="en-US" sz="1800" b="1" dirty="0"/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593" t="-606" b="-8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4876800" y="5638800"/>
            <a:ext cx="3276600" cy="762000"/>
          </a:xfrm>
          <a:prstGeom prst="borderCallout2">
            <a:avLst>
              <a:gd name="adj1" fmla="val 48956"/>
              <a:gd name="adj2" fmla="val -1190"/>
              <a:gd name="adj3" fmla="val 50733"/>
              <a:gd name="adj4" fmla="val -19048"/>
              <a:gd name="adj5" fmla="val -28879"/>
              <a:gd name="adj6" fmla="val -500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Markov’s Inequality to bound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4683" y="4419600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</a:t>
                </a:r>
                <a:r>
                  <a:rPr lang="en-US" b="1" dirty="0"/>
                  <a:t> “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83" y="4419600"/>
                <a:ext cx="127951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86" t="-9836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913D070-259A-090B-3A01-F65C51FEDFC6}"/>
              </a:ext>
            </a:extLst>
          </p:cNvPr>
          <p:cNvSpPr/>
          <p:nvPr/>
        </p:nvSpPr>
        <p:spPr>
          <a:xfrm>
            <a:off x="1493840" y="3779838"/>
            <a:ext cx="353535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E87A4-AF1F-6809-E8C0-4E6A6A595832}"/>
              </a:ext>
            </a:extLst>
          </p:cNvPr>
          <p:cNvSpPr/>
          <p:nvPr/>
        </p:nvSpPr>
        <p:spPr>
          <a:xfrm>
            <a:off x="5043255" y="3779838"/>
            <a:ext cx="353535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/>
                  <a:t>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space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Lemma2: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, there will be </a:t>
                </a:r>
                <a:r>
                  <a:rPr lang="en-US" sz="1800" b="1" dirty="0"/>
                  <a:t>no</a:t>
                </a:r>
                <a:r>
                  <a:rPr lang="en-US" sz="1800" dirty="0"/>
                  <a:t> collision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Algorithm1: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Perfect hashing for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b="1" i="1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the number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Theorem: </a:t>
                </a:r>
                <a:r>
                  <a:rPr lang="en-US" sz="1800" dirty="0"/>
                  <a:t>A perfect hash function can be computed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expected        </a:t>
                </a:r>
                <a:r>
                  <a:rPr lang="en-US" sz="1800" dirty="0">
                    <a:solidFill>
                      <a:srgbClr val="7030A0"/>
                    </a:solidFill>
                  </a:rPr>
                  <a:t>?</a:t>
                </a:r>
                <a:r>
                  <a:rPr lang="en-US" sz="1800" dirty="0"/>
                  <a:t>      time.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Corollary: </a:t>
                </a:r>
                <a:r>
                  <a:rPr lang="en-US" sz="1800" dirty="0"/>
                  <a:t>A hash table occupying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space and worst case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search time. 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5149596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blipFill>
                <a:blip r:embed="rId4"/>
                <a:stretch>
                  <a:fillRect l="-7759" t="-8065" r="-7759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Hashing with </a:t>
            </a:r>
            <a:r>
              <a:rPr lang="en-US" u="sng" dirty="0">
                <a:solidFill>
                  <a:srgbClr val="7030A0"/>
                </a:solidFill>
              </a:rPr>
              <a:t>Optimal space</a:t>
            </a:r>
            <a:r>
              <a:rPr lang="en-US" dirty="0"/>
              <a:t> And</a:t>
            </a:r>
            <a:r>
              <a:rPr lang="en-US" dirty="0">
                <a:solidFill>
                  <a:srgbClr val="7030A0"/>
                </a:solidFill>
              </a:rPr>
              <a:t> Worst case O(1) </a:t>
            </a:r>
            <a:r>
              <a:rPr lang="en-US" dirty="0"/>
              <a:t>search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4191000" y="4495800"/>
                <a:ext cx="43434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quite small number. Since maximum possible number of collisions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495800"/>
                <a:ext cx="43434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blipFill rotWithShape="1">
                <a:blip r:embed="rId3"/>
                <a:stretch>
                  <a:fillRect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/>
          <p:cNvSpPr/>
          <p:nvPr/>
        </p:nvSpPr>
        <p:spPr>
          <a:xfrm>
            <a:off x="1371600" y="4419600"/>
            <a:ext cx="533400" cy="533400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724400" y="1905000"/>
            <a:ext cx="4114800" cy="1524000"/>
          </a:xfrm>
          <a:prstGeom prst="cloudCallout">
            <a:avLst>
              <a:gd name="adj1" fmla="val -24784"/>
              <a:gd name="adj2" fmla="val 738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Since we are aiming for linear space, let us see how many collisions will there be for linear space ?</a:t>
            </a:r>
          </a:p>
        </p:txBody>
      </p:sp>
    </p:spTree>
    <p:extLst>
      <p:ext uri="{BB962C8B-B14F-4D97-AF65-F5344CB8AC3E}">
        <p14:creationId xmlns:p14="http://schemas.microsoft.com/office/powerpoint/2010/main" val="251771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no.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Build the hash table;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876800" y="1981200"/>
            <a:ext cx="4038600" cy="3505200"/>
            <a:chOff x="4876800" y="1981200"/>
            <a:chExt cx="4038600" cy="3505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4876800" y="1981200"/>
              <a:ext cx="4038600" cy="3505200"/>
              <a:chOff x="4876800" y="1981200"/>
              <a:chExt cx="4038600" cy="35052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5626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>
              <a:xfrm>
                <a:off x="4876800" y="1981200"/>
                <a:ext cx="4038600" cy="3505200"/>
                <a:chOff x="4876800" y="1981200"/>
                <a:chExt cx="4038600" cy="350520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562600" y="3352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4876800" y="1981200"/>
                  <a:ext cx="4038600" cy="3505200"/>
                  <a:chOff x="4876800" y="1981200"/>
                  <a:chExt cx="4038600" cy="350520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6248400" y="3722408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62484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8580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70104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62484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77724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8610600" y="5257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5869850" y="25527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629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5867400" y="28956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5869850" y="38862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867400" y="53340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7391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66294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78486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4876800" y="2438400"/>
                    <a:ext cx="1143000" cy="3046988"/>
                    <a:chOff x="2895600" y="3352800"/>
                    <a:chExt cx="1143000" cy="3046988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3581400" y="3352800"/>
                      <a:ext cx="457200" cy="3046988"/>
                      <a:chOff x="3581400" y="3352800"/>
                      <a:chExt cx="457200" cy="3046988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581400" y="3352800"/>
                        <a:ext cx="457200" cy="304698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3581400" y="6096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>
                        <a:off x="3581400" y="5181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/>
                        <p:cNvSpPr txBox="1"/>
                        <p:nvPr/>
                      </p:nvSpPr>
                      <p:spPr>
                        <a:xfrm>
                          <a:off x="2895600" y="3352800"/>
                          <a:ext cx="685801" cy="30469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      0</a:t>
                          </a:r>
                        </a:p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      1</a:t>
                          </a: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endParaRPr>
                        </a:p>
                        <a:p>
                          <a:endPara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5600" y="3352800"/>
                          <a:ext cx="685801" cy="3046988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l="-7080" t="-1000" r="-11504" b="-16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5637964" y="1981200"/>
                        <a:ext cx="3818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7964" y="1981200"/>
                        <a:ext cx="381836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1904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5867400" y="3124200"/>
                    <a:ext cx="1447800" cy="228600"/>
                    <a:chOff x="5867400" y="3124200"/>
                    <a:chExt cx="1447800" cy="2286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2484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>
                      <a:off x="5867400" y="32004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6629400" y="3124200"/>
                      <a:ext cx="685800" cy="228600"/>
                      <a:chOff x="6629400" y="2438400"/>
                      <a:chExt cx="685800" cy="228600"/>
                    </a:xfrm>
                  </p:grpSpPr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7010400" y="2438400"/>
                        <a:ext cx="304800" cy="228600"/>
                        <a:chOff x="4800600" y="3352800"/>
                        <a:chExt cx="304800" cy="228600"/>
                      </a:xfrm>
                    </p:grpSpPr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48006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7" name="Straight Connector 56"/>
                        <p:cNvCxnSpPr/>
                        <p:nvPr/>
                      </p:nvCxnSpPr>
                      <p:spPr>
                        <a:xfrm flipH="1">
                          <a:off x="48006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>
                        <a:off x="66294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5867400" y="40386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" name="Straight Connector 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" name="Rectangle 62"/>
                  <p:cNvSpPr/>
                  <p:nvPr/>
                </p:nvSpPr>
                <p:spPr>
                  <a:xfrm>
                    <a:off x="62484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/>
                  <p:cNvCxnSpPr/>
                  <p:nvPr/>
                </p:nvCxnSpPr>
                <p:spPr>
                  <a:xfrm>
                    <a:off x="5867400" y="3505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6629400" y="34290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7" name="Straight Arrow Connector 66"/>
                    <p:cNvCxnSpPr>
                      <a:endCxn id="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74676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2390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5867400" y="46482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83" name="Group 82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5" name="Rectangle 84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6" name="Straight Connector 85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4" name="Straight Arrow Connector 83"/>
                      <p:cNvCxnSpPr>
                        <a:endCxn id="85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5867400" y="43434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2" name="Straight Arrow Connector 91"/>
                      <p:cNvCxnSpPr>
                        <a:endCxn id="93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6" name="Rectangle 95"/>
                  <p:cNvSpPr/>
                  <p:nvPr/>
                </p:nvSpPr>
                <p:spPr>
                  <a:xfrm>
                    <a:off x="80772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84582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5867400" y="49530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Arrow Connector 101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104" name="Group 103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06" name="Rectangle 105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7" name="Straight Connector 106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5" name="Straight Arrow Connector 104"/>
                      <p:cNvCxnSpPr>
                        <a:endCxn id="106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7315200" y="2438400"/>
                    <a:ext cx="1219200" cy="228600"/>
                    <a:chOff x="6019800" y="3124200"/>
                    <a:chExt cx="1219200" cy="2286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63246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" name="Straight Arrow Connector 109"/>
                    <p:cNvCxnSpPr/>
                    <p:nvPr/>
                  </p:nvCxnSpPr>
                  <p:spPr>
                    <a:xfrm>
                      <a:off x="6019800" y="3200400"/>
                      <a:ext cx="3048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6705600" y="3124200"/>
                      <a:ext cx="533400" cy="228600"/>
                      <a:chOff x="6705600" y="2438400"/>
                      <a:chExt cx="533400" cy="228600"/>
                    </a:xfrm>
                  </p:grpSpPr>
                  <p:grpSp>
                    <p:nvGrpSpPr>
                      <p:cNvPr id="112" name="Group 111"/>
                      <p:cNvGrpSpPr/>
                      <p:nvPr/>
                    </p:nvGrpSpPr>
                    <p:grpSpPr>
                      <a:xfrm>
                        <a:off x="6934200" y="2438400"/>
                        <a:ext cx="304800" cy="228600"/>
                        <a:chOff x="4724400" y="3352800"/>
                        <a:chExt cx="304800" cy="228600"/>
                      </a:xfrm>
                    </p:grpSpPr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47244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15" name="Straight Connector 114"/>
                        <p:cNvCxnSpPr/>
                        <p:nvPr/>
                      </p:nvCxnSpPr>
                      <p:spPr>
                        <a:xfrm flipH="1">
                          <a:off x="47244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3" name="Straight Arrow Connector 112"/>
                      <p:cNvCxnSpPr/>
                      <p:nvPr/>
                    </p:nvCxnSpPr>
                    <p:spPr>
                      <a:xfrm>
                        <a:off x="6705600" y="2552700"/>
                        <a:ext cx="1905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69342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62484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Arrow Connector 133"/>
                  <p:cNvCxnSpPr/>
                  <p:nvPr/>
                </p:nvCxnSpPr>
                <p:spPr>
                  <a:xfrm>
                    <a:off x="6629400" y="2590800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16" name="Rectangle 115"/>
          <p:cNvSpPr/>
          <p:nvPr/>
        </p:nvSpPr>
        <p:spPr>
          <a:xfrm>
            <a:off x="2514600" y="4404360"/>
            <a:ext cx="167640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no.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Build the hash table;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562600" y="45720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62600" y="4876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62600" y="36576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48400" y="3722408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3733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248400" y="2819400"/>
            <a:ext cx="304800" cy="228600"/>
            <a:chOff x="4953000" y="3352800"/>
            <a:chExt cx="304800" cy="228600"/>
          </a:xfrm>
        </p:grpSpPr>
        <p:sp>
          <p:nvSpPr>
            <p:cNvPr id="42" name="Rectangle 41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772400" y="3733800"/>
            <a:ext cx="304800" cy="228600"/>
            <a:chOff x="4953000" y="3352800"/>
            <a:chExt cx="304800" cy="228600"/>
          </a:xfrm>
        </p:grpSpPr>
        <p:sp>
          <p:nvSpPr>
            <p:cNvPr id="40" name="Rectangle 39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10600" y="5257800"/>
            <a:ext cx="304800" cy="228600"/>
            <a:chOff x="4953000" y="3352800"/>
            <a:chExt cx="304800" cy="228600"/>
          </a:xfrm>
        </p:grpSpPr>
        <p:sp>
          <p:nvSpPr>
            <p:cNvPr id="38" name="Rectangle 37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6629400" y="3886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67400" y="2895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9850" y="38862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53340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1400" y="3886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848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10" name="Group 9"/>
            <p:cNvGrpSpPr/>
            <p:nvPr/>
          </p:nvGrpSpPr>
          <p:grpSpPr>
            <a:xfrm>
              <a:off x="3581400" y="3352800"/>
              <a:ext cx="457200" cy="3046988"/>
              <a:chOff x="3581400" y="3352800"/>
              <a:chExt cx="457200" cy="30469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352800"/>
                <a:ext cx="457200" cy="30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6096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5181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81400" y="4876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867400" y="3124200"/>
            <a:ext cx="1447800" cy="228600"/>
            <a:chOff x="5867400" y="3124200"/>
            <a:chExt cx="1447800" cy="228600"/>
          </a:xfrm>
        </p:grpSpPr>
        <p:sp>
          <p:nvSpPr>
            <p:cNvPr id="46" name="Rectangle 45"/>
            <p:cNvSpPr/>
            <p:nvPr/>
          </p:nvSpPr>
          <p:spPr>
            <a:xfrm>
              <a:off x="62484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67400" y="32004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629400" y="3124200"/>
              <a:ext cx="685800" cy="228600"/>
              <a:chOff x="6629400" y="2438400"/>
              <a:chExt cx="685800" cy="228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010400" y="2438400"/>
                <a:ext cx="304800" cy="228600"/>
                <a:chOff x="4800600" y="3352800"/>
                <a:chExt cx="304800" cy="2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8006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48006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6294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5867400" y="4038600"/>
            <a:ext cx="685800" cy="228600"/>
            <a:chOff x="6781800" y="2438400"/>
            <a:chExt cx="685800" cy="228600"/>
          </a:xfrm>
        </p:grpSpPr>
        <p:grpSp>
          <p:nvGrpSpPr>
            <p:cNvPr id="59" name="Group 58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6248400" y="34290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67400" y="3505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629400" y="3429000"/>
            <a:ext cx="685800" cy="228600"/>
            <a:chOff x="6781800" y="2438400"/>
            <a:chExt cx="685800" cy="228600"/>
          </a:xfrm>
        </p:grpSpPr>
        <p:grpSp>
          <p:nvGrpSpPr>
            <p:cNvPr id="66" name="Group 65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/>
            <p:cNvCxnSpPr>
              <a:endCxn id="68" idx="1"/>
            </p:cNvCxnSpPr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74676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2390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867400" y="4648200"/>
            <a:ext cx="1447800" cy="228600"/>
            <a:chOff x="6019800" y="3124200"/>
            <a:chExt cx="1447800" cy="228600"/>
          </a:xfrm>
        </p:grpSpPr>
        <p:sp>
          <p:nvSpPr>
            <p:cNvPr id="80" name="Rectangle 79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>
                <a:endCxn id="8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5867400" y="4343400"/>
            <a:ext cx="1447800" cy="228600"/>
            <a:chOff x="6019800" y="3124200"/>
            <a:chExt cx="1447800" cy="228600"/>
          </a:xfrm>
        </p:grpSpPr>
        <p:sp>
          <p:nvSpPr>
            <p:cNvPr id="88" name="Rectangle 87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/>
              <p:cNvCxnSpPr>
                <a:endCxn id="93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ectangle 95"/>
          <p:cNvSpPr/>
          <p:nvPr/>
        </p:nvSpPr>
        <p:spPr>
          <a:xfrm>
            <a:off x="80772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4582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867400" y="4953000"/>
            <a:ext cx="1447800" cy="228600"/>
            <a:chOff x="6019800" y="3124200"/>
            <a:chExt cx="1447800" cy="228600"/>
          </a:xfrm>
        </p:grpSpPr>
        <p:sp>
          <p:nvSpPr>
            <p:cNvPr id="101" name="Rectangle 100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104"/>
              <p:cNvCxnSpPr>
                <a:endCxn id="106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7622450" y="990600"/>
            <a:ext cx="835750" cy="1263316"/>
            <a:chOff x="5562599" y="1981200"/>
            <a:chExt cx="835750" cy="12633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562599" y="1981200"/>
              <a:ext cx="835750" cy="1263316"/>
              <a:chOff x="5562600" y="1981200"/>
              <a:chExt cx="1905000" cy="22860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400800" y="3733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Straight Arrow Connector 125"/>
              <p:cNvCxnSpPr>
                <a:endCxn id="120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0" idx="3"/>
                <a:endCxn id="16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869850" y="3886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6781800" y="37338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5562600" y="2438400"/>
                <a:ext cx="457200" cy="1828800"/>
                <a:chOff x="3581400" y="3352800"/>
                <a:chExt cx="457200" cy="18288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581400" y="3352800"/>
                  <a:ext cx="422745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814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5869850" y="40386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467600" y="914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869850" y="1213366"/>
            <a:ext cx="1597750" cy="137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no.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Build the hash table;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562600" y="45720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62600" y="4876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62600" y="36576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484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248400" y="2819400"/>
            <a:ext cx="304800" cy="228600"/>
            <a:chOff x="4953000" y="3352800"/>
            <a:chExt cx="304800" cy="228600"/>
          </a:xfrm>
        </p:grpSpPr>
        <p:sp>
          <p:nvSpPr>
            <p:cNvPr id="42" name="Rectangle 41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10600" y="5257800"/>
            <a:ext cx="304800" cy="228600"/>
            <a:chOff x="4953000" y="3352800"/>
            <a:chExt cx="304800" cy="228600"/>
          </a:xfrm>
        </p:grpSpPr>
        <p:sp>
          <p:nvSpPr>
            <p:cNvPr id="38" name="Rectangle 37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5867400" y="2895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53340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848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10" name="Group 9"/>
            <p:cNvGrpSpPr/>
            <p:nvPr/>
          </p:nvGrpSpPr>
          <p:grpSpPr>
            <a:xfrm>
              <a:off x="3581400" y="3352800"/>
              <a:ext cx="457200" cy="3046988"/>
              <a:chOff x="3581400" y="3352800"/>
              <a:chExt cx="457200" cy="30469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352800"/>
                <a:ext cx="457200" cy="30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6096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5181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81400" y="4876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867400" y="3124200"/>
            <a:ext cx="1447800" cy="228600"/>
            <a:chOff x="5867400" y="3124200"/>
            <a:chExt cx="1447800" cy="228600"/>
          </a:xfrm>
        </p:grpSpPr>
        <p:sp>
          <p:nvSpPr>
            <p:cNvPr id="46" name="Rectangle 45"/>
            <p:cNvSpPr/>
            <p:nvPr/>
          </p:nvSpPr>
          <p:spPr>
            <a:xfrm>
              <a:off x="62484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67400" y="32004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629400" y="3124200"/>
              <a:ext cx="685800" cy="228600"/>
              <a:chOff x="6629400" y="2438400"/>
              <a:chExt cx="685800" cy="228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010400" y="2438400"/>
                <a:ext cx="304800" cy="228600"/>
                <a:chOff x="4800600" y="3352800"/>
                <a:chExt cx="304800" cy="2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8006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48006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6294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5867400" y="4038600"/>
            <a:ext cx="685800" cy="228600"/>
            <a:chOff x="6781800" y="2438400"/>
            <a:chExt cx="685800" cy="228600"/>
          </a:xfrm>
        </p:grpSpPr>
        <p:grpSp>
          <p:nvGrpSpPr>
            <p:cNvPr id="59" name="Group 58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6248400" y="34290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67400" y="3505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629400" y="3429000"/>
            <a:ext cx="685800" cy="228600"/>
            <a:chOff x="6781800" y="2438400"/>
            <a:chExt cx="685800" cy="228600"/>
          </a:xfrm>
        </p:grpSpPr>
        <p:grpSp>
          <p:nvGrpSpPr>
            <p:cNvPr id="66" name="Group 65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/>
            <p:cNvCxnSpPr>
              <a:endCxn id="68" idx="1"/>
            </p:cNvCxnSpPr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74676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2390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867400" y="4648200"/>
            <a:ext cx="1447800" cy="228600"/>
            <a:chOff x="6019800" y="3124200"/>
            <a:chExt cx="1447800" cy="228600"/>
          </a:xfrm>
        </p:grpSpPr>
        <p:sp>
          <p:nvSpPr>
            <p:cNvPr id="80" name="Rectangle 79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>
                <a:endCxn id="8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5867400" y="4343400"/>
            <a:ext cx="1447800" cy="228600"/>
            <a:chOff x="6019800" y="3124200"/>
            <a:chExt cx="1447800" cy="228600"/>
          </a:xfrm>
        </p:grpSpPr>
        <p:sp>
          <p:nvSpPr>
            <p:cNvPr id="88" name="Rectangle 87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/>
              <p:cNvCxnSpPr>
                <a:endCxn id="93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ectangle 95"/>
          <p:cNvSpPr/>
          <p:nvPr/>
        </p:nvSpPr>
        <p:spPr>
          <a:xfrm>
            <a:off x="80772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4582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867400" y="4953000"/>
            <a:ext cx="1447800" cy="228600"/>
            <a:chOff x="6019800" y="3124200"/>
            <a:chExt cx="1447800" cy="228600"/>
          </a:xfrm>
        </p:grpSpPr>
        <p:sp>
          <p:nvSpPr>
            <p:cNvPr id="101" name="Rectangle 100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104"/>
              <p:cNvCxnSpPr>
                <a:endCxn id="106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7622450" y="990600"/>
            <a:ext cx="835750" cy="1263316"/>
            <a:chOff x="5562599" y="1981200"/>
            <a:chExt cx="835750" cy="12633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562599" y="1981200"/>
              <a:ext cx="835750" cy="1263316"/>
              <a:chOff x="5562600" y="1981200"/>
              <a:chExt cx="1905000" cy="22860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400800" y="3733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Straight Arrow Connector 125"/>
              <p:cNvCxnSpPr>
                <a:endCxn id="120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0" idx="3"/>
                <a:endCxn id="16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869850" y="3886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6781800" y="37338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5562600" y="2438400"/>
                <a:ext cx="457200" cy="1828800"/>
                <a:chOff x="3581400" y="3352800"/>
                <a:chExt cx="457200" cy="18288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581400" y="3352800"/>
                  <a:ext cx="422745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814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5869850" y="40386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467600" y="914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869850" y="1213366"/>
            <a:ext cx="1597750" cy="137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7774850" y="3124200"/>
            <a:ext cx="835750" cy="942474"/>
            <a:chOff x="5562599" y="1981200"/>
            <a:chExt cx="835750" cy="942474"/>
          </a:xfrm>
        </p:grpSpPr>
        <p:grpSp>
          <p:nvGrpSpPr>
            <p:cNvPr id="167" name="Group 166"/>
            <p:cNvGrpSpPr/>
            <p:nvPr/>
          </p:nvGrpSpPr>
          <p:grpSpPr>
            <a:xfrm>
              <a:off x="5562599" y="1981200"/>
              <a:ext cx="835750" cy="942474"/>
              <a:chOff x="5562600" y="1981200"/>
              <a:chExt cx="1905000" cy="1705429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Arrow Connector 172"/>
              <p:cNvCxnSpPr>
                <a:endCxn id="169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69" idx="3"/>
                <a:endCxn id="194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5562600" y="2438400"/>
                <a:ext cx="457200" cy="1248229"/>
                <a:chOff x="3581400" y="3352800"/>
                <a:chExt cx="457200" cy="1248229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3581400" y="3352800"/>
                  <a:ext cx="422745" cy="12482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TextBox 176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87" name="Rectangle 186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4" name="Straight Connector 18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Straight Arrow Connector 179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ounded Rectangle 195"/>
          <p:cNvSpPr/>
          <p:nvPr/>
        </p:nvSpPr>
        <p:spPr>
          <a:xfrm>
            <a:off x="7620000" y="3276601"/>
            <a:ext cx="1066800" cy="8763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5867400" y="3810000"/>
            <a:ext cx="1752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no.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Build the hash table;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For</a:t>
                </a:r>
                <a:r>
                  <a:rPr lang="en-US" sz="1800" dirty="0"/>
                  <a:t> each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If size of list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&gt; 1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1. </a:t>
                </a:r>
                <a:r>
                  <a:rPr lang="en-US" sz="1600" dirty="0"/>
                  <a:t>Build a perfect hash table for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2. Make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/>
                  <a:t> point to this hash table;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 b="-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876800" y="925286"/>
            <a:ext cx="3886200" cy="5399314"/>
            <a:chOff x="4876800" y="925286"/>
            <a:chExt cx="3886200" cy="539931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562600" y="36576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6248400" y="28194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>
              <a:off x="5867400" y="2895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867400" y="5334000"/>
              <a:ext cx="1752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581400" y="3352800"/>
                <a:ext cx="457200" cy="3046988"/>
                <a:chOff x="3581400" y="3352800"/>
                <a:chExt cx="457200" cy="304698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581400" y="3352800"/>
                  <a:ext cx="457200" cy="30469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581400" y="6096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581400" y="5181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/>
            <p:cNvGrpSpPr/>
            <p:nvPr/>
          </p:nvGrpSpPr>
          <p:grpSpPr>
            <a:xfrm>
              <a:off x="5867400" y="3124200"/>
              <a:ext cx="1447800" cy="228600"/>
              <a:chOff x="5867400" y="3124200"/>
              <a:chExt cx="1447800" cy="2286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2484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5867400" y="32004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6629400" y="3124200"/>
                <a:ext cx="685800" cy="228600"/>
                <a:chOff x="6629400" y="2438400"/>
                <a:chExt cx="685800" cy="22860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7010400" y="2438400"/>
                  <a:ext cx="304800" cy="228600"/>
                  <a:chOff x="4800600" y="3352800"/>
                  <a:chExt cx="304800" cy="2286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48006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48006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294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5867400" y="4038600"/>
              <a:ext cx="685800" cy="228600"/>
              <a:chOff x="6781800" y="2438400"/>
              <a:chExt cx="685800" cy="22860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/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6248400" y="34290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867400" y="3505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6629400" y="3429000"/>
              <a:ext cx="685800" cy="228600"/>
              <a:chOff x="6781800" y="2438400"/>
              <a:chExt cx="685800" cy="22860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Arrow Connector 66"/>
              <p:cNvCxnSpPr>
                <a:endCxn id="68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867400" y="4648200"/>
              <a:ext cx="1447800" cy="228600"/>
              <a:chOff x="6019800" y="3124200"/>
              <a:chExt cx="1447800" cy="2286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Straight Arrow Connector 83"/>
                <p:cNvCxnSpPr>
                  <a:endCxn id="85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5867400" y="4343400"/>
              <a:ext cx="1447800" cy="228600"/>
              <a:chOff x="6019800" y="3124200"/>
              <a:chExt cx="1447800" cy="2286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Arrow Connector 91"/>
                <p:cNvCxnSpPr>
                  <a:endCxn id="93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5867400" y="4953000"/>
              <a:ext cx="1447800" cy="228600"/>
              <a:chOff x="6019800" y="3124200"/>
              <a:chExt cx="1447800" cy="2286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" name="Straight Arrow Connector 104"/>
                <p:cNvCxnSpPr>
                  <a:endCxn id="106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7622450" y="990600"/>
              <a:ext cx="835750" cy="1263316"/>
              <a:chOff x="5562599" y="1981200"/>
              <a:chExt cx="835750" cy="1263316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5562599" y="1981200"/>
                <a:ext cx="835750" cy="1263316"/>
                <a:chOff x="5562600" y="1981200"/>
                <a:chExt cx="1905000" cy="22860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6400800" y="24384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08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400800" y="37338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64008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Straight Arrow Connector 125"/>
                <p:cNvCxnSpPr>
                  <a:endCxn id="120" idx="1"/>
                </p:cNvCxnSpPr>
                <p:nvPr/>
              </p:nvCxnSpPr>
              <p:spPr>
                <a:xfrm>
                  <a:off x="5869850" y="25527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stCxn id="120" idx="3"/>
                  <a:endCxn id="165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5867400" y="28956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5869850" y="3886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oup 129"/>
                <p:cNvGrpSpPr/>
                <p:nvPr/>
              </p:nvGrpSpPr>
              <p:grpSpPr>
                <a:xfrm>
                  <a:off x="6781800" y="37338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0" name="Straight Arrow Connector 159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5562600" y="2438400"/>
                  <a:ext cx="457200" cy="1828800"/>
                  <a:chOff x="3581400" y="3352800"/>
                  <a:chExt cx="457200" cy="1828800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581400" y="3352800"/>
                    <a:ext cx="422745" cy="18288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581400" y="4572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5637963" y="1981200"/>
                  <a:ext cx="421074" cy="668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5869850" y="31242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1" name="Straight Arrow Connector 150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5869850" y="40386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9" name="Straight Connector 148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Straight Arrow Connector 146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6781800" y="34290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3" name="Straight Arrow Connector 142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5867400" y="3505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ounded Rectangle 1"/>
            <p:cNvSpPr/>
            <p:nvPr/>
          </p:nvSpPr>
          <p:spPr>
            <a:xfrm>
              <a:off x="7467600" y="925286"/>
              <a:ext cx="1143000" cy="1524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5869850" y="1213366"/>
              <a:ext cx="1597750" cy="13774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7774850" y="3124200"/>
              <a:ext cx="835750" cy="942474"/>
              <a:chOff x="5562599" y="1981200"/>
              <a:chExt cx="835750" cy="942474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5562599" y="1981200"/>
                <a:ext cx="835750" cy="942474"/>
                <a:chOff x="5562600" y="1981200"/>
                <a:chExt cx="1905000" cy="1705429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6400800" y="24384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64008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64008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Straight Arrow Connector 172"/>
                <p:cNvCxnSpPr>
                  <a:endCxn id="169" idx="1"/>
                </p:cNvCxnSpPr>
                <p:nvPr/>
              </p:nvCxnSpPr>
              <p:spPr>
                <a:xfrm>
                  <a:off x="5869850" y="25527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>
                  <a:stCxn id="169" idx="3"/>
                  <a:endCxn id="194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5867400" y="28956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6" name="Group 175"/>
                <p:cNvGrpSpPr/>
                <p:nvPr/>
              </p:nvGrpSpPr>
              <p:grpSpPr>
                <a:xfrm>
                  <a:off x="5562600" y="2438400"/>
                  <a:ext cx="457200" cy="1248229"/>
                  <a:chOff x="3581400" y="3352800"/>
                  <a:chExt cx="457200" cy="1248229"/>
                </a:xfrm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3581400" y="3352800"/>
                    <a:ext cx="422745" cy="12482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637963" y="1981200"/>
                  <a:ext cx="421074" cy="668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5869850" y="31242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6" name="Straight Arrow Connector 185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6781800" y="34290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3" name="Rectangle 18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Arrow Connector 181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0" name="Straight Arrow Connector 179"/>
                <p:cNvCxnSpPr/>
                <p:nvPr/>
              </p:nvCxnSpPr>
              <p:spPr>
                <a:xfrm>
                  <a:off x="5867400" y="3505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Straight Connector 167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Rounded Rectangle 195"/>
            <p:cNvSpPr/>
            <p:nvPr/>
          </p:nvSpPr>
          <p:spPr>
            <a:xfrm>
              <a:off x="7620000" y="3276601"/>
              <a:ext cx="1066800" cy="8763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5867400" y="3810000"/>
              <a:ext cx="1752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7774850" y="4900863"/>
              <a:ext cx="835750" cy="1347537"/>
              <a:chOff x="5562600" y="2233863"/>
              <a:chExt cx="835750" cy="13475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5562600" y="2233863"/>
                <a:ext cx="835750" cy="1347537"/>
                <a:chOff x="5562600" y="2438400"/>
                <a:chExt cx="1905000" cy="2438400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" name="Group 201"/>
                <p:cNvGrpSpPr/>
                <p:nvPr/>
              </p:nvGrpSpPr>
              <p:grpSpPr>
                <a:xfrm>
                  <a:off x="5562600" y="2438400"/>
                  <a:ext cx="1905000" cy="2438400"/>
                  <a:chOff x="5562600" y="2438400"/>
                  <a:chExt cx="1905000" cy="2438400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64008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64008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6400800" y="4343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64008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" name="Group 206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6" name="Straight Connector 255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64008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253" name="Rectangle 25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4" name="Straight Connector 25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9" name="Straight Arrow Connector 208"/>
                  <p:cNvCxnSpPr>
                    <a:endCxn id="203" idx="1"/>
                  </p:cNvCxnSpPr>
                  <p:nvPr/>
                </p:nvCxnSpPr>
                <p:spPr>
                  <a:xfrm>
                    <a:off x="5869850" y="25527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Arrow Connector 209"/>
                  <p:cNvCxnSpPr>
                    <a:stCxn id="203" idx="3"/>
                    <a:endCxn id="255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Arrow Connector 210"/>
                  <p:cNvCxnSpPr/>
                  <p:nvPr/>
                </p:nvCxnSpPr>
                <p:spPr>
                  <a:xfrm>
                    <a:off x="5867400" y="28956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211"/>
                  <p:cNvCxnSpPr/>
                  <p:nvPr/>
                </p:nvCxnSpPr>
                <p:spPr>
                  <a:xfrm>
                    <a:off x="5869850" y="38862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Arrow Connector 212"/>
                  <p:cNvCxnSpPr/>
                  <p:nvPr/>
                </p:nvCxnSpPr>
                <p:spPr>
                  <a:xfrm>
                    <a:off x="5869850" y="44196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6781800" y="37338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49" name="Group 248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52" name="Straight Connector 25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0" name="Straight Arrow Connector 249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5" name="Group 214"/>
                  <p:cNvGrpSpPr/>
                  <p:nvPr/>
                </p:nvGrpSpPr>
                <p:grpSpPr>
                  <a:xfrm>
                    <a:off x="5562600" y="2438400"/>
                    <a:ext cx="457200" cy="2438400"/>
                    <a:chOff x="3581400" y="3352800"/>
                    <a:chExt cx="457200" cy="2438400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581400" y="3352800"/>
                      <a:ext cx="457200" cy="2438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4" name="Straight Connector 243"/>
                    <p:cNvCxnSpPr/>
                    <p:nvPr/>
                  </p:nvCxnSpPr>
                  <p:spPr>
                    <a:xfrm>
                      <a:off x="3581400" y="3657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>
                      <a:off x="3581400" y="39624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>
                      <a:off x="3581400" y="5181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35814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>
                      <a:off x="3581400" y="48768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5869850" y="31242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2" name="Straight Connector 24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0" name="Straight Arrow Connector 239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5869850" y="40386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37" name="Rectangle 236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8" name="Straight Connector 237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6" name="Straight Arrow Connector 235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67400" y="46482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1" name="Group 230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4" name="Straight Connector 233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2" name="Straight Arrow Connector 231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6781800" y="43434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27" name="Group 226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0" name="Straight Connector 22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8" name="Straight Arrow Connector 227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781800" y="34290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4" name="Straight Arrow Connector 223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5867400" y="35052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0" name="Straight Connector 199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Rounded Rectangle 256"/>
            <p:cNvSpPr/>
            <p:nvPr/>
          </p:nvSpPr>
          <p:spPr>
            <a:xfrm>
              <a:off x="7620000" y="4800600"/>
              <a:ext cx="1143000" cy="1524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2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2480"/>
                <a:ext cx="8229600" cy="60983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  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: number of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0" smtClean="0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r>
                          <a:rPr lang="en-US" sz="1800" b="1">
                            <a:latin typeface="Cambria Math"/>
                          </a:rPr>
                          <m:t>𝐚𝐧𝐝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&gt;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r>
                          <a:rPr lang="en-US" sz="1800" b="1">
                            <a:latin typeface="Cambria Math"/>
                          </a:rPr>
                          <m:t>𝐚𝐧𝐝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&gt;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=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2480"/>
                <a:ext cx="8229600" cy="6098320"/>
              </a:xfrm>
              <a:blipFill rotWithShape="1">
                <a:blip r:embed="rId2"/>
                <a:stretch>
                  <a:fillRect l="-741" t="-500" b="-8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1500" y="1537001"/>
            <a:ext cx="2145379" cy="2598905"/>
            <a:chOff x="5562600" y="2131157"/>
            <a:chExt cx="3352800" cy="335524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562600" y="2131157"/>
              <a:ext cx="3352800" cy="3355243"/>
              <a:chOff x="5562600" y="2131157"/>
              <a:chExt cx="3352800" cy="3355243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55626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5562600" y="2131157"/>
                <a:ext cx="3352800" cy="3355243"/>
                <a:chOff x="5562600" y="2131157"/>
                <a:chExt cx="3352800" cy="3355243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62600" y="3352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5562600" y="2131157"/>
                  <a:ext cx="3352800" cy="3355243"/>
                  <a:chOff x="5562600" y="2131157"/>
                  <a:chExt cx="3352800" cy="3355243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6248400" y="3722408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62484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8580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70104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62484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7724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8610600" y="5257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869850" y="25527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6629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5867400" y="28956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5869850" y="38862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5867400" y="53340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7391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6294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78486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5562600" y="2438400"/>
                    <a:ext cx="457200" cy="3046988"/>
                    <a:chOff x="3581400" y="3352800"/>
                    <a:chExt cx="457200" cy="3046988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3581400" y="3352800"/>
                      <a:ext cx="457200" cy="304698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>
                      <a:off x="3581400" y="3657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>
                      <a:off x="3581400" y="39624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3581400" y="6096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3581400" y="5181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3581400" y="48768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5637964" y="2131157"/>
                        <a:ext cx="3818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7964" y="2131157"/>
                        <a:ext cx="381836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10638" r="-75000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5867400" y="3124200"/>
                    <a:ext cx="1447800" cy="228600"/>
                    <a:chOff x="5867400" y="3124200"/>
                    <a:chExt cx="1447800" cy="2286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2484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5867400" y="32004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6629400" y="3124200"/>
                      <a:ext cx="685800" cy="228600"/>
                      <a:chOff x="6629400" y="2438400"/>
                      <a:chExt cx="685800" cy="228600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7010400" y="2438400"/>
                        <a:ext cx="304800" cy="228600"/>
                        <a:chOff x="4800600" y="3352800"/>
                        <a:chExt cx="304800" cy="228600"/>
                      </a:xfrm>
                    </p:grpSpPr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48006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0" name="Straight Connector 89"/>
                        <p:cNvCxnSpPr/>
                        <p:nvPr/>
                      </p:nvCxnSpPr>
                      <p:spPr>
                        <a:xfrm flipH="1">
                          <a:off x="48006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66294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5867400" y="40386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Rectangle 33"/>
                  <p:cNvSpPr/>
                  <p:nvPr/>
                </p:nvSpPr>
                <p:spPr>
                  <a:xfrm>
                    <a:off x="62484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867400" y="3505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629400" y="34290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7" name="Straight Arrow Connector 76"/>
                    <p:cNvCxnSpPr>
                      <a:endCxn id="7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ectangle 36"/>
                  <p:cNvSpPr/>
                  <p:nvPr/>
                </p:nvSpPr>
                <p:spPr>
                  <a:xfrm>
                    <a:off x="74676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72390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867400" y="46482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72" name="Group 71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73" name="Straight Arrow Connector 72"/>
                      <p:cNvCxnSpPr>
                        <a:endCxn id="74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867400" y="43434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65" name="Group 64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6" name="Straight Arrow Connector 65"/>
                      <p:cNvCxnSpPr>
                        <a:endCxn id="67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1" name="Rectangle 40"/>
                  <p:cNvSpPr/>
                  <p:nvPr/>
                </p:nvSpPr>
                <p:spPr>
                  <a:xfrm>
                    <a:off x="80772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84582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867400" y="49530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9" name="Straight Arrow Connector 58"/>
                      <p:cNvCxnSpPr>
                        <a:endCxn id="60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7315200" y="2438400"/>
                    <a:ext cx="1219200" cy="228600"/>
                    <a:chOff x="6019800" y="3124200"/>
                    <a:chExt cx="1219200" cy="228600"/>
                  </a:xfrm>
                </p:grpSpPr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3246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>
                      <a:off x="6019800" y="3200400"/>
                      <a:ext cx="3048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6705600" y="3124200"/>
                      <a:ext cx="533400" cy="228600"/>
                      <a:chOff x="6705600" y="2438400"/>
                      <a:chExt cx="533400" cy="228600"/>
                    </a:xfrm>
                  </p:grpSpPr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6934200" y="2438400"/>
                        <a:ext cx="304800" cy="228600"/>
                        <a:chOff x="4724400" y="3352800"/>
                        <a:chExt cx="304800" cy="228600"/>
                      </a:xfrm>
                    </p:grpSpPr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47244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4" name="Straight Connector 53"/>
                        <p:cNvCxnSpPr/>
                        <p:nvPr/>
                      </p:nvCxnSpPr>
                      <p:spPr>
                        <a:xfrm flipH="1">
                          <a:off x="47244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2" name="Straight Arrow Connector 51"/>
                      <p:cNvCxnSpPr/>
                      <p:nvPr/>
                    </p:nvCxnSpPr>
                    <p:spPr>
                      <a:xfrm>
                        <a:off x="6705600" y="2552700"/>
                        <a:ext cx="1905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Rectangle 44"/>
                  <p:cNvSpPr/>
                  <p:nvPr/>
                </p:nvSpPr>
                <p:spPr>
                  <a:xfrm>
                    <a:off x="69342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2484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629400" y="2590800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04" name="Right Arrow 403"/>
          <p:cNvSpPr/>
          <p:nvPr/>
        </p:nvSpPr>
        <p:spPr>
          <a:xfrm>
            <a:off x="3733800" y="2197102"/>
            <a:ext cx="978408" cy="13842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8" name="Group 407"/>
          <p:cNvGrpSpPr/>
          <p:nvPr/>
        </p:nvGrpSpPr>
        <p:grpSpPr>
          <a:xfrm>
            <a:off x="5029200" y="401390"/>
            <a:ext cx="2964993" cy="4434125"/>
            <a:chOff x="5029200" y="76200"/>
            <a:chExt cx="3467100" cy="5028340"/>
          </a:xfrm>
        </p:grpSpPr>
        <p:grpSp>
          <p:nvGrpSpPr>
            <p:cNvPr id="403" name="Group 402"/>
            <p:cNvGrpSpPr/>
            <p:nvPr/>
          </p:nvGrpSpPr>
          <p:grpSpPr>
            <a:xfrm>
              <a:off x="5766547" y="76200"/>
              <a:ext cx="2729753" cy="5028340"/>
              <a:chOff x="5766547" y="76200"/>
              <a:chExt cx="2729753" cy="502834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5766547" y="76200"/>
                <a:ext cx="2729753" cy="5028340"/>
                <a:chOff x="5562600" y="925286"/>
                <a:chExt cx="3200400" cy="5399314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55626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55626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Group 206"/>
                <p:cNvGrpSpPr/>
                <p:nvPr/>
              </p:nvGrpSpPr>
              <p:grpSpPr>
                <a:xfrm>
                  <a:off x="62484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5867400" y="28956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5867400" y="5334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2" name="Group 391"/>
                <p:cNvGrpSpPr/>
                <p:nvPr/>
              </p:nvGrpSpPr>
              <p:grpSpPr>
                <a:xfrm>
                  <a:off x="5562600" y="2438400"/>
                  <a:ext cx="457200" cy="3046988"/>
                  <a:chOff x="3581400" y="3352800"/>
                  <a:chExt cx="457200" cy="3046988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3581400" y="3352800"/>
                    <a:ext cx="457200" cy="30469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581400" y="6096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581400" y="5181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867400" y="3124200"/>
                  <a:ext cx="1447800" cy="228600"/>
                  <a:chOff x="5867400" y="3124200"/>
                  <a:chExt cx="1447800" cy="228600"/>
                </a:xfrm>
              </p:grpSpPr>
              <p:sp>
                <p:nvSpPr>
                  <p:cNvPr id="385" name="Rectangle 384"/>
                  <p:cNvSpPr/>
                  <p:nvPr/>
                </p:nvSpPr>
                <p:spPr>
                  <a:xfrm>
                    <a:off x="62484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6" name="Straight Arrow Connector 385"/>
                  <p:cNvCxnSpPr/>
                  <p:nvPr/>
                </p:nvCxnSpPr>
                <p:spPr>
                  <a:xfrm>
                    <a:off x="5867400" y="32004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6629400" y="3124200"/>
                    <a:ext cx="685800" cy="228600"/>
                    <a:chOff x="6629400" y="2438400"/>
                    <a:chExt cx="685800" cy="228600"/>
                  </a:xfrm>
                </p:grpSpPr>
                <p:grpSp>
                  <p:nvGrpSpPr>
                    <p:cNvPr id="388" name="Group 387"/>
                    <p:cNvGrpSpPr/>
                    <p:nvPr/>
                  </p:nvGrpSpPr>
                  <p:grpSpPr>
                    <a:xfrm>
                      <a:off x="7010400" y="2438400"/>
                      <a:ext cx="304800" cy="228600"/>
                      <a:chOff x="4800600" y="3352800"/>
                      <a:chExt cx="304800" cy="228600"/>
                    </a:xfrm>
                  </p:grpSpPr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48006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91" name="Straight Connector 390"/>
                      <p:cNvCxnSpPr/>
                      <p:nvPr/>
                    </p:nvCxnSpPr>
                    <p:spPr>
                      <a:xfrm flipH="1">
                        <a:off x="48006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9" name="Straight Arrow Connector 388"/>
                    <p:cNvCxnSpPr/>
                    <p:nvPr/>
                  </p:nvCxnSpPr>
                  <p:spPr>
                    <a:xfrm>
                      <a:off x="66294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5867400" y="40386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83" name="Rectangle 38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2" name="Straight Arrow Connector 381"/>
                  <p:cNvCxnSpPr/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62484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Arrow Connector 213"/>
                <p:cNvCxnSpPr/>
                <p:nvPr/>
              </p:nvCxnSpPr>
              <p:spPr>
                <a:xfrm>
                  <a:off x="5867400" y="3505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6629400" y="34290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377" name="Group 376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0" name="Straight Connector 379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8" name="Straight Arrow Connector 377"/>
                  <p:cNvCxnSpPr>
                    <a:endCxn id="379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5867400" y="46482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70" name="Rectangle 369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2" name="Group 371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73" name="Group 372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76" name="Straight Connector 37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4" name="Straight Arrow Connector 373"/>
                    <p:cNvCxnSpPr>
                      <a:endCxn id="375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5867400" y="43434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63" name="Rectangle 362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69" name="Straight Connector 3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7" name="Straight Arrow Connector 366"/>
                    <p:cNvCxnSpPr>
                      <a:endCxn id="3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8" name="Group 217"/>
                <p:cNvGrpSpPr/>
                <p:nvPr/>
              </p:nvGrpSpPr>
              <p:grpSpPr>
                <a:xfrm>
                  <a:off x="5867400" y="49530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56" name="Rectangle 355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7" name="Straight Arrow Connector 356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8" name="Group 357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59" name="Group 358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62" name="Straight Connector 3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0" name="Straight Arrow Connector 359"/>
                    <p:cNvCxnSpPr>
                      <a:endCxn id="36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7622450" y="990600"/>
                  <a:ext cx="835750" cy="1263316"/>
                  <a:chOff x="5562599" y="1981200"/>
                  <a:chExt cx="835750" cy="1263316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5562599" y="1981200"/>
                    <a:ext cx="835750" cy="1263316"/>
                    <a:chOff x="5562600" y="1981200"/>
                    <a:chExt cx="1905000" cy="2286000"/>
                  </a:xfrm>
                </p:grpSpPr>
                <p:sp>
                  <p:nvSpPr>
                    <p:cNvPr id="315" name="Rectangle 314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Rectangle 315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Rectangle 316"/>
                    <p:cNvSpPr/>
                    <p:nvPr/>
                  </p:nvSpPr>
                  <p:spPr>
                    <a:xfrm>
                      <a:off x="6400800" y="37338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18" name="Group 317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5" name="Straight Connector 354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9" name="Group 318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3" name="Straight Connector 35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0" name="Straight Arrow Connector 319"/>
                    <p:cNvCxnSpPr>
                      <a:endCxn id="315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Straight Arrow Connector 320"/>
                    <p:cNvCxnSpPr>
                      <a:stCxn id="315" idx="3"/>
                      <a:endCxn id="354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Arrow Connector 321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Arrow Connector 322"/>
                    <p:cNvCxnSpPr/>
                    <p:nvPr/>
                  </p:nvCxnSpPr>
                  <p:spPr>
                    <a:xfrm>
                      <a:off x="5869850" y="3886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6781800" y="37338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348" name="Group 34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50" name="Rectangle 34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51" name="Straight Connector 35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9" name="Straight Arrow Connector 34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5562600" y="2438400"/>
                      <a:ext cx="457200" cy="1828800"/>
                      <a:chOff x="3581400" y="3352800"/>
                      <a:chExt cx="457200" cy="1828800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581400" y="3352800"/>
                        <a:ext cx="422745" cy="18288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44" name="Straight Connector 343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5" name="Straight Connector 344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6" name="Straight Connector 345"/>
                      <p:cNvCxnSpPr/>
                      <p:nvPr/>
                    </p:nvCxnSpPr>
                    <p:spPr>
                      <a:xfrm>
                        <a:off x="3581400" y="4572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7" name="Straight Connector 346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39" name="Group 338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42" name="Straight Connector 341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0" name="Straight Arrow Connector 339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5869850" y="40386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35" name="Group 334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8" name="Straight Connector 33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6" name="Straight Arrow Connector 335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331" name="Group 330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4" name="Straight Connector 333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2" name="Straight Arrow Connector 331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0" name="Straight Arrow Connector 329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Rounded Rectangle 219"/>
                <p:cNvSpPr/>
                <p:nvPr/>
              </p:nvSpPr>
              <p:spPr>
                <a:xfrm>
                  <a:off x="7467600" y="925286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Elbow Connector 220"/>
                <p:cNvCxnSpPr/>
                <p:nvPr/>
              </p:nvCxnSpPr>
              <p:spPr>
                <a:xfrm flipV="1">
                  <a:off x="5869850" y="1213366"/>
                  <a:ext cx="1597750" cy="13774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221"/>
                <p:cNvGrpSpPr/>
                <p:nvPr/>
              </p:nvGrpSpPr>
              <p:grpSpPr>
                <a:xfrm>
                  <a:off x="7774850" y="3124200"/>
                  <a:ext cx="835750" cy="942474"/>
                  <a:chOff x="5562599" y="1981200"/>
                  <a:chExt cx="835750" cy="942474"/>
                </a:xfrm>
              </p:grpSpPr>
              <p:grpSp>
                <p:nvGrpSpPr>
                  <p:cNvPr id="284" name="Group 283"/>
                  <p:cNvGrpSpPr/>
                  <p:nvPr/>
                </p:nvGrpSpPr>
                <p:grpSpPr>
                  <a:xfrm>
                    <a:off x="5562599" y="1981200"/>
                    <a:ext cx="835750" cy="942474"/>
                    <a:chOff x="5562600" y="1981200"/>
                    <a:chExt cx="1905000" cy="1705429"/>
                  </a:xfrm>
                </p:grpSpPr>
                <p:sp>
                  <p:nvSpPr>
                    <p:cNvPr id="286" name="Rectangle 285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88" name="Group 287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11" name="Rectangle 31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2" name="Straight Connector 31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0" name="Straight Connector 30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0" name="Straight Arrow Connector 289"/>
                    <p:cNvCxnSpPr>
                      <a:endCxn id="286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Arrow Connector 290"/>
                    <p:cNvCxnSpPr>
                      <a:stCxn id="286" idx="3"/>
                      <a:endCxn id="31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Arrow Connector 291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3" name="Group 292"/>
                    <p:cNvGrpSpPr/>
                    <p:nvPr/>
                  </p:nvGrpSpPr>
                  <p:grpSpPr>
                    <a:xfrm>
                      <a:off x="5562600" y="2438400"/>
                      <a:ext cx="457200" cy="1248229"/>
                      <a:chOff x="3581400" y="3352800"/>
                      <a:chExt cx="457200" cy="1248229"/>
                    </a:xfrm>
                  </p:grpSpPr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3581400" y="3352800"/>
                        <a:ext cx="422745" cy="124822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07" name="Straight Connector 306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Straight Connector 307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4" name="TextBox 293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02" name="Group 301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04" name="Rectangle 30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3" name="Straight Arrow Connector 302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298" name="Group 29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00" name="Rectangle 29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1" name="Straight Connector 30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99" name="Straight Arrow Connector 29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7" name="Straight Arrow Connector 296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Rounded Rectangle 222"/>
                <p:cNvSpPr/>
                <p:nvPr/>
              </p:nvSpPr>
              <p:spPr>
                <a:xfrm>
                  <a:off x="7620000" y="3276601"/>
                  <a:ext cx="1066800" cy="8763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Arrow Connector 223"/>
                <p:cNvCxnSpPr/>
                <p:nvPr/>
              </p:nvCxnSpPr>
              <p:spPr>
                <a:xfrm>
                  <a:off x="5867400" y="3810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5" name="Group 224"/>
                <p:cNvGrpSpPr/>
                <p:nvPr/>
              </p:nvGrpSpPr>
              <p:grpSpPr>
                <a:xfrm>
                  <a:off x="7774850" y="4900863"/>
                  <a:ext cx="835750" cy="1347537"/>
                  <a:chOff x="5562600" y="2233863"/>
                  <a:chExt cx="835750" cy="134753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5562600" y="2233863"/>
                    <a:ext cx="835750" cy="1347537"/>
                    <a:chOff x="5562600" y="2438400"/>
                    <a:chExt cx="1905000" cy="2438400"/>
                  </a:xfrm>
                </p:grpSpPr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55626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5562600" y="2438400"/>
                      <a:ext cx="1905000" cy="2438400"/>
                      <a:chOff x="5562600" y="2438400"/>
                      <a:chExt cx="1905000" cy="2438400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6400800" y="2438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6400800" y="34290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6400800" y="4343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6400800" y="37338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35" name="Group 234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282" name="Rectangle 281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3" name="Straight Connector 282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6" name="Group 235"/>
                      <p:cNvGrpSpPr/>
                      <p:nvPr/>
                    </p:nvGrpSpPr>
                    <p:grpSpPr>
                      <a:xfrm>
                        <a:off x="6400800" y="2819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1" name="Straight Connector 28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37" name="Straight Arrow Connector 236"/>
                      <p:cNvCxnSpPr>
                        <a:endCxn id="231" idx="1"/>
                      </p:cNvCxnSpPr>
                      <p:nvPr/>
                    </p:nvCxnSpPr>
                    <p:spPr>
                      <a:xfrm>
                        <a:off x="5869850" y="25527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Straight Arrow Connector 237"/>
                      <p:cNvCxnSpPr>
                        <a:stCxn id="231" idx="3"/>
                        <a:endCxn id="282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Straight Arrow Connector 238"/>
                      <p:cNvCxnSpPr/>
                      <p:nvPr/>
                    </p:nvCxnSpPr>
                    <p:spPr>
                      <a:xfrm>
                        <a:off x="5867400" y="2895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0" name="Straight Arrow Connector 239"/>
                      <p:cNvCxnSpPr/>
                      <p:nvPr/>
                    </p:nvCxnSpPr>
                    <p:spPr>
                      <a:xfrm>
                        <a:off x="5869850" y="3886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1" name="Straight Arrow Connector 240"/>
                      <p:cNvCxnSpPr/>
                      <p:nvPr/>
                    </p:nvCxnSpPr>
                    <p:spPr>
                      <a:xfrm>
                        <a:off x="5869850" y="4419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42" name="Group 241"/>
                      <p:cNvGrpSpPr/>
                      <p:nvPr/>
                    </p:nvGrpSpPr>
                    <p:grpSpPr>
                      <a:xfrm>
                        <a:off x="6781800" y="37338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76" name="Group 275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78" name="Rectangle 277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79" name="Straight Connector 278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77" name="Straight Arrow Connector 276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3" name="Group 242"/>
                      <p:cNvGrpSpPr/>
                      <p:nvPr/>
                    </p:nvGrpSpPr>
                    <p:grpSpPr>
                      <a:xfrm>
                        <a:off x="5562600" y="2438400"/>
                        <a:ext cx="457200" cy="2438400"/>
                        <a:chOff x="3581400" y="3352800"/>
                        <a:chExt cx="457200" cy="2438400"/>
                      </a:xfrm>
                    </p:grpSpPr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3581400" y="3352800"/>
                          <a:ext cx="457200" cy="2438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71" name="Straight Connector 270"/>
                        <p:cNvCxnSpPr/>
                        <p:nvPr/>
                      </p:nvCxnSpPr>
                      <p:spPr>
                        <a:xfrm>
                          <a:off x="3581400" y="3657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2" name="Straight Connector 271"/>
                        <p:cNvCxnSpPr/>
                        <p:nvPr/>
                      </p:nvCxnSpPr>
                      <p:spPr>
                        <a:xfrm>
                          <a:off x="3581400" y="39624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3" name="Straight Connector 272"/>
                        <p:cNvCxnSpPr/>
                        <p:nvPr/>
                      </p:nvCxnSpPr>
                      <p:spPr>
                        <a:xfrm>
                          <a:off x="3581400" y="5181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4" name="Straight Connector 273"/>
                        <p:cNvCxnSpPr/>
                        <p:nvPr/>
                      </p:nvCxnSpPr>
                      <p:spPr>
                        <a:xfrm>
                          <a:off x="3581400" y="45720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5" name="Straight Connector 274"/>
                        <p:cNvCxnSpPr/>
                        <p:nvPr/>
                      </p:nvCxnSpPr>
                      <p:spPr>
                        <a:xfrm>
                          <a:off x="3581400" y="48768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4" name="Group 243"/>
                      <p:cNvGrpSpPr/>
                      <p:nvPr/>
                    </p:nvGrpSpPr>
                    <p:grpSpPr>
                      <a:xfrm>
                        <a:off x="5869850" y="3124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66" name="Group 265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8" name="Rectangle 267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9" name="Straight Connector 268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7" name="Straight Arrow Connector 266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5" name="Group 244"/>
                      <p:cNvGrpSpPr/>
                      <p:nvPr/>
                    </p:nvGrpSpPr>
                    <p:grpSpPr>
                      <a:xfrm>
                        <a:off x="5869850" y="40386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62" name="Group 261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4" name="Rectangle 263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5" name="Straight Connector 264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3" name="Straight Arrow Connector 262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6" name="Group 245"/>
                      <p:cNvGrpSpPr/>
                      <p:nvPr/>
                    </p:nvGrpSpPr>
                    <p:grpSpPr>
                      <a:xfrm>
                        <a:off x="5867400" y="4648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58" name="Group 257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0" name="Rectangle 259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1" name="Straight Connector 260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9" name="Straight Arrow Connector 258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7" name="Group 246"/>
                      <p:cNvGrpSpPr/>
                      <p:nvPr/>
                    </p:nvGrpSpPr>
                    <p:grpSpPr>
                      <a:xfrm>
                        <a:off x="6781800" y="43434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54" name="Group 253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56" name="Rectangle 255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57" name="Straight Connector 256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5" name="Straight Arrow Connector 254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8" name="Group 247"/>
                      <p:cNvGrpSpPr/>
                      <p:nvPr/>
                    </p:nvGrpSpPr>
                    <p:grpSpPr>
                      <a:xfrm>
                        <a:off x="6781800" y="34290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50" name="Group 249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52" name="Rectangle 251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53" name="Straight Connector 252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1" name="Straight Arrow Connector 250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49" name="Straight Arrow Connector 248"/>
                      <p:cNvCxnSpPr/>
                      <p:nvPr/>
                    </p:nvCxnSpPr>
                    <p:spPr>
                      <a:xfrm>
                        <a:off x="5867400" y="3505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Rounded Rectangle 225"/>
                <p:cNvSpPr/>
                <p:nvPr/>
              </p:nvSpPr>
              <p:spPr>
                <a:xfrm>
                  <a:off x="7620000" y="4800600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2" name="Straight Connector 401"/>
              <p:cNvCxnSpPr/>
              <p:nvPr/>
            </p:nvCxnSpPr>
            <p:spPr>
              <a:xfrm>
                <a:off x="5791200" y="2362200"/>
                <a:ext cx="38996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417" r="-61364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TextBox 405"/>
                <p:cNvSpPr txBox="1"/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      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1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2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000" dirty="0">
                      <a:solidFill>
                        <a:srgbClr val="0070C0"/>
                      </a:solidFill>
                    </a:rPr>
                    <a:t>.</a:t>
                  </a:r>
                </a:p>
                <a:p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6" name="TextBox 4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752" t="-1139" r="-10853" b="-2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/>
              <p:cNvSpPr txBox="1"/>
              <p:nvPr/>
            </p:nvSpPr>
            <p:spPr>
              <a:xfrm>
                <a:off x="162835" y="1636455"/>
                <a:ext cx="903965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       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       1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       2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       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       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:r>
                  <a:rPr lang="en-US" sz="3200" dirty="0">
                    <a:solidFill>
                      <a:srgbClr val="0070C0"/>
                    </a:solidFill>
                  </a:rPr>
                  <a:t>   </a:t>
                </a:r>
                <a:r>
                  <a:rPr lang="en-US" sz="1400" dirty="0">
                    <a:solidFill>
                      <a:srgbClr val="0070C0"/>
                    </a:solidFill>
                  </a:rPr>
                  <a:t>   </a:t>
                </a:r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" y="1636455"/>
                <a:ext cx="903965" cy="2554545"/>
              </a:xfrm>
              <a:prstGeom prst="rect">
                <a:avLst/>
              </a:prstGeom>
              <a:blipFill rotWithShape="1">
                <a:blip r:embed="rId6"/>
                <a:stretch>
                  <a:fillRect l="-7432" t="-1190" r="-1351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423314" y="4835514"/>
                <a:ext cx="3568286" cy="126048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?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14" y="4835514"/>
                <a:ext cx="3568286" cy="1260485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4648200"/>
            <a:ext cx="223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Space required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18580" y="5791200"/>
                <a:ext cx="2158220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80" y="5791200"/>
                <a:ext cx="2158220" cy="406586"/>
              </a:xfrm>
              <a:prstGeom prst="rect">
                <a:avLst/>
              </a:prstGeom>
              <a:blipFill rotWithShape="1">
                <a:blip r:embed="rId8"/>
                <a:stretch>
                  <a:fillRect t="-107463" r="-3955" b="-15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Rectangle 392"/>
          <p:cNvSpPr/>
          <p:nvPr/>
        </p:nvSpPr>
        <p:spPr>
          <a:xfrm>
            <a:off x="1143000" y="4191000"/>
            <a:ext cx="2743200" cy="478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4" grpId="0" animBg="1"/>
      <p:bldP spid="407" grpId="0"/>
      <p:bldP spid="2" grpId="0" animBg="1"/>
      <p:bldP spid="3" grpId="0"/>
      <p:bldP spid="4" grpId="0"/>
      <p:bldP spid="3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</a:t>
            </a:r>
            <a:r>
              <a:rPr lang="en-US" sz="3600" dirty="0">
                <a:solidFill>
                  <a:srgbClr val="0070C0"/>
                </a:solidFill>
              </a:rPr>
              <a:t>2</a:t>
            </a:r>
            <a:br>
              <a:rPr lang="en-US" sz="3600" dirty="0"/>
            </a:br>
            <a:r>
              <a:rPr lang="en-US" sz="3600" dirty="0"/>
              <a:t>How many </a:t>
            </a:r>
            <a:r>
              <a:rPr lang="en-US" sz="3600" dirty="0">
                <a:solidFill>
                  <a:srgbClr val="7030A0"/>
                </a:solidFill>
              </a:rPr>
              <a:t>Acute Triangles ?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1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Optimal </a:t>
            </a:r>
            <a:r>
              <a:rPr lang="en-US" sz="3200" b="1" dirty="0"/>
              <a:t>space hashing with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worst case O(1) </a:t>
            </a:r>
            <a:r>
              <a:rPr lang="en-US" sz="3200" b="1" dirty="0"/>
              <a:t>search time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1"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𝐚𝐧𝐝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1"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      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2000" dirty="0"/>
                  <a:t>Fix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Pick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no. of </a:t>
                </a:r>
                <a:r>
                  <a:rPr lang="en-US" sz="20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under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Until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Build the hash table;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If size of list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&gt; 1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1. </a:t>
                </a:r>
                <a:r>
                  <a:rPr lang="en-US" sz="1800" dirty="0"/>
                  <a:t>Build a perfect hash table for list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2. Make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point to this hash table;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4222" t="-2500" b="-1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93207" y="1752600"/>
            <a:ext cx="2964993" cy="4434125"/>
            <a:chOff x="5029200" y="76200"/>
            <a:chExt cx="3467100" cy="5028340"/>
          </a:xfrm>
        </p:grpSpPr>
        <p:grpSp>
          <p:nvGrpSpPr>
            <p:cNvPr id="6" name="Group 5"/>
            <p:cNvGrpSpPr/>
            <p:nvPr/>
          </p:nvGrpSpPr>
          <p:grpSpPr>
            <a:xfrm>
              <a:off x="5766547" y="76200"/>
              <a:ext cx="2729753" cy="5028340"/>
              <a:chOff x="5766547" y="76200"/>
              <a:chExt cx="2729753" cy="50283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766547" y="76200"/>
                <a:ext cx="2729753" cy="5028340"/>
                <a:chOff x="5562600" y="925286"/>
                <a:chExt cx="3200400" cy="5399314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5626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626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62484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867400" y="28956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5867400" y="5334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5562600" y="2438400"/>
                  <a:ext cx="457200" cy="3046988"/>
                  <a:chOff x="3581400" y="3352800"/>
                  <a:chExt cx="457200" cy="3046988"/>
                </a:xfrm>
              </p:grpSpPr>
              <p:sp>
                <p:nvSpPr>
                  <p:cNvPr id="199" name="Rectangle 198"/>
                  <p:cNvSpPr/>
                  <p:nvPr/>
                </p:nvSpPr>
                <p:spPr>
                  <a:xfrm>
                    <a:off x="3581400" y="3352800"/>
                    <a:ext cx="457200" cy="30469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3581400" y="6096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3581400" y="5181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5867400" y="3124200"/>
                  <a:ext cx="1447800" cy="228600"/>
                  <a:chOff x="5867400" y="3124200"/>
                  <a:chExt cx="1447800" cy="2286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62484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" name="Straight Arrow Connector 192"/>
                  <p:cNvCxnSpPr/>
                  <p:nvPr/>
                </p:nvCxnSpPr>
                <p:spPr>
                  <a:xfrm>
                    <a:off x="5867400" y="32004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4" name="Group 193"/>
                  <p:cNvGrpSpPr/>
                  <p:nvPr/>
                </p:nvGrpSpPr>
                <p:grpSpPr>
                  <a:xfrm>
                    <a:off x="6629400" y="3124200"/>
                    <a:ext cx="685800" cy="228600"/>
                    <a:chOff x="6629400" y="2438400"/>
                    <a:chExt cx="685800" cy="228600"/>
                  </a:xfrm>
                </p:grpSpPr>
                <p:grpSp>
                  <p:nvGrpSpPr>
                    <p:cNvPr id="195" name="Group 194"/>
                    <p:cNvGrpSpPr/>
                    <p:nvPr/>
                  </p:nvGrpSpPr>
                  <p:grpSpPr>
                    <a:xfrm>
                      <a:off x="7010400" y="2438400"/>
                      <a:ext cx="304800" cy="228600"/>
                      <a:chOff x="4800600" y="3352800"/>
                      <a:chExt cx="304800" cy="228600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48006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8" name="Straight Connector 197"/>
                      <p:cNvCxnSpPr/>
                      <p:nvPr/>
                    </p:nvCxnSpPr>
                    <p:spPr>
                      <a:xfrm flipH="1">
                        <a:off x="48006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6" name="Straight Arrow Connector 195"/>
                    <p:cNvCxnSpPr/>
                    <p:nvPr/>
                  </p:nvCxnSpPr>
                  <p:spPr>
                    <a:xfrm>
                      <a:off x="66294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867400" y="40386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9" name="Straight Arrow Connector 188"/>
                  <p:cNvCxnSpPr/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62484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5867400" y="3505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6629400" y="34290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5" name="Straight Arrow Connector 184"/>
                  <p:cNvCxnSpPr>
                    <a:endCxn id="186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867400" y="46482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" name="Straight Arrow Connector 177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1" name="Straight Arrow Connector 180"/>
                    <p:cNvCxnSpPr>
                      <a:endCxn id="182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67400" y="43434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1" name="Straight Arrow Connector 170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76" name="Straight Connector 17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4" name="Straight Arrow Connector 173"/>
                    <p:cNvCxnSpPr>
                      <a:endCxn id="175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867400" y="49530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7" name="Straight Arrow Connector 166"/>
                    <p:cNvCxnSpPr>
                      <a:endCxn id="1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622450" y="990600"/>
                  <a:ext cx="835750" cy="1263316"/>
                  <a:chOff x="5562599" y="1981200"/>
                  <a:chExt cx="835750" cy="1263316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5562599" y="1981200"/>
                    <a:ext cx="835750" cy="1263316"/>
                    <a:chOff x="5562600" y="1981200"/>
                    <a:chExt cx="1905000" cy="2286000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6400800" y="37338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6" name="Group 125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0" name="Straight Connector 15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7" name="Straight Arrow Connector 126"/>
                    <p:cNvCxnSpPr>
                      <a:endCxn id="122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Arrow Connector 127"/>
                    <p:cNvCxnSpPr>
                      <a:stCxn id="122" idx="3"/>
                      <a:endCxn id="16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Arrow Connector 128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Arrow Connector 129"/>
                    <p:cNvCxnSpPr/>
                    <p:nvPr/>
                  </p:nvCxnSpPr>
                  <p:spPr>
                    <a:xfrm>
                      <a:off x="5869850" y="3886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6781800" y="37338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55" name="Group 154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8" name="Straight Connector 15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6" name="Straight Arrow Connector 155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5562600" y="2438400"/>
                      <a:ext cx="457200" cy="1828800"/>
                      <a:chOff x="3581400" y="3352800"/>
                      <a:chExt cx="457200" cy="1828800"/>
                    </a:xfrm>
                  </p:grpSpPr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3581400" y="3352800"/>
                        <a:ext cx="422745" cy="18288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3581400" y="4572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Connector 153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9" name="Straight Connector 148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7" name="Straight Arrow Connector 146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5869850" y="40386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42" name="Group 141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4" name="Rectangle 14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5" name="Straight Connector 14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3" name="Straight Arrow Connector 142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1" name="Straight Connector 14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39" name="Straight Arrow Connector 13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7467600" y="925286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Elbow Connector 27"/>
                <p:cNvCxnSpPr/>
                <p:nvPr/>
              </p:nvCxnSpPr>
              <p:spPr>
                <a:xfrm flipV="1">
                  <a:off x="5869850" y="1213366"/>
                  <a:ext cx="1597750" cy="13774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7774850" y="3124200"/>
                  <a:ext cx="835750" cy="942474"/>
                  <a:chOff x="5562599" y="1981200"/>
                  <a:chExt cx="835750" cy="942474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5562599" y="1981200"/>
                    <a:ext cx="835750" cy="942474"/>
                    <a:chOff x="5562600" y="1981200"/>
                    <a:chExt cx="1905000" cy="1705429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9" name="Straight Connector 11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7" name="Straight Connector 116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7" name="Straight Arrow Connector 96"/>
                    <p:cNvCxnSpPr>
                      <a:endCxn id="93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>
                      <a:stCxn id="93" idx="3"/>
                      <a:endCxn id="11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5562600" y="2438400"/>
                      <a:ext cx="457200" cy="1248229"/>
                      <a:chOff x="3581400" y="3352800"/>
                      <a:chExt cx="457200" cy="1248229"/>
                    </a:xfrm>
                  </p:grpSpPr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3581400" y="3352800"/>
                        <a:ext cx="422745" cy="124822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4" name="Straight Connector 113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Straight Connector 114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11" name="Rectangle 110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12" name="Straight Connector 111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0" name="Straight Arrow Connector 109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05" name="Group 104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8" name="Straight Connector 10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6" name="Straight Arrow Connector 105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4" name="Straight Arrow Connector 103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ounded Rectangle 29"/>
                <p:cNvSpPr/>
                <p:nvPr/>
              </p:nvSpPr>
              <p:spPr>
                <a:xfrm>
                  <a:off x="7620000" y="3276601"/>
                  <a:ext cx="1066800" cy="8763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5867400" y="3810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7774850" y="4900863"/>
                  <a:ext cx="835750" cy="1347537"/>
                  <a:chOff x="5562600" y="2233863"/>
                  <a:chExt cx="835750" cy="1347537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562600" y="2233863"/>
                    <a:ext cx="835750" cy="1347537"/>
                    <a:chOff x="5562600" y="2438400"/>
                    <a:chExt cx="1905000" cy="2438400"/>
                  </a:xfrm>
                </p:grpSpPr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55626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5562600" y="2438400"/>
                      <a:ext cx="1905000" cy="2438400"/>
                      <a:chOff x="5562600" y="2438400"/>
                      <a:chExt cx="1905000" cy="2438400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6400800" y="2438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6400800" y="34290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400800" y="4343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400800" y="37338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0" name="Straight Connector 89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6400800" y="2819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4" name="Straight Arrow Connector 43"/>
                      <p:cNvCxnSpPr>
                        <a:endCxn id="38" idx="1"/>
                      </p:cNvCxnSpPr>
                      <p:nvPr/>
                    </p:nvCxnSpPr>
                    <p:spPr>
                      <a:xfrm>
                        <a:off x="5869850" y="25527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>
                        <a:stCxn id="38" idx="3"/>
                        <a:endCxn id="89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Arrow Connector 45"/>
                      <p:cNvCxnSpPr/>
                      <p:nvPr/>
                    </p:nvCxnSpPr>
                    <p:spPr>
                      <a:xfrm>
                        <a:off x="5867400" y="2895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>
                        <a:off x="5869850" y="3886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>
                        <a:off x="5869850" y="4419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6781800" y="37338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83" name="Group 82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85" name="Rectangle 84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86" name="Straight Connector 85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4" name="Straight Arrow Connector 83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oup 49"/>
                      <p:cNvGrpSpPr/>
                      <p:nvPr/>
                    </p:nvGrpSpPr>
                    <p:grpSpPr>
                      <a:xfrm>
                        <a:off x="5562600" y="2438400"/>
                        <a:ext cx="457200" cy="2438400"/>
                        <a:chOff x="3581400" y="3352800"/>
                        <a:chExt cx="457200" cy="2438400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3581400" y="3352800"/>
                          <a:ext cx="457200" cy="2438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8" name="Straight Connector 77"/>
                        <p:cNvCxnSpPr/>
                        <p:nvPr/>
                      </p:nvCxnSpPr>
                      <p:spPr>
                        <a:xfrm>
                          <a:off x="3581400" y="3657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Connector 78"/>
                        <p:cNvCxnSpPr/>
                        <p:nvPr/>
                      </p:nvCxnSpPr>
                      <p:spPr>
                        <a:xfrm>
                          <a:off x="3581400" y="39624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>
                          <a:off x="3581400" y="5181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>
                          <a:off x="3581400" y="45720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Connector 81"/>
                        <p:cNvCxnSpPr/>
                        <p:nvPr/>
                      </p:nvCxnSpPr>
                      <p:spPr>
                        <a:xfrm>
                          <a:off x="3581400" y="48768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5869850" y="3124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73" name="Group 72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75" name="Rectangle 74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6" name="Straight Connector 75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74" name="Straight Arrow Connector 73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5869850" y="40386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69" name="Group 68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71" name="Rectangle 70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2" name="Straight Connector 71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70" name="Straight Arrow Connector 69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5867400" y="4648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65" name="Group 64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8" name="Straight Connector 67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6781800" y="43434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61" name="Group 60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63" name="Rectangle 62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4" name="Straight Connector 63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2" name="Straight Arrow Connector 61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5" name="Group 54"/>
                      <p:cNvGrpSpPr/>
                      <p:nvPr/>
                    </p:nvGrpSpPr>
                    <p:grpSpPr>
                      <a:xfrm>
                        <a:off x="6781800" y="34290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57" name="Group 56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59" name="Rectangle 58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0" name="Straight Connector 59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8" name="Straight Arrow Connector 57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5867400" y="3505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Rounded Rectangle 32"/>
                <p:cNvSpPr/>
                <p:nvPr/>
              </p:nvSpPr>
              <p:spPr>
                <a:xfrm>
                  <a:off x="7620000" y="4800600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2362200"/>
                <a:ext cx="38996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417" r="-61364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      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1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2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000" dirty="0">
                      <a:solidFill>
                        <a:srgbClr val="0070C0"/>
                      </a:solidFill>
                    </a:rPr>
                    <a:t>.</a:t>
                  </a:r>
                </a:p>
                <a:p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6" name="TextBox 4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752" t="-1139" r="-10853" b="-2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2700917" y="237386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17" y="2373868"/>
                <a:ext cx="72808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57200" y="4497924"/>
            <a:ext cx="1295400" cy="380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Elbow Connector 208"/>
          <p:cNvCxnSpPr>
            <a:stCxn id="4" idx="1"/>
          </p:cNvCxnSpPr>
          <p:nvPr/>
        </p:nvCxnSpPr>
        <p:spPr>
          <a:xfrm rot="10800000" flipH="1">
            <a:off x="457199" y="2238525"/>
            <a:ext cx="2057403" cy="2449729"/>
          </a:xfrm>
          <a:prstGeom prst="bentConnector4">
            <a:avLst>
              <a:gd name="adj1" fmla="val -11111"/>
              <a:gd name="adj2" fmla="val 7296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8" grpId="0"/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</a:t>
            </a:r>
            <a:r>
              <a:rPr lang="en-US" dirty="0">
                <a:solidFill>
                  <a:srgbClr val="7030A0"/>
                </a:solidFill>
              </a:rPr>
              <a:t>simple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Compact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Universal Hash family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3514726"/>
            <a:ext cx="7772400" cy="1500187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to find such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1800" dirty="0"/>
                  <a:t>-universal hash family which is</a:t>
                </a:r>
              </a:p>
              <a:p>
                <a:r>
                  <a:rPr lang="en-US" sz="1800" i="1" u="sng" dirty="0"/>
                  <a:t>Compact</a:t>
                </a:r>
                <a:r>
                  <a:rPr lang="en-US" sz="1800" dirty="0"/>
                  <a:t> : requires few words to express any function from the family.</a:t>
                </a:r>
              </a:p>
              <a:p>
                <a:r>
                  <a:rPr lang="en-US" sz="1800" i="1" u="sng" dirty="0"/>
                  <a:t>Efficient</a:t>
                </a:r>
                <a:r>
                  <a:rPr lang="en-US" sz="1800" dirty="0"/>
                  <a:t>: Takes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 time to 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17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2440" y="2286000"/>
            <a:ext cx="18643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286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66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D78AF-6262-C813-FCBB-F4D50FC70277}"/>
              </a:ext>
            </a:extLst>
          </p:cNvPr>
          <p:cNvSpPr/>
          <p:nvPr/>
        </p:nvSpPr>
        <p:spPr>
          <a:xfrm>
            <a:off x="588096" y="3820357"/>
            <a:ext cx="46697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DDE3E-0AE3-30EC-5B7C-78A710D124AC}"/>
              </a:ext>
            </a:extLst>
          </p:cNvPr>
          <p:cNvSpPr/>
          <p:nvPr/>
        </p:nvSpPr>
        <p:spPr>
          <a:xfrm>
            <a:off x="1524000" y="4637843"/>
            <a:ext cx="5638800" cy="315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D4D25-E630-540D-E030-160A62C39B3C}"/>
              </a:ext>
            </a:extLst>
          </p:cNvPr>
          <p:cNvSpPr/>
          <p:nvPr/>
        </p:nvSpPr>
        <p:spPr>
          <a:xfrm>
            <a:off x="1472188" y="4963357"/>
            <a:ext cx="340461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" grpId="0"/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5B3-29B5-D3E9-2360-7A4643F0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intuition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5B20-8B2A-0977-C9E6-EA8480476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Recall the analysis we carried out for the 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>
                          <a:latin typeface="Cambria Math"/>
                        </a:rPr>
                        <m:t>𝐦𝐨𝐝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key insight we obtained was the following: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are picked randomly uniformly from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],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we wish to achieve the above bound for any arbitrary pair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),</a:t>
                </a:r>
              </a:p>
              <a:p>
                <a:pPr marL="0" indent="0">
                  <a:buNone/>
                </a:pPr>
                <a:r>
                  <a:rPr lang="en-US" sz="2000" dirty="0"/>
                  <a:t>we may use a function which maps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to </a:t>
                </a:r>
                <a:r>
                  <a:rPr lang="en-US" sz="2000" i="1" dirty="0"/>
                  <a:t>random elements </a:t>
                </a:r>
                <a:r>
                  <a:rPr lang="en-US" sz="2000" dirty="0"/>
                  <a:t>of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5B20-8B2A-0977-C9E6-EA8480476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07D-D837-1CB7-2CE7-668D6B30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1176F-A3F9-D3ED-3ED3-7A658176D775}"/>
              </a:ext>
            </a:extLst>
          </p:cNvPr>
          <p:cNvSpPr/>
          <p:nvPr/>
        </p:nvSpPr>
        <p:spPr>
          <a:xfrm>
            <a:off x="5219700" y="51054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867EC-EC89-95C3-BD6C-C34DF0F7E844}"/>
              </a:ext>
            </a:extLst>
          </p:cNvPr>
          <p:cNvSpPr/>
          <p:nvPr/>
        </p:nvSpPr>
        <p:spPr>
          <a:xfrm>
            <a:off x="2895600" y="5068471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itle 4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random permutation </a:t>
                </a:r>
                <a:r>
                  <a:rPr lang="en-US" sz="3600" b="1" dirty="0"/>
                  <a:t>of [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3600" b="1" dirty="0"/>
                  <a:t>]</a:t>
                </a:r>
              </a:p>
            </p:txBody>
          </p:sp>
        </mc:Choice>
        <mc:Fallback xmlns="">
          <p:sp>
            <p:nvSpPr>
              <p:cNvPr id="49" name="Title 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H</a:t>
                </a:r>
                <a:r>
                  <a:rPr lang="en-US" sz="1800" dirty="0">
                    <a:sym typeface="Wingdings" pitchFamily="2" charset="2"/>
                  </a:rPr>
                  <a:t>: The set of all functions generating permutations of 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>
                          <a:latin typeface="Cambria Math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H </a:t>
                </a:r>
                <a:r>
                  <a:rPr lang="en-US" sz="1800" dirty="0">
                    <a:sym typeface="Wingdings" pitchFamily="2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1800" dirty="0"/>
                  <a:t>-universal hash family. </a:t>
                </a:r>
              </a:p>
              <a:p>
                <a:pPr marL="0" indent="0">
                  <a:buNone/>
                </a:pPr>
                <a:r>
                  <a:rPr lang="en-US" sz="1800" dirty="0"/>
                  <a:t>But …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 bad news </a:t>
                </a:r>
                <a:r>
                  <a:rPr lang="en-US" sz="1800" dirty="0"/>
                  <a:t>: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H </a:t>
                </a:r>
                <a:r>
                  <a:rPr lang="en-US" sz="1800" dirty="0">
                    <a:sym typeface="Wingdings" pitchFamily="2" charset="2"/>
                  </a:rPr>
                  <a:t>is not compact.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This is because there will be a function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:r>
                  <a:rPr lang="en-US" sz="1800" b="1" dirty="0"/>
                  <a:t>H </a:t>
                </a:r>
                <a:r>
                  <a:rPr lang="en-US" sz="1800" dirty="0"/>
                  <a:t>will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bits.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Hint to show this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Encoding of each pair of functions from </a:t>
                </a:r>
                <a:r>
                  <a:rPr lang="en-US" sz="1800" b="1" dirty="0"/>
                  <a:t>H</a:t>
                </a:r>
                <a:r>
                  <a:rPr lang="en-US" sz="1800" dirty="0"/>
                  <a:t> must differ. The total number of functions from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1800" dirty="0"/>
                  <a:t>-universal hash family </a:t>
                </a:r>
                <a:r>
                  <a:rPr lang="en-US" sz="1800" b="1" dirty="0"/>
                  <a:t>H </a:t>
                </a:r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800" dirty="0"/>
                  <a:t>!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  <a:blipFill>
                <a:blip r:embed="rId3"/>
                <a:stretch>
                  <a:fillRect l="-1241" t="-765" b="-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00" y="1676400"/>
            <a:ext cx="1143000" cy="4708981"/>
            <a:chOff x="76200" y="1676400"/>
            <a:chExt cx="1143000" cy="4708981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708981"/>
                </a:xfrm>
                <a:prstGeom prst="rect">
                  <a:avLst/>
                </a:prstGeom>
                <a:blipFill>
                  <a:blip r:embed="rId4"/>
                  <a:stretch>
                    <a:fillRect t="-64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764971" y="1804957"/>
            <a:ext cx="228600" cy="4267200"/>
            <a:chOff x="990600" y="1752600"/>
            <a:chExt cx="228600" cy="4267200"/>
          </a:xfrm>
        </p:grpSpPr>
        <p:sp>
          <p:nvSpPr>
            <p:cNvPr id="22" name="Oval 21"/>
            <p:cNvSpPr/>
            <p:nvPr/>
          </p:nvSpPr>
          <p:spPr>
            <a:xfrm>
              <a:off x="9906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90600" y="2438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90600" y="3048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906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90600" y="3352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90600" y="3657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90600" y="3962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90600" y="4267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90600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90600" y="4876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90600" y="5181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5486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5791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90600" y="1752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602066" y="3005461"/>
            <a:ext cx="990600" cy="1151878"/>
            <a:chOff x="1524000" y="2734322"/>
            <a:chExt cx="990600" cy="1151878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990600" cy="8656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621150" y="2734322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150" y="2734322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9FB701D-6768-67ED-CE51-91840F9989BC}"/>
              </a:ext>
            </a:extLst>
          </p:cNvPr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473F4-7CEB-B6D0-BDE0-22130A1ADA89}"/>
              </a:ext>
            </a:extLst>
          </p:cNvPr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8" name="Right Arrow 38">
              <a:extLst>
                <a:ext uri="{FF2B5EF4-FFF2-40B4-BE49-F238E27FC236}">
                  <a16:creationId xmlns:a16="http://schemas.microsoft.com/office/drawing/2014/main" id="{7043BB4B-DB6B-12CB-A7E3-C2C0BF1DD757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E05081F-2660-A63B-1CF5-6486E0B21652}"/>
                    </a:ext>
                  </a:extLst>
                </p:cNvPr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B58256-2B24-ECD4-A26F-2A508AE413A7}"/>
              </a:ext>
            </a:extLst>
          </p:cNvPr>
          <p:cNvGrpSpPr/>
          <p:nvPr/>
        </p:nvGrpSpPr>
        <p:grpSpPr>
          <a:xfrm>
            <a:off x="381000" y="4495800"/>
            <a:ext cx="471013" cy="369332"/>
            <a:chOff x="443387" y="3569732"/>
            <a:chExt cx="471013" cy="369332"/>
          </a:xfrm>
        </p:grpSpPr>
        <p:sp>
          <p:nvSpPr>
            <p:cNvPr id="54" name="Right Arrow 46">
              <a:extLst>
                <a:ext uri="{FF2B5EF4-FFF2-40B4-BE49-F238E27FC236}">
                  <a16:creationId xmlns:a16="http://schemas.microsoft.com/office/drawing/2014/main" id="{A3511C06-2C83-E807-4D63-0FEEFCEBCB42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C077DC0-42E5-C2E4-B275-81504C2BC9CF}"/>
                    </a:ext>
                  </a:extLst>
                </p:cNvPr>
                <p:cNvSpPr txBox="1"/>
                <p:nvPr/>
              </p:nvSpPr>
              <p:spPr>
                <a:xfrm>
                  <a:off x="443387" y="3569732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C077DC0-42E5-C2E4-B275-81504C2BC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69732"/>
                  <a:ext cx="32489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36B4F8A0-F5C2-6F83-B95B-DCCAED25F2AB}"/>
              </a:ext>
            </a:extLst>
          </p:cNvPr>
          <p:cNvSpPr/>
          <p:nvPr/>
        </p:nvSpPr>
        <p:spPr>
          <a:xfrm>
            <a:off x="990600" y="45720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6273 0.19584 0.11389 L 0.19584 0.22778 " pathEditMode="relative" rAng="0" ptsTypes="FfFF">
                                      <p:cBhvr>
                                        <p:cTn id="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9792 -3.33333E-6 C 0.14184 -3.33333E-6 0.19584 -0.05972 0.19584 -0.10833 L 0.19584 -0.21666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 uiExpand="1" build="p"/>
      <p:bldP spid="2" grpId="0" uiExpand="1" animBg="1"/>
      <p:bldP spid="2" grpId="1" uiExpand="1" animBg="1"/>
      <p:bldP spid="2" grpId="2" uiExpand="1" animBg="1"/>
      <p:bldP spid="56" grpId="0" animBg="1"/>
      <p:bldP spid="56" grpId="1" animBg="1"/>
      <p:bldP spid="56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40C416-B9CB-5257-DDC0-9FBE0712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C6D2E9-BE71-3CF8-4AA4-2876879F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Make sincere attempts to design a compact and efficient universal hash family.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In the next lecture, we shall design such a family using …</a:t>
            </a:r>
          </a:p>
          <a:p>
            <a:pPr marL="0" indent="0">
              <a:buNone/>
            </a:pPr>
            <a:r>
              <a:rPr lang="en-US" sz="2400" i="1" dirty="0"/>
              <a:t>… just `mod’ function </a:t>
            </a:r>
            <a:r>
              <a:rPr lang="en-US" sz="2400" i="1" dirty="0">
                <a:sym typeface="Wingdings" pitchFamily="2" charset="2"/>
              </a:rPr>
              <a:t>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88917-8533-4C1C-474D-DEAE427D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many acute triangles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a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many triangles formed by these points are acute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At most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800" dirty="0"/>
                  <a:t> : probability that a triangle formed by 3 random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acute. 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7030A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Total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number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acute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All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possible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using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points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b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6316" y="26670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0974" y="4800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4800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points </a:t>
                </a:r>
                <a:r>
                  <a:rPr lang="en-US" sz="4000" b="1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4000" b="1" dirty="0"/>
                  <a:t> points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Lemma1</a:t>
                </a:r>
                <a:r>
                  <a:rPr lang="en-US" sz="2400" dirty="0"/>
                  <a:t>: </a:t>
                </a:r>
                <a:r>
                  <a:rPr lang="en-US" sz="2000" dirty="0"/>
                  <a:t>A triangle formed by selecting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points randomly uniformly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Lemma2</a:t>
                </a:r>
                <a:r>
                  <a:rPr lang="en-US" sz="2400" dirty="0"/>
                  <a:t>: </a:t>
                </a:r>
                <a:r>
                  <a:rPr lang="en-US" sz="2000" dirty="0"/>
                  <a:t>A triangle formed by selecting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points randomly uniformly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 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590800" y="5711952"/>
            <a:ext cx="3505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Extension to 100 points ?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8768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2526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907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514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5074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44958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stage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8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738884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40934" y="3657600"/>
            <a:ext cx="1295400" cy="7266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1752600" y="2895600"/>
            <a:ext cx="484632" cy="57428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00200" y="20574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340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48400" y="38100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406772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5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2590800" y="2324100"/>
            <a:ext cx="3815972" cy="14859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3400" y="250876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2" name="Oval 41"/>
          <p:cNvSpPr/>
          <p:nvPr/>
        </p:nvSpPr>
        <p:spPr>
          <a:xfrm>
            <a:off x="2230243" y="5378605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90106" y="5366524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4451" y="6139934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Show that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4884" y="2526268"/>
            <a:ext cx="290989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Same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2466" y="6186100"/>
                <a:ext cx="5683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each set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 probability it is sampled is the </a:t>
                </a:r>
                <a:r>
                  <a:rPr lang="en-US" u="sng" dirty="0"/>
                  <a:t>same</a:t>
                </a:r>
                <a:r>
                  <a:rPr lang="en-US" dirty="0"/>
                  <a:t> in both the cases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66" y="6186100"/>
                <a:ext cx="5683735" cy="646331"/>
              </a:xfrm>
              <a:prstGeom prst="rect">
                <a:avLst/>
              </a:prstGeom>
              <a:blipFill>
                <a:blip r:embed="rId13"/>
                <a:stretch>
                  <a:fillRect l="-966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873234" y="990600"/>
            <a:ext cx="3118366" cy="1088692"/>
          </a:xfrm>
          <a:prstGeom prst="cloudCallout">
            <a:avLst>
              <a:gd name="adj1" fmla="val 30984"/>
              <a:gd name="adj2" fmla="val 737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show this formally ?</a:t>
            </a:r>
          </a:p>
        </p:txBody>
      </p:sp>
    </p:spTree>
    <p:extLst>
      <p:ext uri="{BB962C8B-B14F-4D97-AF65-F5344CB8AC3E}">
        <p14:creationId xmlns:p14="http://schemas.microsoft.com/office/powerpoint/2010/main" val="41487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42" grpId="0" animBg="1"/>
      <p:bldP spid="43" grpId="0" animBg="1"/>
      <p:bldP spid="5" grpId="0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stage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8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738884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40934" y="3657600"/>
            <a:ext cx="1295400" cy="7266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1752600" y="2895600"/>
            <a:ext cx="484632" cy="57428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00200" y="20574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340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48400" y="38100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406772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5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2590800" y="2324100"/>
            <a:ext cx="3815972" cy="14859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3400" y="250876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2" name="Oval 41"/>
          <p:cNvSpPr/>
          <p:nvPr/>
        </p:nvSpPr>
        <p:spPr>
          <a:xfrm>
            <a:off x="2230243" y="5378605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90106" y="5366524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4884" y="2526268"/>
            <a:ext cx="290989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Same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253E5-B269-BFB3-2B5E-D9E4444BF85A}"/>
                  </a:ext>
                </a:extLst>
              </p:cNvPr>
              <p:cNvSpPr txBox="1"/>
              <p:nvPr/>
            </p:nvSpPr>
            <p:spPr>
              <a:xfrm>
                <a:off x="1802038" y="3767435"/>
                <a:ext cx="375424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253E5-B269-BFB3-2B5E-D9E4444B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038" y="3767435"/>
                <a:ext cx="37542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1247BF-CEE8-8BE2-7097-02F2DAF9EEED}"/>
                  </a:ext>
                </a:extLst>
              </p:cNvPr>
              <p:cNvSpPr txBox="1"/>
              <p:nvPr/>
            </p:nvSpPr>
            <p:spPr>
              <a:xfrm>
                <a:off x="1817569" y="2147050"/>
                <a:ext cx="3754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1247BF-CEE8-8BE2-7097-02F2DAF9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69" y="2147050"/>
                <a:ext cx="37542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8D71E2-EB2A-47A6-623F-AA33267BDBCC}"/>
                  </a:ext>
                </a:extLst>
              </p:cNvPr>
              <p:cNvSpPr txBox="1"/>
              <p:nvPr/>
            </p:nvSpPr>
            <p:spPr>
              <a:xfrm>
                <a:off x="6479788" y="3881850"/>
                <a:ext cx="3754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8D71E2-EB2A-47A6-623F-AA33267B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788" y="3881850"/>
                <a:ext cx="3754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1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Number of acute triangles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: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: probability that a triangle formed by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random points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acute. 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: 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: 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 =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76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4572000"/>
                <a:ext cx="35800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(a random triangle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is acute)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572000"/>
                <a:ext cx="35800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3" t="-8197" r="-22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39505" y="22860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0574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905" y="3440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904" y="3810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23738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4888468"/>
                <a:ext cx="399359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=   P</a:t>
                </a:r>
                <a:r>
                  <a:rPr lang="en-US" dirty="0"/>
                  <a:t>(a random triangle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is acute)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8468"/>
                <a:ext cx="399359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74" t="-8197" r="-1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67106" y="4888468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≤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𝟕𝟎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106" y="4888468"/>
                <a:ext cx="97494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1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</a:t>
            </a:r>
            <a:r>
              <a:rPr lang="en-US" sz="3600" dirty="0">
                <a:solidFill>
                  <a:srgbClr val="0070C0"/>
                </a:solidFill>
              </a:rPr>
              <a:t>3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Large CUT </a:t>
            </a:r>
            <a:r>
              <a:rPr lang="en-US" sz="3600" dirty="0"/>
              <a:t>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</TotalTime>
  <Words>2283</Words>
  <Application>Microsoft Macintosh PowerPoint</Application>
  <PresentationFormat>On-screen Show (4:3)</PresentationFormat>
  <Paragraphs>479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Office Theme</vt:lpstr>
      <vt:lpstr>Randomized Algorithms CS648 </vt:lpstr>
      <vt:lpstr>Probabilistic methods - II </vt:lpstr>
      <vt:lpstr>problem 2 How many Acute Triangles ?</vt:lpstr>
      <vt:lpstr>How many acute triangles</vt:lpstr>
      <vt:lpstr>4 points  5 points </vt:lpstr>
      <vt:lpstr>Two stage sampling</vt:lpstr>
      <vt:lpstr>Two stage sampling</vt:lpstr>
      <vt:lpstr>Number of acute triangles</vt:lpstr>
      <vt:lpstr>problem 3 Large CUT in a graph</vt:lpstr>
      <vt:lpstr>Undirected graph</vt:lpstr>
      <vt:lpstr>Large cut in a graph</vt:lpstr>
      <vt:lpstr>Recap of Last Lecture</vt:lpstr>
      <vt:lpstr>Why does hashing work so well in Practice ?</vt:lpstr>
      <vt:lpstr>Static Hashing  worst Case O(1) search time</vt:lpstr>
      <vt:lpstr>Universal Hash Family</vt:lpstr>
      <vt:lpstr>Why such a definition for Universal Hash family ?</vt:lpstr>
      <vt:lpstr>The INSPIRATION </vt:lpstr>
      <vt:lpstr>The Journey</vt:lpstr>
      <vt:lpstr>Perfect hashing using O(s^2) space </vt:lpstr>
      <vt:lpstr>Perfect hashing using O(s^2) space </vt:lpstr>
      <vt:lpstr>Perfect hashing using O(s^2) space </vt:lpstr>
      <vt:lpstr>Perfect hashing using O(s^2) space </vt:lpstr>
      <vt:lpstr>Hashing with Optimal space And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PowerPoint Presentation</vt:lpstr>
      <vt:lpstr>Optimal space hashing with  worst case O(1) search time</vt:lpstr>
      <vt:lpstr>A simple and Compact  Universal Hash family</vt:lpstr>
      <vt:lpstr>Universal Hash Family</vt:lpstr>
      <vt:lpstr>The intuition</vt:lpstr>
      <vt:lpstr>A random permutation of [1..m]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641</cp:revision>
  <dcterms:created xsi:type="dcterms:W3CDTF">2011-12-03T04:13:03Z</dcterms:created>
  <dcterms:modified xsi:type="dcterms:W3CDTF">2024-04-04T16:48:17Z</dcterms:modified>
</cp:coreProperties>
</file>