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428" r:id="rId2"/>
    <p:sldId id="517" r:id="rId3"/>
    <p:sldId id="521" r:id="rId4"/>
    <p:sldId id="518" r:id="rId5"/>
    <p:sldId id="519" r:id="rId6"/>
    <p:sldId id="520" r:id="rId7"/>
    <p:sldId id="574" r:id="rId8"/>
    <p:sldId id="511" r:id="rId9"/>
    <p:sldId id="515" r:id="rId10"/>
    <p:sldId id="522" r:id="rId11"/>
    <p:sldId id="523" r:id="rId12"/>
    <p:sldId id="524" r:id="rId13"/>
    <p:sldId id="508" r:id="rId14"/>
    <p:sldId id="514" r:id="rId15"/>
    <p:sldId id="528" r:id="rId16"/>
    <p:sldId id="562" r:id="rId17"/>
    <p:sldId id="525" r:id="rId18"/>
    <p:sldId id="530" r:id="rId19"/>
    <p:sldId id="526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63" r:id="rId28"/>
    <p:sldId id="540" r:id="rId29"/>
    <p:sldId id="541" r:id="rId30"/>
    <p:sldId id="542" r:id="rId31"/>
    <p:sldId id="544" r:id="rId32"/>
    <p:sldId id="565" r:id="rId33"/>
    <p:sldId id="545" r:id="rId34"/>
    <p:sldId id="548" r:id="rId35"/>
    <p:sldId id="549" r:id="rId36"/>
    <p:sldId id="57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4683" autoAdjust="0"/>
  </p:normalViewPr>
  <p:slideViewPr>
    <p:cSldViewPr>
      <p:cViewPr varScale="1">
        <p:scale>
          <a:sx n="108" d="100"/>
          <a:sy n="108" d="100"/>
        </p:scale>
        <p:origin x="17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0.png"/><Relationship Id="rId5" Type="http://schemas.openxmlformats.org/officeDocument/2006/relationships/image" Target="../media/image17.png"/><Relationship Id="rId10" Type="http://schemas.openxmlformats.org/officeDocument/2006/relationships/image" Target="../media/image221.png"/><Relationship Id="rId4" Type="http://schemas.openxmlformats.org/officeDocument/2006/relationships/image" Target="../media/image16.png"/><Relationship Id="rId9" Type="http://schemas.openxmlformats.org/officeDocument/2006/relationships/image" Target="../media/image2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7" Type="http://schemas.openxmlformats.org/officeDocument/2006/relationships/image" Target="../media/image9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40.png"/><Relationship Id="rId5" Type="http://schemas.openxmlformats.org/officeDocument/2006/relationships/image" Target="../media/image71.png"/><Relationship Id="rId10" Type="http://schemas.openxmlformats.org/officeDocument/2006/relationships/image" Target="../media/image330.png"/><Relationship Id="rId4" Type="http://schemas.openxmlformats.org/officeDocument/2006/relationships/image" Target="../media/image61.png"/><Relationship Id="rId9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25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Random bit complexity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err="1">
                <a:solidFill>
                  <a:srgbClr val="7030A0"/>
                </a:solidFill>
              </a:rPr>
              <a:t>Derandomization</a:t>
            </a:r>
            <a:endParaRPr lang="en-US" sz="24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mutually independent random bits.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generate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independent random bits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Algorithm: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	Consider binary representation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	Let the bits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places only are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∙∙∙</a:t>
                </a:r>
                <a:r>
                  <a:rPr lang="en-US" sz="2000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4191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4572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 is a uniformly random bit.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∙∙∙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∈{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18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nary>
                      <m:r>
                        <a:rPr lang="en-US" sz="1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∈{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18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nary>
                      <m:r>
                        <a:rPr lang="en-US" sz="1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∈{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sz="1800" i="1"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nary>
                      <m:r>
                        <a:rPr lang="en-US" sz="1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         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  <a:blipFill rotWithShape="1">
                <a:blip r:embed="rId2"/>
                <a:stretch>
                  <a:fillRect l="-786" t="-674" b="-3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5866064"/>
                <a:ext cx="76655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  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66064"/>
                <a:ext cx="766557" cy="610936"/>
              </a:xfrm>
              <a:prstGeom prst="rect">
                <a:avLst/>
              </a:prstGeom>
              <a:blipFill rotWithShape="1">
                <a:blip r:embed="rId3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3810000" y="2133600"/>
            <a:ext cx="304800" cy="1371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3352800" y="4419600"/>
            <a:ext cx="137160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52407" y="4483679"/>
                <a:ext cx="260539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  <a:ea typeface="Cambria Math"/>
                        </a:rPr>
                        <m:t>∙∙∙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07" y="4483679"/>
                <a:ext cx="2605393" cy="393121"/>
              </a:xfrm>
              <a:prstGeom prst="rect">
                <a:avLst/>
              </a:prstGeom>
              <a:blipFill rotWithShape="1">
                <a:blip r:embed="rId4"/>
                <a:stretch>
                  <a:fillRect t="-6250" r="-257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219200" y="19812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2407" y="23065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10200" y="33528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34290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 are </a:t>
                </a:r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independent.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∙∙∙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  and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∙∙∙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sub>
                    </m:sSub>
                  </m:oMath>
                </a14:m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} ≠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Without loss of generality,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ℓ</m:t>
                                </m:r>
                              </m:sub>
                            </m:sSub>
                          </m:sub>
                        </m:sSub>
                        <m:r>
                          <a:rPr lang="en-US" sz="2000">
                            <a:latin typeface="Cambria Math"/>
                          </a:rPr>
                          <m:t>}</m:t>
                        </m:r>
                        <m:r>
                          <a:rPr lang="en-US" sz="2000" i="1">
                            <a:latin typeface="Cambria Math"/>
                          </a:rPr>
                          <m:t>⋃</m:t>
                        </m:r>
                        <m:r>
                          <a:rPr lang="en-US" sz="200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} 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0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b="1" i="1">
                          <a:latin typeface="Cambria Math"/>
                        </a:rPr>
                        <m:t>𝑷</m:t>
                      </m:r>
                      <m:r>
                        <a:rPr lang="en-US" sz="2000" b="1" i="1" smtClean="0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latin typeface="Cambria Math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0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b="1" i="1">
                          <a:latin typeface="Cambria Math"/>
                        </a:rPr>
                        <m:t>𝑷</m:t>
                      </m:r>
                      <m:r>
                        <a:rPr lang="en-US" sz="2000" b="1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latin typeface="Cambria Math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  <m:r>
                        <a:rPr lang="en-US"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  <a:blipFill rotWithShape="1">
                <a:blip r:embed="rId2"/>
                <a:stretch>
                  <a:fillRect l="-786" t="-674" b="-18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86400" y="5027864"/>
                <a:ext cx="1833357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027864"/>
                <a:ext cx="1833357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600" y="5027864"/>
                <a:ext cx="2819400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027864"/>
                <a:ext cx="2819400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62400" y="5789864"/>
                <a:ext cx="762000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89864"/>
                <a:ext cx="762000" cy="610936"/>
              </a:xfrm>
              <a:prstGeom prst="rect">
                <a:avLst/>
              </a:prstGeom>
              <a:blipFill rotWithShape="1">
                <a:blip r:embed="rId5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34195" y="5193268"/>
                <a:ext cx="471462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=                ?       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            ?            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95" y="5193268"/>
                <a:ext cx="47146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64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0" y="5181600"/>
                <a:ext cx="98712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181600"/>
                <a:ext cx="9871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40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3800" y="5193268"/>
                <a:ext cx="139480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93268"/>
                <a:ext cx="13948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26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4343400"/>
                <a:ext cx="2353144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400"/>
                <a:ext cx="2353144" cy="410497"/>
              </a:xfrm>
              <a:prstGeom prst="rect">
                <a:avLst/>
              </a:prstGeom>
              <a:blipFill rotWithShape="1">
                <a:blip r:embed="rId9"/>
                <a:stretch>
                  <a:fillRect t="-1493" r="-2850" b="-179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219200" y="19812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0600" y="2344505"/>
            <a:ext cx="3726366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0" y="2362200"/>
            <a:ext cx="3352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8000" y="3144721"/>
            <a:ext cx="3352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3000" y="3525721"/>
            <a:ext cx="1210144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62200" y="3505200"/>
            <a:ext cx="14859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62400" y="3505200"/>
            <a:ext cx="1371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67000" y="4348899"/>
            <a:ext cx="2819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86400" y="4363921"/>
            <a:ext cx="2819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rgbClr val="7030A0"/>
                </a:solidFill>
              </a:rPr>
              <a:t>derandomization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002060"/>
                </a:solidFill>
              </a:rPr>
              <a:t>randomized</a:t>
            </a:r>
            <a:r>
              <a:rPr lang="en-US" dirty="0">
                <a:solidFill>
                  <a:srgbClr val="002060"/>
                </a:solidFill>
              </a:rPr>
              <a:t> algorithm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rgbClr val="002060"/>
                </a:solidFill>
              </a:rPr>
              <a:t> a </a:t>
            </a:r>
            <a:r>
              <a:rPr lang="en-US" b="1" dirty="0">
                <a:solidFill>
                  <a:srgbClr val="002060"/>
                </a:solidFill>
              </a:rPr>
              <a:t>deterministic</a:t>
            </a:r>
            <a:r>
              <a:rPr lang="en-US" dirty="0">
                <a:solidFill>
                  <a:srgbClr val="002060"/>
                </a:solidFill>
              </a:rPr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912220"/>
            <a:ext cx="3200400" cy="5835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dirty="0"/>
                  <a:t>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Probabilistic Methods - I</a:t>
                </a:r>
                <a:r>
                  <a:rPr lang="en-US" sz="2000" dirty="0"/>
                  <a:t>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an undirected graph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edges.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cut of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Add each vertex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randomly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Return the cut defined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There exists 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underlying sample space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dirty="0"/>
                  <a:t>Depends upon the “random bits” used by the algorithm.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1447800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3581400"/>
            <a:ext cx="6019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4724400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458921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de-randomize the algorithm 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dirty="0"/>
                  <a:t>Compute cut associated with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return the largest.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random bits does the algorithm require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 If  we use mutually independent bits for all vertices, what is the size of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Do we really need mutually independent  bits for all vertices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IDEA </a:t>
                </a:r>
                <a:r>
                  <a:rPr lang="en-US" sz="2000" dirty="0">
                    <a:sym typeface="Wingdings" pitchFamily="2" charset="2"/>
                  </a:rPr>
                  <a:t>: Use only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pairwise</a:t>
                </a:r>
                <a:r>
                  <a:rPr lang="en-US" sz="2000" dirty="0">
                    <a:sym typeface="Wingdings" pitchFamily="2" charset="2"/>
                  </a:rPr>
                  <a:t> independent random bits.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But will it still ensure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? Let us see …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  <a:blipFill rotWithShape="1">
                <a:blip r:embed="rId2"/>
                <a:stretch>
                  <a:fillRect l="-740" t="-674" r="-471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90800" y="5218772"/>
            <a:ext cx="4648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1925521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342540"/>
            <a:ext cx="5334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3276600"/>
            <a:ext cx="5334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6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: 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independent random variable for each vertex.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present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cut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( 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⋃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 ( 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(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smtClean="0">
                        <a:latin typeface="Cambria Math"/>
                      </a:rPr>
                      <m:t>  )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  <m:r>
                      <a:rPr lang="en-US" sz="2000" b="1" i="1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119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95600" y="5787476"/>
                <a:ext cx="689611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87476"/>
                <a:ext cx="689611" cy="568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895600" y="5371751"/>
                <a:ext cx="2209800" cy="49564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71751"/>
                <a:ext cx="2209800" cy="495649"/>
              </a:xfrm>
              <a:prstGeom prst="rect">
                <a:avLst/>
              </a:prstGeom>
              <a:blipFill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24383" y="5387277"/>
                <a:ext cx="2209800" cy="49564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83" y="5387277"/>
                <a:ext cx="2209800" cy="495649"/>
              </a:xfrm>
              <a:prstGeom prst="rect">
                <a:avLst/>
              </a:prstGeom>
              <a:blipFill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828800" y="1544521"/>
            <a:ext cx="6400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2011" y="1981200"/>
            <a:ext cx="6400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43868" y="3048000"/>
            <a:ext cx="307123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03284" y="4967288"/>
            <a:ext cx="2107116" cy="442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If we use </a:t>
                </a:r>
                <a:r>
                  <a:rPr lang="en-US" sz="2000" dirty="0">
                    <a:sym typeface="Wingdings" pitchFamily="2" charset="2"/>
                  </a:rPr>
                  <a:t>only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pairwise</a:t>
                </a:r>
                <a:r>
                  <a:rPr lang="en-US" sz="2000" dirty="0">
                    <a:sym typeface="Wingdings" pitchFamily="2" charset="2"/>
                  </a:rPr>
                  <a:t> independent random bits,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the expected size of cut will be at least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truly random bits does the algorithm require now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size of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now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Deterministic algorithm: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ym typeface="Wingdings" pitchFamily="2" charset="2"/>
                  </a:rPr>
                  <a:t>Just  enumerate cuts associated with each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𝜔</m:t>
                    </m:r>
                    <m:r>
                      <a:rPr lang="en-US" sz="2000" b="0" i="1">
                        <a:latin typeface="Cambria Math"/>
                      </a:rPr>
                      <m:t>∈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/>
                      </a:rPr>
                      <m:t>𝛺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i="1" dirty="0"/>
                  <a:t>and report the largest one.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</a:t>
                </a:r>
                <a:r>
                  <a:rPr lang="en-US" sz="2000" b="1" dirty="0" err="1"/>
                  <a:t>time: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Theroem</a:t>
                </a:r>
                <a:r>
                  <a:rPr lang="en-US" sz="2000" dirty="0"/>
                  <a:t>: 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 time deterministic algorithm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that computes a cut of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in a graph having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edges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vertices.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Random bit complexity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 : </a:t>
            </a:r>
            <a:r>
              <a:rPr lang="en-US" sz="2000" dirty="0"/>
              <a:t>The total number of random bits taken from the Random Bit Generator by the algorithm is called its </a:t>
            </a:r>
            <a:r>
              <a:rPr lang="en-US" sz="2000" b="1" dirty="0">
                <a:solidFill>
                  <a:srgbClr val="7030A0"/>
                </a:solidFill>
              </a:rPr>
              <a:t>Random bit complexity.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90600" y="3200400"/>
            <a:ext cx="1793568" cy="1676400"/>
            <a:chOff x="990600" y="3200400"/>
            <a:chExt cx="1793568" cy="1676400"/>
          </a:xfrm>
        </p:grpSpPr>
        <p:sp>
          <p:nvSpPr>
            <p:cNvPr id="5" name="Cube 4"/>
            <p:cNvSpPr/>
            <p:nvPr/>
          </p:nvSpPr>
          <p:spPr>
            <a:xfrm>
              <a:off x="1066800" y="3200400"/>
              <a:ext cx="1524000" cy="13716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0600" y="4569023"/>
              <a:ext cx="1793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Random Bit generator</a:t>
              </a:r>
            </a:p>
          </p:txBody>
        </p:sp>
      </p:grpSp>
      <p:sp>
        <p:nvSpPr>
          <p:cNvPr id="8" name="Right Arrow 7"/>
          <p:cNvSpPr/>
          <p:nvPr/>
        </p:nvSpPr>
        <p:spPr>
          <a:xfrm>
            <a:off x="2514600" y="35539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514600"/>
            <a:ext cx="2514600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A Randomized 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43400" y="1688068"/>
            <a:ext cx="684803" cy="826532"/>
            <a:chOff x="4343400" y="1688068"/>
            <a:chExt cx="684803" cy="826532"/>
          </a:xfrm>
        </p:grpSpPr>
        <p:sp>
          <p:nvSpPr>
            <p:cNvPr id="10" name="Down Arrow 9"/>
            <p:cNvSpPr/>
            <p:nvPr/>
          </p:nvSpPr>
          <p:spPr>
            <a:xfrm>
              <a:off x="4468368" y="2025396"/>
              <a:ext cx="484632" cy="489204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16880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52600" y="5257799"/>
            <a:ext cx="3429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1600" y="5278321"/>
            <a:ext cx="3429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76200" y="5583121"/>
            <a:ext cx="3429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5562600"/>
            <a:ext cx="38862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485BB-6FAE-9CF6-8EA8-648F11636B09}"/>
              </a:ext>
            </a:extLst>
          </p:cNvPr>
          <p:cNvSpPr txBox="1"/>
          <p:nvPr/>
        </p:nvSpPr>
        <p:spPr>
          <a:xfrm>
            <a:off x="3405518" y="3913629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b="1" dirty="0">
                <a:solidFill>
                  <a:schemeClr val="tx1"/>
                </a:solidFill>
              </a:rPr>
              <a:t>Min-Cut, </a:t>
            </a:r>
            <a:r>
              <a:rPr lang="en-US" sz="1800" b="1" dirty="0" err="1">
                <a:solidFill>
                  <a:schemeClr val="tx1"/>
                </a:solidFill>
              </a:rPr>
              <a:t>QuickSort</a:t>
            </a:r>
            <a:r>
              <a:rPr lang="en-US" sz="1800" b="1" dirty="0">
                <a:solidFill>
                  <a:schemeClr val="tx1"/>
                </a:solidFill>
              </a:rPr>
              <a:t>, RIC</a:t>
            </a:r>
            <a:r>
              <a:rPr lang="en-US" sz="1800" dirty="0">
                <a:solidFill>
                  <a:schemeClr val="tx1"/>
                </a:solidFill>
              </a:rPr>
              <a:t>,…)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64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/>
              <a:t>De</a:t>
            </a:r>
            <a:r>
              <a:rPr lang="en-US" sz="3600" dirty="0" err="1">
                <a:solidFill>
                  <a:srgbClr val="7030A0"/>
                </a:solidFill>
              </a:rPr>
              <a:t>randomization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004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using </a:t>
            </a:r>
            <a:r>
              <a:rPr lang="en-US" sz="2800" b="1" dirty="0">
                <a:solidFill>
                  <a:srgbClr val="7030A0"/>
                </a:solidFill>
              </a:rPr>
              <a:t>conditional expectation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1</a:t>
            </a:r>
            <a:r>
              <a:rPr lang="en-US" sz="3600" b="1" dirty="0">
                <a:solidFill>
                  <a:srgbClr val="7030A0"/>
                </a:solidFill>
              </a:rPr>
              <a:t>: 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Problem:</a:t>
                </a:r>
                <a:r>
                  <a:rPr lang="en-US" sz="1800" dirty="0"/>
                  <a:t>  Let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>
                        <a:latin typeface="Cambria Math"/>
                      </a:rPr>
                      <m:t>=(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be an undirected graph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vertices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edges. 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a cut of size at least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For each </a:t>
                </a:r>
                <a:r>
                  <a:rPr lang="en-US" sz="1800" dirty="0"/>
                  <a:t>vertex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 randomly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independent of other vertices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the cut defined by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: size of cut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]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How to deterministically compute a cut of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 in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) time?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889" b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38400" y="5802868"/>
            <a:ext cx="49436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simple</a:t>
            </a:r>
            <a:r>
              <a:rPr lang="en-US" dirty="0"/>
              <a:t> application of 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conditional expectation </a:t>
            </a:r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16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2</a:t>
            </a:r>
            <a:r>
              <a:rPr lang="en-US" sz="3600" b="1" dirty="0">
                <a:solidFill>
                  <a:srgbClr val="7030A0"/>
                </a:solidFill>
              </a:rPr>
              <a:t>: Approximate Distance Oracles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Problem:</a:t>
                </a:r>
                <a:r>
                  <a:rPr lang="en-US" sz="1800" dirty="0"/>
                  <a:t>  Let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>
                        <a:latin typeface="Cambria Math"/>
                      </a:rPr>
                      <m:t>=(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be an undirected graph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vertices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edges. 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a 3-approximate distance oracle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Add each vertex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randomly independently with probability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√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    compute </a:t>
                </a:r>
                <a:r>
                  <a:rPr lang="en-US" sz="1800" b="1" dirty="0"/>
                  <a:t>Ball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    compute distance to all vertices.</a:t>
                </a: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1800" b="1" dirty="0"/>
                          <m:t>Ball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,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1800" dirty="0"/>
                          <m:t>,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m:rPr>
                            <m:nor/>
                          </m:rPr>
                          <a:rPr lang="en-US" sz="1800" dirty="0"/>
                          <m:t>)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800" dirty="0"/>
                  <a:t> returned by the randomized algorithm.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]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How to deterministically compute a 3-approximate distance oracle of size 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593" t="-641" b="-3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172200"/>
            <a:ext cx="77457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non-trivial</a:t>
            </a:r>
            <a:r>
              <a:rPr lang="en-US" dirty="0"/>
              <a:t> application of 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conditional expectation  </a:t>
            </a:r>
            <a:r>
              <a:rPr lang="en-US" dirty="0"/>
              <a:t>(published in  </a:t>
            </a:r>
            <a:r>
              <a:rPr lang="en-US" b="1" dirty="0">
                <a:solidFill>
                  <a:srgbClr val="C00000"/>
                </a:solidFill>
              </a:rPr>
              <a:t>ICALP</a:t>
            </a:r>
            <a:r>
              <a:rPr lang="en-US" dirty="0"/>
              <a:t> 2005)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592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3</a:t>
            </a:r>
            <a:r>
              <a:rPr lang="en-US" sz="3600" b="1" dirty="0">
                <a:solidFill>
                  <a:srgbClr val="7030A0"/>
                </a:solidFill>
              </a:rPr>
              <a:t>: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Problem:</a:t>
                </a:r>
                <a:r>
                  <a:rPr lang="en-US" sz="1800" dirty="0"/>
                  <a:t>  Let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an undirected graph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vertices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edges. 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minimum cut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algorithm</a:t>
                </a:r>
                <a:r>
                  <a:rPr lang="en-US" sz="2000" b="1" dirty="0" err="1"/>
                  <a:t>Min</a:t>
                </a:r>
                <a:r>
                  <a:rPr lang="en-US" sz="2000" b="1" dirty="0"/>
                  <a:t>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 </a:t>
                </a:r>
                <a:r>
                  <a:rPr lang="en-US" sz="1800" b="1" dirty="0"/>
                  <a:t>Repeat 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 times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{	 Let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	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dirty="0"/>
                  <a:t>). 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the edges of multi-graph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} 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/>
                  <a:t>: The algorithm computes a </a:t>
                </a:r>
                <a:r>
                  <a:rPr lang="en-US" sz="1800" b="1" dirty="0"/>
                  <a:t>min-cut</a:t>
                </a:r>
                <a:r>
                  <a:rPr lang="en-US" sz="1800" dirty="0"/>
                  <a:t> with probability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How to deterministically compute a </a:t>
                </a:r>
                <a:r>
                  <a:rPr lang="en-US" sz="1800" b="1" dirty="0"/>
                  <a:t>min-cut</a:t>
                </a:r>
                <a:r>
                  <a:rPr lang="en-US" sz="1800" dirty="0"/>
                  <a:t> in time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𝐩𝐨𝐥𝐲𝐥𝐨𝐠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0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6031468"/>
            <a:ext cx="55504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 idea whether we can use conditional expectation </a:t>
            </a:r>
            <a:r>
              <a:rPr lang="en-US" dirty="0"/>
              <a:t>?</a:t>
            </a:r>
            <a:r>
              <a:rPr lang="en-US" dirty="0">
                <a:sym typeface="Wingdings" pitchFamily="2" charset="2"/>
              </a:rPr>
              <a:t>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58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</a:t>
            </a:r>
            <a:r>
              <a:rPr lang="en-US" sz="3600" b="1" dirty="0"/>
              <a:t>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For each </a:t>
                </a:r>
                <a:r>
                  <a:rPr lang="en-US" sz="1800" dirty="0"/>
                  <a:t>vertex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 randomly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independent of other vertices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the cut defined by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4400" y="4343400"/>
            <a:ext cx="7162800" cy="152400"/>
            <a:chOff x="914400" y="1981200"/>
            <a:chExt cx="7162800" cy="152400"/>
          </a:xfrm>
        </p:grpSpPr>
        <p:sp>
          <p:nvSpPr>
            <p:cNvPr id="8" name="Oval 7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20843" y="45074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4507468"/>
                <a:ext cx="762061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16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Notations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a given graph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>
                        <a:latin typeface="Cambria Math"/>
                      </a:rPr>
                      <m:t>=(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that  have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as one of the endpoint.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that  have at least one end point in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with one endpoint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and another in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(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∩(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  <a:ea typeface="Cambria Math"/>
                        </a:rPr>
                        <m:t>⨯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with one endpoint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another endpoint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800" b="1" i="1" smtClean="0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∩(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800" b="1" i="1">
                          <a:latin typeface="Cambria Math"/>
                          <a:ea typeface="Cambria Math"/>
                        </a:rPr>
                        <m:t>⨯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593" t="-621" b="-7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9568" y="1066800"/>
            <a:ext cx="307123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43768" y="21336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31242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53568" y="40386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53340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53340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Notations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: random variable denoting the number of edges in a cut output by the algorithm.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random variable taking value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otherwise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}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means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4572000"/>
                <a:ext cx="2253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i="1" dirty="0">
                        <a:latin typeface="Cambria Math"/>
                      </a:rPr>
                      <m:t>…,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572000"/>
                <a:ext cx="225388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439" t="-8197" r="-379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1828800"/>
            <a:ext cx="792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2514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590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3200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3886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962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conditional expectation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00413"/>
            <a:ext cx="7772400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Make sure you understand “Conditional expectation” before using it.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So try to focus on the following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/>
                      </a:rPr>
                      <m:t>=?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25908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25146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14400" y="1981200"/>
            <a:ext cx="7162800" cy="152400"/>
            <a:chOff x="914400" y="1981200"/>
            <a:chExt cx="7162800" cy="152400"/>
          </a:xfrm>
        </p:grpSpPr>
        <p:sp>
          <p:nvSpPr>
            <p:cNvPr id="7" name="Oval 6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200398" y="586592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8" y="5865920"/>
                <a:ext cx="3898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691723" y="58674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23" y="5867400"/>
                <a:ext cx="4042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3276600" y="1219200"/>
            <a:ext cx="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838199" y="1230868"/>
            <a:ext cx="2362199" cy="597932"/>
            <a:chOff x="838199" y="1230868"/>
            <a:chExt cx="2362199" cy="597932"/>
          </a:xfrm>
        </p:grpSpPr>
        <p:sp>
          <p:nvSpPr>
            <p:cNvPr id="31" name="Right Brace 30"/>
            <p:cNvSpPr/>
            <p:nvPr/>
          </p:nvSpPr>
          <p:spPr>
            <a:xfrm rot="16200000">
              <a:off x="1866898" y="495300"/>
              <a:ext cx="304801" cy="2362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89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26" grpId="0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/>
                      </a:rPr>
                      <m:t>=?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:r>
                  <a:rPr lang="en-US" sz="1800" dirty="0"/>
                  <a:t> +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|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25908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25146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14400" y="1981200"/>
            <a:ext cx="7162800" cy="152400"/>
            <a:chOff x="914400" y="1981200"/>
            <a:chExt cx="7162800" cy="152400"/>
          </a:xfrm>
        </p:grpSpPr>
        <p:sp>
          <p:nvSpPr>
            <p:cNvPr id="7" name="Oval 6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3276600" y="1219200"/>
            <a:ext cx="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52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528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912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9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5400000">
            <a:off x="3289584" y="35298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5739652" y="34160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38199" y="1230868"/>
            <a:ext cx="2362199" cy="597932"/>
            <a:chOff x="838199" y="1230868"/>
            <a:chExt cx="2362199" cy="597932"/>
          </a:xfrm>
        </p:grpSpPr>
        <p:sp>
          <p:nvSpPr>
            <p:cNvPr id="42" name="Right Brace 41"/>
            <p:cNvSpPr/>
            <p:nvPr/>
          </p:nvSpPr>
          <p:spPr>
            <a:xfrm rot="16200000">
              <a:off x="1866898" y="495300"/>
              <a:ext cx="304801" cy="2362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blipFill rotWithShape="1">
                <a:blip r:embed="rId7"/>
                <a:stretch>
                  <a:fillRect t="-3125" r="-15476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𝑩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blipFill rotWithShape="1">
                <a:blip r:embed="rId8"/>
                <a:stretch>
                  <a:fillRect t="-3175" r="-1529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>
            <a:off x="4572000" y="1494588"/>
            <a:ext cx="2330605" cy="490329"/>
          </a:xfrm>
          <a:custGeom>
            <a:avLst/>
            <a:gdLst>
              <a:gd name="connsiteX0" fmla="*/ 0 w 2330605"/>
              <a:gd name="connsiteY0" fmla="*/ 490329 h 490329"/>
              <a:gd name="connsiteX1" fmla="*/ 669073 w 2330605"/>
              <a:gd name="connsiteY1" fmla="*/ 66583 h 490329"/>
              <a:gd name="connsiteX2" fmla="*/ 1360449 w 2330605"/>
              <a:gd name="connsiteY2" fmla="*/ 44280 h 490329"/>
              <a:gd name="connsiteX3" fmla="*/ 2330605 w 2330605"/>
              <a:gd name="connsiteY3" fmla="*/ 490329 h 49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0605" h="490329">
                <a:moveTo>
                  <a:pt x="0" y="490329"/>
                </a:moveTo>
                <a:cubicBezTo>
                  <a:pt x="221166" y="315626"/>
                  <a:pt x="442332" y="140924"/>
                  <a:pt x="669073" y="66583"/>
                </a:cubicBezTo>
                <a:cubicBezTo>
                  <a:pt x="895814" y="-7758"/>
                  <a:pt x="1083527" y="-26344"/>
                  <a:pt x="1360449" y="44280"/>
                </a:cubicBezTo>
                <a:cubicBezTo>
                  <a:pt x="1637371" y="114904"/>
                  <a:pt x="1983988" y="302616"/>
                  <a:pt x="2330605" y="490329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438507" y="1795346"/>
            <a:ext cx="1260088" cy="178420"/>
          </a:xfrm>
          <a:custGeom>
            <a:avLst/>
            <a:gdLst>
              <a:gd name="connsiteX0" fmla="*/ 0 w 1260088"/>
              <a:gd name="connsiteY0" fmla="*/ 178420 h 178420"/>
              <a:gd name="connsiteX1" fmla="*/ 490654 w 1260088"/>
              <a:gd name="connsiteY1" fmla="*/ 0 h 178420"/>
              <a:gd name="connsiteX2" fmla="*/ 836342 w 1260088"/>
              <a:gd name="connsiteY2" fmla="*/ 0 h 178420"/>
              <a:gd name="connsiteX3" fmla="*/ 1260088 w 1260088"/>
              <a:gd name="connsiteY3" fmla="*/ 178420 h 17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0088" h="178420">
                <a:moveTo>
                  <a:pt x="0" y="178420"/>
                </a:moveTo>
                <a:cubicBezTo>
                  <a:pt x="175632" y="104078"/>
                  <a:pt x="351264" y="29737"/>
                  <a:pt x="490654" y="0"/>
                </a:cubicBezTo>
                <a:cubicBezTo>
                  <a:pt x="630044" y="-29737"/>
                  <a:pt x="708103" y="-29737"/>
                  <a:pt x="836342" y="0"/>
                </a:cubicBezTo>
                <a:cubicBezTo>
                  <a:pt x="964581" y="29737"/>
                  <a:pt x="1112334" y="104078"/>
                  <a:pt x="1260088" y="178420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252546" y="1516551"/>
            <a:ext cx="3044283" cy="479517"/>
          </a:xfrm>
          <a:custGeom>
            <a:avLst/>
            <a:gdLst>
              <a:gd name="connsiteX0" fmla="*/ 0 w 3044283"/>
              <a:gd name="connsiteY0" fmla="*/ 468366 h 479517"/>
              <a:gd name="connsiteX1" fmla="*/ 401444 w 3044283"/>
              <a:gd name="connsiteY1" fmla="*/ 256493 h 479517"/>
              <a:gd name="connsiteX2" fmla="*/ 1237786 w 3044283"/>
              <a:gd name="connsiteY2" fmla="*/ 15 h 479517"/>
              <a:gd name="connsiteX3" fmla="*/ 2341756 w 3044283"/>
              <a:gd name="connsiteY3" fmla="*/ 245342 h 479517"/>
              <a:gd name="connsiteX4" fmla="*/ 3044283 w 3044283"/>
              <a:gd name="connsiteY4" fmla="*/ 479517 h 47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283" h="479517">
                <a:moveTo>
                  <a:pt x="0" y="468366"/>
                </a:moveTo>
                <a:cubicBezTo>
                  <a:pt x="97573" y="401458"/>
                  <a:pt x="195146" y="334551"/>
                  <a:pt x="401444" y="256493"/>
                </a:cubicBezTo>
                <a:cubicBezTo>
                  <a:pt x="607742" y="178435"/>
                  <a:pt x="914401" y="1873"/>
                  <a:pt x="1237786" y="15"/>
                </a:cubicBezTo>
                <a:cubicBezTo>
                  <a:pt x="1561171" y="-1844"/>
                  <a:pt x="2040673" y="165425"/>
                  <a:pt x="2341756" y="245342"/>
                </a:cubicBezTo>
                <a:cubicBezTo>
                  <a:pt x="2642839" y="325259"/>
                  <a:pt x="2843561" y="402388"/>
                  <a:pt x="3044283" y="479517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33" idx="6"/>
            <a:endCxn id="37" idx="2"/>
          </p:cNvCxnSpPr>
          <p:nvPr/>
        </p:nvCxnSpPr>
        <p:spPr>
          <a:xfrm>
            <a:off x="3505200" y="2971800"/>
            <a:ext cx="2286000" cy="3048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5943600" y="3256156"/>
            <a:ext cx="149852" cy="724829"/>
          </a:xfrm>
          <a:custGeom>
            <a:avLst/>
            <a:gdLst>
              <a:gd name="connsiteX0" fmla="*/ 0 w 149852"/>
              <a:gd name="connsiteY0" fmla="*/ 0 h 724829"/>
              <a:gd name="connsiteX1" fmla="*/ 133815 w 149852"/>
              <a:gd name="connsiteY1" fmla="*/ 278781 h 724829"/>
              <a:gd name="connsiteX2" fmla="*/ 133815 w 149852"/>
              <a:gd name="connsiteY2" fmla="*/ 479503 h 724829"/>
              <a:gd name="connsiteX3" fmla="*/ 11151 w 149852"/>
              <a:gd name="connsiteY3" fmla="*/ 724829 h 72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52" h="724829">
                <a:moveTo>
                  <a:pt x="0" y="0"/>
                </a:moveTo>
                <a:cubicBezTo>
                  <a:pt x="55756" y="99432"/>
                  <a:pt x="111513" y="198864"/>
                  <a:pt x="133815" y="278781"/>
                </a:cubicBezTo>
                <a:cubicBezTo>
                  <a:pt x="156118" y="358698"/>
                  <a:pt x="154259" y="405162"/>
                  <a:pt x="133815" y="479503"/>
                </a:cubicBezTo>
                <a:cubicBezTo>
                  <a:pt x="113371" y="553844"/>
                  <a:pt x="62261" y="639336"/>
                  <a:pt x="11151" y="724829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8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  <p:bldP spid="45" grpId="0"/>
      <p:bldP spid="30" grpId="0" animBg="1"/>
      <p:bldP spid="30" grpId="1" animBg="1"/>
      <p:bldP spid="32" grpId="0" animBg="1"/>
      <p:bldP spid="32" grpId="1" animBg="1"/>
      <p:bldP spid="47" grpId="0" animBg="1"/>
      <p:bldP spid="51" grpId="0" animBg="1"/>
      <p:bldP spid="5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Recall the notion of </a:t>
            </a:r>
            <a:r>
              <a:rPr lang="en-US" sz="3600" dirty="0">
                <a:solidFill>
                  <a:srgbClr val="7030A0"/>
                </a:solidFill>
              </a:rPr>
              <a:t>independence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/>
              <a:t>Derandomization</a:t>
            </a:r>
            <a:r>
              <a:rPr lang="en-US" sz="3600" dirty="0"/>
              <a:t> using </a:t>
            </a:r>
            <a:r>
              <a:rPr lang="en-US" sz="3600" dirty="0">
                <a:solidFill>
                  <a:srgbClr val="7030A0"/>
                </a:solidFill>
              </a:rPr>
              <a:t>conditional expectation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00413"/>
            <a:ext cx="7772400" cy="1500187"/>
          </a:xfrm>
        </p:spPr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Binary tree </a:t>
            </a:r>
            <a:r>
              <a:rPr lang="en-US" sz="3200" b="1" dirty="0"/>
              <a:t>associated with the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685800" y="1828800"/>
            <a:ext cx="7467600" cy="4038600"/>
            <a:chOff x="685800" y="1828800"/>
            <a:chExt cx="7467600" cy="40386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685800" y="1828800"/>
              <a:ext cx="7467600" cy="4038600"/>
              <a:chOff x="685800" y="1828800"/>
              <a:chExt cx="7467600" cy="403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114800" y="1828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590800" y="2438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62600" y="2438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526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3528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6482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3246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295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2098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819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100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672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816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867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010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85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43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0574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514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971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429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862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434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00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257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715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6294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086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543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001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endCxn id="7" idx="1"/>
              </p:cNvCxnSpPr>
              <p:nvPr/>
            </p:nvCxnSpPr>
            <p:spPr>
              <a:xfrm>
                <a:off x="4267200" y="1905000"/>
                <a:ext cx="1317718" cy="5557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5" idx="2"/>
                <a:endCxn id="6" idx="0"/>
              </p:cNvCxnSpPr>
              <p:nvPr/>
            </p:nvCxnSpPr>
            <p:spPr>
              <a:xfrm flipH="1">
                <a:off x="2667000" y="1905000"/>
                <a:ext cx="1447800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6" idx="3"/>
                <a:endCxn id="8" idx="0"/>
              </p:cNvCxnSpPr>
              <p:nvPr/>
            </p:nvCxnSpPr>
            <p:spPr>
              <a:xfrm flipH="1">
                <a:off x="1828800" y="2568482"/>
                <a:ext cx="7843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6" idx="5"/>
                <a:endCxn id="9" idx="1"/>
              </p:cNvCxnSpPr>
              <p:nvPr/>
            </p:nvCxnSpPr>
            <p:spPr>
              <a:xfrm>
                <a:off x="2720882" y="2568482"/>
                <a:ext cx="6542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5715000" y="2546164"/>
                <a:ext cx="6542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4778282" y="2568482"/>
                <a:ext cx="7843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8" idx="3"/>
                <a:endCxn id="12" idx="7"/>
              </p:cNvCxnSpPr>
              <p:nvPr/>
            </p:nvCxnSpPr>
            <p:spPr>
              <a:xfrm flipH="1">
                <a:off x="1425482" y="3330482"/>
                <a:ext cx="3494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8" idx="5"/>
                <a:endCxn id="13" idx="1"/>
              </p:cNvCxnSpPr>
              <p:nvPr/>
            </p:nvCxnSpPr>
            <p:spPr>
              <a:xfrm>
                <a:off x="1882682" y="3330482"/>
                <a:ext cx="3494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9" idx="5"/>
                <a:endCxn id="15" idx="1"/>
              </p:cNvCxnSpPr>
              <p:nvPr/>
            </p:nvCxnSpPr>
            <p:spPr>
              <a:xfrm>
                <a:off x="3482882" y="3330482"/>
                <a:ext cx="3494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9" idx="3"/>
              </p:cNvCxnSpPr>
              <p:nvPr/>
            </p:nvCxnSpPr>
            <p:spPr>
              <a:xfrm flipH="1">
                <a:off x="2895600" y="3330482"/>
                <a:ext cx="4795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10" idx="3"/>
                <a:endCxn id="16" idx="0"/>
              </p:cNvCxnSpPr>
              <p:nvPr/>
            </p:nvCxnSpPr>
            <p:spPr>
              <a:xfrm flipH="1">
                <a:off x="4343400" y="3330482"/>
                <a:ext cx="3271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10" idx="5"/>
                <a:endCxn id="17" idx="1"/>
              </p:cNvCxnSpPr>
              <p:nvPr/>
            </p:nvCxnSpPr>
            <p:spPr>
              <a:xfrm>
                <a:off x="4778282" y="3330482"/>
                <a:ext cx="4256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11" idx="5"/>
                <a:endCxn id="19" idx="1"/>
              </p:cNvCxnSpPr>
              <p:nvPr/>
            </p:nvCxnSpPr>
            <p:spPr>
              <a:xfrm>
                <a:off x="6454682" y="3330482"/>
                <a:ext cx="5780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11" idx="3"/>
                <a:endCxn id="18" idx="0"/>
              </p:cNvCxnSpPr>
              <p:nvPr/>
            </p:nvCxnSpPr>
            <p:spPr>
              <a:xfrm flipH="1">
                <a:off x="5943600" y="3330482"/>
                <a:ext cx="4033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1143000" y="4081323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20574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2720882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>
                <a:off x="36576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4202159" y="4114800"/>
                <a:ext cx="87359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029200" y="4081323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57150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68580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19" idx="5"/>
              </p:cNvCxnSpPr>
              <p:nvPr/>
            </p:nvCxnSpPr>
            <p:spPr>
              <a:xfrm>
                <a:off x="7140482" y="4092482"/>
                <a:ext cx="250918" cy="51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5997482" y="4059005"/>
                <a:ext cx="250918" cy="51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5257800" y="4059005"/>
                <a:ext cx="250918" cy="51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6" idx="6"/>
              </p:cNvCxnSpPr>
              <p:nvPr/>
            </p:nvCxnSpPr>
            <p:spPr>
              <a:xfrm>
                <a:off x="4419600" y="4038600"/>
                <a:ext cx="174718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4" idx="5"/>
              </p:cNvCxnSpPr>
              <p:nvPr/>
            </p:nvCxnSpPr>
            <p:spPr>
              <a:xfrm>
                <a:off x="2949482" y="4092482"/>
                <a:ext cx="174718" cy="479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3940082" y="4114800"/>
                <a:ext cx="174718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2339882" y="4114800"/>
                <a:ext cx="174718" cy="479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1371600" y="4092482"/>
                <a:ext cx="174718" cy="479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 rot="5400000">
              <a:off x="4121613" y="48186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 rot="20448055">
                <a:off x="2931056" y="1817464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48055">
                <a:off x="2931056" y="1817464"/>
                <a:ext cx="92038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411" r="-9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 rot="1430824">
                <a:off x="4683573" y="1898780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0824">
                <a:off x="4683573" y="1898780"/>
                <a:ext cx="920380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7317"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 rot="19286280">
                <a:off x="1655658" y="2613804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86280">
                <a:off x="1655658" y="2613804"/>
                <a:ext cx="92038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7746" r="-1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 rot="19286280">
                <a:off x="4662962" y="2608796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86280">
                <a:off x="4662962" y="2608796"/>
                <a:ext cx="92038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7746" r="-1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 rot="2584936">
                <a:off x="5793257" y="2566527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84936">
                <a:off x="5793257" y="2566527"/>
                <a:ext cx="92038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89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 rot="2584936">
                <a:off x="2821457" y="2642727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84936">
                <a:off x="2821457" y="2642727"/>
                <a:ext cx="92038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7843" b="-1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/>
          <p:cNvGrpSpPr/>
          <p:nvPr/>
        </p:nvGrpSpPr>
        <p:grpSpPr>
          <a:xfrm>
            <a:off x="8153400" y="1828800"/>
            <a:ext cx="386644" cy="4038600"/>
            <a:chOff x="8153400" y="1828800"/>
            <a:chExt cx="386644" cy="4038600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8534400" y="1828800"/>
              <a:ext cx="0" cy="40386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153400" y="3581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3581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886200" y="1447800"/>
                <a:ext cx="68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447800"/>
                <a:ext cx="68127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7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1219200" y="2133600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133600"/>
                <a:ext cx="148842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5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5674379" y="2209800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379" y="2209800"/>
                <a:ext cx="148842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45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-152400" y="2895600"/>
                <a:ext cx="2257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895600"/>
                <a:ext cx="225779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9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Freeform 127"/>
          <p:cNvSpPr/>
          <p:nvPr/>
        </p:nvSpPr>
        <p:spPr>
          <a:xfrm>
            <a:off x="2900545" y="2029522"/>
            <a:ext cx="1247709" cy="3691054"/>
          </a:xfrm>
          <a:custGeom>
            <a:avLst/>
            <a:gdLst>
              <a:gd name="connsiteX0" fmla="*/ 1247709 w 1247709"/>
              <a:gd name="connsiteY0" fmla="*/ 0 h 3691054"/>
              <a:gd name="connsiteX1" fmla="*/ 9923 w 1247709"/>
              <a:gd name="connsiteY1" fmla="*/ 457200 h 3691054"/>
              <a:gd name="connsiteX2" fmla="*/ 656694 w 1247709"/>
              <a:gd name="connsiteY2" fmla="*/ 1193180 h 3691054"/>
              <a:gd name="connsiteX3" fmla="*/ 489426 w 1247709"/>
              <a:gd name="connsiteY3" fmla="*/ 1572322 h 3691054"/>
              <a:gd name="connsiteX4" fmla="*/ 121435 w 1247709"/>
              <a:gd name="connsiteY4" fmla="*/ 1984917 h 3691054"/>
              <a:gd name="connsiteX5" fmla="*/ 288704 w 1247709"/>
              <a:gd name="connsiteY5" fmla="*/ 2486722 h 3691054"/>
              <a:gd name="connsiteX6" fmla="*/ 1002382 w 1247709"/>
              <a:gd name="connsiteY6" fmla="*/ 3691054 h 369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7709" h="3691054">
                <a:moveTo>
                  <a:pt x="1247709" y="0"/>
                </a:moveTo>
                <a:cubicBezTo>
                  <a:pt x="678067" y="129168"/>
                  <a:pt x="108425" y="258337"/>
                  <a:pt x="9923" y="457200"/>
                </a:cubicBezTo>
                <a:cubicBezTo>
                  <a:pt x="-88579" y="656063"/>
                  <a:pt x="576777" y="1007326"/>
                  <a:pt x="656694" y="1193180"/>
                </a:cubicBezTo>
                <a:cubicBezTo>
                  <a:pt x="736611" y="1379034"/>
                  <a:pt x="578636" y="1440366"/>
                  <a:pt x="489426" y="1572322"/>
                </a:cubicBezTo>
                <a:cubicBezTo>
                  <a:pt x="400216" y="1704278"/>
                  <a:pt x="154889" y="1832517"/>
                  <a:pt x="121435" y="1984917"/>
                </a:cubicBezTo>
                <a:cubicBezTo>
                  <a:pt x="87981" y="2137317"/>
                  <a:pt x="141880" y="2202366"/>
                  <a:pt x="288704" y="2486722"/>
                </a:cubicBezTo>
                <a:cubicBezTo>
                  <a:pt x="435528" y="2771078"/>
                  <a:pt x="718955" y="3231066"/>
                  <a:pt x="1002382" y="3691054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Up Arrow Callout 34"/>
              <p:cNvSpPr/>
              <p:nvPr/>
            </p:nvSpPr>
            <p:spPr>
              <a:xfrm>
                <a:off x="2613118" y="5867400"/>
                <a:ext cx="2720882" cy="685800"/>
              </a:xfrm>
              <a:prstGeom prst="upArrow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cut of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Up Arrow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18" y="5867400"/>
                <a:ext cx="2720882" cy="685800"/>
              </a:xfrm>
              <a:prstGeom prst="upArrowCallout">
                <a:avLst/>
              </a:prstGeom>
              <a:blipFill rotWithShape="1">
                <a:blip r:embed="rId13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2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0" grpId="0"/>
      <p:bldP spid="111" grpId="0"/>
      <p:bldP spid="112" grpId="0"/>
      <p:bldP spid="113" grpId="0"/>
      <p:bldP spid="114" grpId="0"/>
      <p:bldP spid="115" grpId="0"/>
      <p:bldP spid="124" grpId="0"/>
      <p:bldP spid="125" grpId="0"/>
      <p:bldP spid="126" grpId="0"/>
      <p:bldP spid="127" grpId="0"/>
      <p:bldP spid="128" grpId="0" animBg="1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Role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conditional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</m:d>
                      <m:r>
                        <a:rPr lang="en-US" sz="1800" b="1" i="1" smtClean="0">
                          <a:latin typeface="Cambria Math"/>
                        </a:rPr>
                        <m:t>        </m:t>
                      </m:r>
                      <m:r>
                        <a:rPr lang="en-US" sz="1800" b="1" i="0" smtClean="0">
                          <a:latin typeface="Cambria Math"/>
                        </a:rPr>
                        <m:t>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800" b="1" i="1" smtClean="0">
                          <a:latin typeface="Cambria Math"/>
                        </a:rPr>
                        <m:t>   </m:t>
                      </m:r>
                      <m:r>
                        <a:rPr lang="en-US" sz="1800" b="1" i="0" smtClean="0">
                          <a:latin typeface="Cambria Math"/>
                        </a:rPr>
                        <m:t>       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1800" dirty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Either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or  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In general,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00" b="1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1" i="1">
                          <a:latin typeface="Cambria Math"/>
                        </a:rPr>
                        <m:t>+</m:t>
                      </m:r>
                      <m:r>
                        <a:rPr lang="en-US" sz="1800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Either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or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28660" y="1794904"/>
                <a:ext cx="2786340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</a:t>
                </a:r>
                <a:r>
                  <a:rPr lang="en-US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dirty="0"/>
                  <a:t>                                 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60" y="1794904"/>
                <a:ext cx="2786340" cy="491096"/>
              </a:xfrm>
              <a:prstGeom prst="rect">
                <a:avLst/>
              </a:prstGeom>
              <a:blipFill rotWithShape="1">
                <a:blip r:embed="rId3"/>
                <a:stretch>
                  <a:fillRect l="-1747" r="-655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00600" y="4343400"/>
            <a:ext cx="3886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70463" y="4495800"/>
            <a:ext cx="2895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Using </a:t>
            </a:r>
            <a:r>
              <a:rPr lang="en-US" sz="3200" b="1" dirty="0">
                <a:solidFill>
                  <a:srgbClr val="7030A0"/>
                </a:solidFill>
              </a:rPr>
              <a:t>Conditional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 i="0" smtClean="0">
                          <a:latin typeface="Cambria Math"/>
                        </a:rPr>
                        <m:t>=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wish to make choices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’s such that </a:t>
                </a: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/>
                        </a:rPr>
                        <m:t>≤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≤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IDEA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that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, choose that value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such that</a:t>
                </a:r>
              </a:p>
              <a:p>
                <a:pPr marL="0" indent="0">
                  <a:buNone/>
                </a:pPr>
                <a:endParaRPr lang="en-US" sz="1800" b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b="-2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5400000">
            <a:off x="4172989" y="34470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2133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5105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5791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78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=</a:t>
                </a:r>
                <a:r>
                  <a:rPr lang="en-US" sz="1800" b="1" dirty="0"/>
                  <a:t>     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:r>
                  <a:rPr lang="en-US" sz="1800" dirty="0"/>
                  <a:t>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|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/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/>
                  <a:t>=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1800" dirty="0"/>
                  <a:t>=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Should we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or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if </a:t>
                </a:r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/>
                      </a:rPr>
                      <m:t> </m:t>
                    </m:r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b="1" dirty="0"/>
                  <a:t> 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3124200"/>
                <a:ext cx="5076711" cy="3885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:r>
                  <a:rPr lang="en-US" dirty="0"/>
                  <a:t>   +    </a:t>
                </a:r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  </a:t>
                </a:r>
                <a:r>
                  <a:rPr lang="en-US" dirty="0"/>
                  <a:t>+</a:t>
                </a:r>
                <a:r>
                  <a:rPr lang="en-US" b="1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|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/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124200"/>
                <a:ext cx="5076711" cy="388568"/>
              </a:xfrm>
              <a:prstGeom prst="rect">
                <a:avLst/>
              </a:prstGeom>
              <a:blipFill rotWithShape="1">
                <a:blip r:embed="rId4"/>
                <a:stretch>
                  <a:fillRect l="-960" t="-3175" r="-108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3733800"/>
                <a:ext cx="5188921" cy="3885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:r>
                  <a:rPr lang="en-US" dirty="0"/>
                  <a:t>   +    </a:t>
                </a:r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  </a:t>
                </a:r>
                <a:r>
                  <a:rPr lang="en-US" dirty="0"/>
                  <a:t>+</a:t>
                </a:r>
                <a:r>
                  <a:rPr lang="en-US" b="1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|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/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33800"/>
                <a:ext cx="5188921" cy="388568"/>
              </a:xfrm>
              <a:prstGeom prst="rect">
                <a:avLst/>
              </a:prstGeom>
              <a:blipFill rotWithShape="1">
                <a:blip r:embed="rId5"/>
                <a:stretch>
                  <a:fillRect l="-940" t="-3175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572000" y="3048000"/>
            <a:ext cx="1447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572000" y="3733800"/>
            <a:ext cx="1447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62400" y="5387898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5486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5459" y="1524000"/>
            <a:ext cx="13697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3800" y="1524000"/>
            <a:ext cx="13697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45059" y="2286000"/>
            <a:ext cx="24365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8259" y="2286000"/>
            <a:ext cx="24365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7659" y="2944056"/>
            <a:ext cx="15221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3657600"/>
            <a:ext cx="15221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8400" y="2996890"/>
            <a:ext cx="183612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Making Choice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25908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25146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14400" y="1981200"/>
            <a:ext cx="7162800" cy="152400"/>
            <a:chOff x="914400" y="1981200"/>
            <a:chExt cx="7162800" cy="152400"/>
          </a:xfrm>
        </p:grpSpPr>
        <p:sp>
          <p:nvSpPr>
            <p:cNvPr id="7" name="Oval 6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3276600" y="1219200"/>
            <a:ext cx="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52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528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912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9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5400000">
            <a:off x="3289584" y="35298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5739652" y="34160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38199" y="1230868"/>
            <a:ext cx="2362199" cy="597932"/>
            <a:chOff x="838199" y="1230868"/>
            <a:chExt cx="2362199" cy="597932"/>
          </a:xfrm>
        </p:grpSpPr>
        <p:sp>
          <p:nvSpPr>
            <p:cNvPr id="42" name="Right Brace 41"/>
            <p:cNvSpPr/>
            <p:nvPr/>
          </p:nvSpPr>
          <p:spPr>
            <a:xfrm rot="16200000">
              <a:off x="1866898" y="495300"/>
              <a:ext cx="304801" cy="2362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blipFill rotWithShape="1">
                <a:blip r:embed="rId8"/>
                <a:stretch>
                  <a:fillRect t="-3125" r="-15476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𝑩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blipFill rotWithShape="1">
                <a:blip r:embed="rId9"/>
                <a:stretch>
                  <a:fillRect t="-3175" r="-1529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3124200" y="4355068"/>
            <a:ext cx="670312" cy="445532"/>
            <a:chOff x="3124200" y="4355068"/>
            <a:chExt cx="670312" cy="445532"/>
          </a:xfrm>
        </p:grpSpPr>
        <p:sp>
          <p:nvSpPr>
            <p:cNvPr id="46" name="Oval 45"/>
            <p:cNvSpPr/>
            <p:nvPr/>
          </p:nvSpPr>
          <p:spPr>
            <a:xfrm>
              <a:off x="3352800" y="435506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3459356" y="2895600"/>
            <a:ext cx="2331844" cy="1535668"/>
            <a:chOff x="3459356" y="2895600"/>
            <a:chExt cx="2331844" cy="1535668"/>
          </a:xfrm>
        </p:grpSpPr>
        <p:cxnSp>
          <p:nvCxnSpPr>
            <p:cNvPr id="48" name="Straight Connector 47"/>
            <p:cNvCxnSpPr>
              <a:stCxn id="30" idx="0"/>
              <a:endCxn id="36" idx="2"/>
            </p:cNvCxnSpPr>
            <p:nvPr/>
          </p:nvCxnSpPr>
          <p:spPr>
            <a:xfrm flipV="1">
              <a:off x="3459356" y="2895600"/>
              <a:ext cx="2331844" cy="1535668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6"/>
              <a:endCxn id="38" idx="2"/>
            </p:cNvCxnSpPr>
            <p:nvPr/>
          </p:nvCxnSpPr>
          <p:spPr>
            <a:xfrm flipV="1">
              <a:off x="3505200" y="3962400"/>
              <a:ext cx="2286000" cy="468868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578088" y="4343400"/>
            <a:ext cx="670312" cy="445532"/>
            <a:chOff x="3124200" y="4355068"/>
            <a:chExt cx="670312" cy="445532"/>
          </a:xfrm>
        </p:grpSpPr>
        <p:sp>
          <p:nvSpPr>
            <p:cNvPr id="57" name="Oval 56"/>
            <p:cNvSpPr/>
            <p:nvPr/>
          </p:nvSpPr>
          <p:spPr>
            <a:xfrm>
              <a:off x="3352800" y="435506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1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3482882" y="3025682"/>
            <a:ext cx="2384518" cy="1340036"/>
            <a:chOff x="3482882" y="3025682"/>
            <a:chExt cx="2384518" cy="1340036"/>
          </a:xfrm>
        </p:grpSpPr>
        <p:grpSp>
          <p:nvGrpSpPr>
            <p:cNvPr id="59" name="Group 58"/>
            <p:cNvGrpSpPr/>
            <p:nvPr/>
          </p:nvGrpSpPr>
          <p:grpSpPr>
            <a:xfrm flipH="1">
              <a:off x="3482882" y="3406682"/>
              <a:ext cx="2384518" cy="948387"/>
              <a:chOff x="3459356" y="3568503"/>
              <a:chExt cx="2482115" cy="862766"/>
            </a:xfrm>
          </p:grpSpPr>
          <p:cxnSp>
            <p:nvCxnSpPr>
              <p:cNvPr id="60" name="Straight Connector 59"/>
              <p:cNvCxnSpPr>
                <a:endCxn id="34" idx="5"/>
              </p:cNvCxnSpPr>
              <p:nvPr/>
            </p:nvCxnSpPr>
            <p:spPr>
              <a:xfrm flipV="1">
                <a:off x="3459356" y="3568503"/>
                <a:ext cx="2482115" cy="862765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endCxn id="35" idx="6"/>
              </p:cNvCxnSpPr>
              <p:nvPr/>
            </p:nvCxnSpPr>
            <p:spPr>
              <a:xfrm flipV="1">
                <a:off x="3505201" y="4143371"/>
                <a:ext cx="2413039" cy="287898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57" idx="1"/>
              <a:endCxn id="33" idx="5"/>
            </p:cNvCxnSpPr>
            <p:nvPr/>
          </p:nvCxnSpPr>
          <p:spPr>
            <a:xfrm flipH="1" flipV="1">
              <a:off x="3482882" y="3025682"/>
              <a:ext cx="2346124" cy="1340036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38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Deterministic</a:t>
            </a:r>
            <a:r>
              <a:rPr lang="en-US" sz="3600" b="1" dirty="0"/>
              <a:t> algorithm for </a:t>
            </a:r>
            <a:r>
              <a:rPr lang="en-US" sz="3600" b="1" dirty="0">
                <a:solidFill>
                  <a:srgbClr val="7030A0"/>
                </a:solidFill>
              </a:rPr>
              <a:t>Large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=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For each </a:t>
                </a:r>
                <a:r>
                  <a:rPr lang="en-US" sz="1800" dirty="0"/>
                  <a:t>vertex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{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|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|&gt; 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| </a:t>
                </a:r>
              </a:p>
              <a:p>
                <a:pPr marL="0" indent="0">
                  <a:buNone/>
                </a:pPr>
                <a:r>
                  <a:rPr lang="en-US" sz="1800" dirty="0"/>
                  <a:t>	 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</a:t>
                </a:r>
                <a:r>
                  <a:rPr lang="en-US" sz="18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	 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the cut defined by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Time Complexity</a:t>
                </a:r>
                <a:r>
                  <a:rPr lang="en-US" sz="1800" dirty="0"/>
                  <a:t>: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/>
                  <a:t>: There is a deterministic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) time algorithm to compute a cut of size at least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 in any given undirected graph.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593" t="-656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4572000" y="1676400"/>
            <a:ext cx="4267200" cy="3886200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This was a simple example of using conditional expectation to </a:t>
            </a:r>
            <a:r>
              <a:rPr lang="en-US" sz="1400" dirty="0" err="1">
                <a:solidFill>
                  <a:schemeClr val="tx1"/>
                </a:solidFill>
              </a:rPr>
              <a:t>derandomize</a:t>
            </a:r>
            <a:r>
              <a:rPr lang="en-US" sz="1400" dirty="0">
                <a:solidFill>
                  <a:schemeClr val="tx1"/>
                </a:solidFill>
              </a:rPr>
              <a:t> a randomized algorithm. But it conveys the </a:t>
            </a:r>
            <a:r>
              <a:rPr lang="en-US" sz="1400" b="1" dirty="0">
                <a:solidFill>
                  <a:schemeClr val="tx1"/>
                </a:solidFill>
              </a:rPr>
              <a:t>crux</a:t>
            </a:r>
            <a:r>
              <a:rPr lang="en-US" sz="1400" dirty="0">
                <a:solidFill>
                  <a:schemeClr val="tx1"/>
                </a:solidFill>
              </a:rPr>
              <a:t> of this powerful method. In order to use it to </a:t>
            </a:r>
            <a:r>
              <a:rPr lang="en-US" sz="1400" dirty="0" err="1">
                <a:solidFill>
                  <a:schemeClr val="tx1"/>
                </a:solidFill>
              </a:rPr>
              <a:t>derandomize</a:t>
            </a:r>
            <a:r>
              <a:rPr lang="en-US" sz="1400" dirty="0">
                <a:solidFill>
                  <a:schemeClr val="tx1"/>
                </a:solidFill>
              </a:rPr>
              <a:t> any other  algorithm, all you might need is creative and analytical skills.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Also remember, we can not hope to </a:t>
            </a:r>
            <a:r>
              <a:rPr lang="en-US" sz="1400" dirty="0" err="1">
                <a:solidFill>
                  <a:schemeClr val="tx1"/>
                </a:solidFill>
              </a:rPr>
              <a:t>derandomize</a:t>
            </a:r>
            <a:r>
              <a:rPr lang="en-US" sz="1400" dirty="0">
                <a:solidFill>
                  <a:schemeClr val="tx1"/>
                </a:solidFill>
              </a:rPr>
              <a:t> every randomized algorithm. But if it is possible to </a:t>
            </a:r>
            <a:r>
              <a:rPr lang="en-US" sz="1400" dirty="0" err="1">
                <a:solidFill>
                  <a:schemeClr val="tx1"/>
                </a:solidFill>
              </a:rPr>
              <a:t>derandomize</a:t>
            </a:r>
            <a:r>
              <a:rPr lang="en-US" sz="1400" dirty="0">
                <a:solidFill>
                  <a:schemeClr val="tx1"/>
                </a:solidFill>
              </a:rPr>
              <a:t> an algorithm,  conditional expectation may prove to be a very useful tool.</a:t>
            </a:r>
          </a:p>
        </p:txBody>
      </p:sp>
    </p:spTree>
    <p:extLst>
      <p:ext uri="{BB962C8B-B14F-4D97-AF65-F5344CB8AC3E}">
        <p14:creationId xmlns:p14="http://schemas.microsoft.com/office/powerpoint/2010/main" val="22560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Types of </a:t>
            </a:r>
            <a:r>
              <a:rPr lang="en-US" sz="3200" b="1" dirty="0">
                <a:solidFill>
                  <a:srgbClr val="7030A0"/>
                </a:solidFill>
              </a:rPr>
              <a:t>independences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said to be mutually independent if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said to be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pairwise </a:t>
                </a:r>
                <a:r>
                  <a:rPr lang="en-US" sz="2000" dirty="0"/>
                  <a:t>independent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1925521"/>
            <a:ext cx="914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1925521"/>
            <a:ext cx="4114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135321"/>
            <a:ext cx="914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135321"/>
            <a:ext cx="4114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2667000"/>
            <a:ext cx="1371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5257800"/>
            <a:ext cx="1676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Types of </a:t>
            </a:r>
            <a:r>
              <a:rPr lang="en-US" sz="3200" b="1" dirty="0">
                <a:solidFill>
                  <a:srgbClr val="7030A0"/>
                </a:solidFill>
              </a:rPr>
              <a:t>independences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said to be mutually independent random variables if </a:t>
                </a: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said to be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pairwise </a:t>
                </a:r>
                <a:r>
                  <a:rPr lang="en-US" sz="2000" dirty="0"/>
                  <a:t>independent random variables 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dirty="0"/>
                  <a:t>and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81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1981200"/>
            <a:ext cx="1066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925521"/>
            <a:ext cx="5867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516321"/>
            <a:ext cx="1066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60642"/>
            <a:ext cx="5867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5735521"/>
            <a:ext cx="2667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3068521"/>
            <a:ext cx="2667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4886983"/>
            <a:ext cx="2667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Important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 randomized algorithm typically require random bits/numbers that have</a:t>
                </a:r>
              </a:p>
              <a:p>
                <a:r>
                  <a:rPr lang="en-US" sz="2000" dirty="0"/>
                  <a:t> a uniform distribution</a:t>
                </a:r>
              </a:p>
              <a:p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 independence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Random bit complexity can be reduced.</a:t>
                </a:r>
              </a:p>
              <a:p>
                <a:pPr>
                  <a:buFont typeface="Wingdings"/>
                  <a:buChar char="è"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We can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independent random bits using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only </a:t>
                </a:r>
                <a14:m>
                  <m:oMath xmlns:m="http://schemas.openxmlformats.org/officeDocument/2006/math">
                    <m:r>
                      <a:rPr lang="en-US" sz="2000" i="1" u="sng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sz="2000" u="sng" dirty="0"/>
                  <a:t> mutually independent random</a:t>
                </a:r>
                <a:r>
                  <a:rPr lang="en-US" sz="2000" dirty="0"/>
                  <a:t> bits.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B050"/>
                    </a:solidFill>
                  </a:rPr>
                  <a:t>We shall now prove this theorem.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2743200"/>
            <a:ext cx="9906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6444" y="44401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90800"/>
            <a:ext cx="1499792" cy="22566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5566" y="4888468"/>
                <a:ext cx="231121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dirty="0"/>
                  <a:t> tosses of a fair coin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66" y="4888468"/>
                <a:ext cx="231121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393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505200" y="3091934"/>
            <a:ext cx="978408" cy="1399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03541" y="3429000"/>
                <a:ext cx="2888035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𝟏𝟎𝟎𝟎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u="sng" dirty="0"/>
                  <a:t>pairwise independent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random variables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541" y="3429000"/>
                <a:ext cx="2888035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3704" r="-2941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4892185"/>
                <a:ext cx="230960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tosses of a fair coin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92185"/>
                <a:ext cx="230960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3684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01939" y="3429001"/>
                <a:ext cx="2646661" cy="6525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u="sng" dirty="0"/>
                  <a:t>pairwise independent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random variables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939" y="3429001"/>
                <a:ext cx="2646661" cy="652551"/>
              </a:xfrm>
              <a:prstGeom prst="rect">
                <a:avLst/>
              </a:prstGeom>
              <a:blipFill rotWithShape="1">
                <a:blip r:embed="rId6"/>
                <a:stretch>
                  <a:fillRect t="-3738" r="-5057" b="-130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362075"/>
          </a:xfrm>
        </p:spPr>
        <p:txBody>
          <a:bodyPr/>
          <a:lstStyle/>
          <a:p>
            <a:pPr algn="ctr"/>
            <a:r>
              <a:rPr lang="en-US" sz="2400" dirty="0"/>
              <a:t>Generating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 Uniformly Random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6C31"/>
                </a:solidFill>
              </a:rPr>
              <a:t>pairwise</a:t>
            </a:r>
            <a:r>
              <a:rPr lang="en-US" sz="2400" dirty="0">
                <a:solidFill>
                  <a:srgbClr val="7030A0"/>
                </a:solidFill>
              </a:rPr>
              <a:t> independent</a:t>
            </a:r>
            <a:r>
              <a:rPr lang="en-US" sz="2400" dirty="0">
                <a:solidFill>
                  <a:srgbClr val="0070C0"/>
                </a:solidFill>
              </a:rPr>
              <a:t> Bits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>
                <a:solidFill>
                  <a:srgbClr val="7030A0"/>
                </a:solidFill>
              </a:rPr>
              <a:t>few </a:t>
            </a:r>
            <a:r>
              <a:rPr lang="en-US" sz="2400" b="1" dirty="0">
                <a:solidFill>
                  <a:srgbClr val="C00000"/>
                </a:solidFill>
              </a:rPr>
              <a:t>truly</a:t>
            </a:r>
            <a:r>
              <a:rPr lang="en-US" sz="2400" dirty="0">
                <a:solidFill>
                  <a:srgbClr val="7030A0"/>
                </a:solidFill>
              </a:rPr>
              <a:t> random bits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27637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228600" y="2731235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mutually independent random bits.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generate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pairwise independent random bits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Key idea</a:t>
                </a:r>
                <a:r>
                  <a:rPr lang="en-US" sz="2000" dirty="0"/>
                  <a:t>: Generate all non-empty subsets of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Ex: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70492"/>
              </p:ext>
            </p:extLst>
          </p:nvPr>
        </p:nvGraphicFramePr>
        <p:xfrm>
          <a:off x="1524000" y="3281680"/>
          <a:ext cx="2971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495800" y="3593068"/>
            <a:ext cx="1447800" cy="369332"/>
            <a:chOff x="4572000" y="3593068"/>
            <a:chExt cx="1447800" cy="369332"/>
          </a:xfrm>
        </p:grpSpPr>
        <p:sp>
          <p:nvSpPr>
            <p:cNvPr id="3" name="Right Arrow 2"/>
            <p:cNvSpPr/>
            <p:nvPr/>
          </p:nvSpPr>
          <p:spPr>
            <a:xfrm>
              <a:off x="4572000" y="3657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38780" y="3593068"/>
                  <a:ext cx="681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3593068"/>
                  <a:ext cx="68102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143" t="-8197" r="-1517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495800" y="4038600"/>
            <a:ext cx="1442478" cy="369332"/>
            <a:chOff x="4572000" y="4038600"/>
            <a:chExt cx="144247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8780" y="4038600"/>
                  <a:ext cx="675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67569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207" t="-8333" r="-153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Arrow 9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5800" y="4431268"/>
            <a:ext cx="1775326" cy="369332"/>
            <a:chOff x="4572000" y="4038600"/>
            <a:chExt cx="177532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338780" y="4038600"/>
                  <a:ext cx="10085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0085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819" t="-8197" r="-963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Arrow 13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4800600"/>
            <a:ext cx="1447800" cy="369332"/>
            <a:chOff x="4572000" y="4038600"/>
            <a:chExt cx="1447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8780" y="4038600"/>
                  <a:ext cx="681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6810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143" t="-8333" r="-1517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Arrow 16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95800" y="5193268"/>
            <a:ext cx="1804693" cy="369332"/>
            <a:chOff x="4572000" y="4038600"/>
            <a:chExt cx="180469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38780" y="4038600"/>
                  <a:ext cx="1037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037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678" t="-8197" r="-93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95800" y="5574268"/>
            <a:ext cx="1799370" cy="369332"/>
            <a:chOff x="4572000" y="4038600"/>
            <a:chExt cx="179937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338780" y="4038600"/>
                  <a:ext cx="1032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03259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706" t="-8197" r="-941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Arrow 22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95800" y="5879068"/>
            <a:ext cx="2156263" cy="369332"/>
            <a:chOff x="4572000" y="4038600"/>
            <a:chExt cx="215626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338780" y="4038600"/>
                  <a:ext cx="1389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38948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509" t="-8197" r="-70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ight Arrow 25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26717" y="2831068"/>
            <a:ext cx="2969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        2                1                0     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600200" y="3429000"/>
            <a:ext cx="2819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010400" y="3593068"/>
            <a:ext cx="864850" cy="369332"/>
            <a:chOff x="7010400" y="3593068"/>
            <a:chExt cx="864850" cy="369332"/>
          </a:xfrm>
        </p:grpSpPr>
        <p:sp>
          <p:nvSpPr>
            <p:cNvPr id="34" name="Right Arrow 33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7010400" y="4050268"/>
            <a:ext cx="859529" cy="369332"/>
            <a:chOff x="7010400" y="3593068"/>
            <a:chExt cx="859529" cy="369332"/>
          </a:xfrm>
        </p:grpSpPr>
        <p:sp>
          <p:nvSpPr>
            <p:cNvPr id="38" name="Right Arrow 37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391400" y="3593068"/>
                  <a:ext cx="478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47852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7010400" y="4812268"/>
            <a:ext cx="864850" cy="369332"/>
            <a:chOff x="7010400" y="3593068"/>
            <a:chExt cx="864850" cy="369332"/>
          </a:xfrm>
        </p:grpSpPr>
        <p:sp>
          <p:nvSpPr>
            <p:cNvPr id="41" name="Right Arrow 40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010400" y="4431268"/>
            <a:ext cx="1437636" cy="369332"/>
            <a:chOff x="7010400" y="3593068"/>
            <a:chExt cx="1437636" cy="369332"/>
          </a:xfrm>
        </p:grpSpPr>
        <p:sp>
          <p:nvSpPr>
            <p:cNvPr id="44" name="Right Arrow 43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69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7010400" y="5193268"/>
            <a:ext cx="1442957" cy="369332"/>
            <a:chOff x="7010400" y="3593068"/>
            <a:chExt cx="1442957" cy="369332"/>
          </a:xfrm>
        </p:grpSpPr>
        <p:sp>
          <p:nvSpPr>
            <p:cNvPr id="47" name="Right Arrow 46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391400" y="3593068"/>
                  <a:ext cx="1061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06195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68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7010400" y="5574268"/>
            <a:ext cx="1437636" cy="369332"/>
            <a:chOff x="7010400" y="3593068"/>
            <a:chExt cx="1437636" cy="369332"/>
          </a:xfrm>
        </p:grpSpPr>
        <p:sp>
          <p:nvSpPr>
            <p:cNvPr id="50" name="Right Arrow 49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69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7010400" y="5955268"/>
            <a:ext cx="2015742" cy="369332"/>
            <a:chOff x="7010400" y="3593068"/>
            <a:chExt cx="2015742" cy="369332"/>
          </a:xfrm>
        </p:grpSpPr>
        <p:sp>
          <p:nvSpPr>
            <p:cNvPr id="53" name="Right Arrow 52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391400" y="3593068"/>
                  <a:ext cx="1634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63474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44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556178"/>
                  </p:ext>
                </p:extLst>
              </p:nvPr>
            </p:nvGraphicFramePr>
            <p:xfrm>
              <a:off x="6553200" y="3593067"/>
              <a:ext cx="457200" cy="2624853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556178"/>
                  </p:ext>
                </p:extLst>
              </p:nvPr>
            </p:nvGraphicFramePr>
            <p:xfrm>
              <a:off x="6553200" y="3593067"/>
              <a:ext cx="457200" cy="2624853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457200"/>
                  </a:tblGrid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8065" b="-617742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109836" b="-527869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206452" b="-419355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311475" b="-326230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404839" b="-220968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513115" b="-124590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603226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4495801" y="2667000"/>
                <a:ext cx="4343400" cy="92606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Why the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XOR</a:t>
                </a:r>
                <a:r>
                  <a:rPr lang="en-US" sz="1600" dirty="0">
                    <a:solidFill>
                      <a:schemeClr val="tx1"/>
                    </a:solidFill>
                  </a:rPr>
                  <a:t> operation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 You should get its answer yourself after a few slides</a:t>
                </a:r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1" y="2667000"/>
                <a:ext cx="4343400" cy="92606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8"/>
                <a:stretch>
                  <a:fillRect b="-1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2209800" y="15445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600" y="1981200"/>
            <a:ext cx="2209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200400" y="19812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7" grpId="0" animBg="1"/>
      <p:bldP spid="7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5791</TotalTime>
  <Words>2405</Words>
  <Application>Microsoft Office PowerPoint</Application>
  <PresentationFormat>On-screen Show (4:3)</PresentationFormat>
  <Paragraphs>470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Office Theme</vt:lpstr>
      <vt:lpstr>Randomized Algorithms CS648 </vt:lpstr>
      <vt:lpstr>Random bit complexity </vt:lpstr>
      <vt:lpstr>Recall the notion of independence</vt:lpstr>
      <vt:lpstr>Types of independences</vt:lpstr>
      <vt:lpstr>Types of independences</vt:lpstr>
      <vt:lpstr>Important facts</vt:lpstr>
      <vt:lpstr>PowerPoint Presentation</vt:lpstr>
      <vt:lpstr>Generating  Uniformly Random and pairwise independent Bits</vt:lpstr>
      <vt:lpstr>Generating  Uniformly Random and pairwise independent Bits</vt:lpstr>
      <vt:lpstr>Generating  Uniformly Random and pairwise independent Bits</vt:lpstr>
      <vt:lpstr>Generating  Uniformly Random and pairwise independent Bits</vt:lpstr>
      <vt:lpstr>Generating  Uniformly Random and pairwise independent Bits</vt:lpstr>
      <vt:lpstr>derandomization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Derandomization</vt:lpstr>
      <vt:lpstr>Problem 1: Large cut in a graph</vt:lpstr>
      <vt:lpstr>Problem 2: Approximate Distance Oracles</vt:lpstr>
      <vt:lpstr>Problem 3: Min-Cut</vt:lpstr>
      <vt:lpstr>Large cut in a graph</vt:lpstr>
      <vt:lpstr>Notations:  </vt:lpstr>
      <vt:lpstr>Notations:  </vt:lpstr>
      <vt:lpstr>conditional expectation</vt:lpstr>
      <vt:lpstr>E[Z│X_i=C_i ]=?  </vt:lpstr>
      <vt:lpstr>E[Z│X_i=C_i ]=?  </vt:lpstr>
      <vt:lpstr>Derandomization using conditional expectation</vt:lpstr>
      <vt:lpstr>The Binary tree associated with the  Randomized algorithm</vt:lpstr>
      <vt:lpstr>Role of conditional expectation</vt:lpstr>
      <vt:lpstr>Using Conditional expectation</vt:lpstr>
      <vt:lpstr>E[Z│X_i=C_i ]≥m/2  </vt:lpstr>
      <vt:lpstr>Making Choice for v_(i+1)  </vt:lpstr>
      <vt:lpstr>Deterministic algorithm for Large cut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689</cp:revision>
  <dcterms:created xsi:type="dcterms:W3CDTF">2011-12-03T04:13:03Z</dcterms:created>
  <dcterms:modified xsi:type="dcterms:W3CDTF">2024-04-16T06:51:33Z</dcterms:modified>
</cp:coreProperties>
</file>