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428" r:id="rId2"/>
    <p:sldId id="698" r:id="rId3"/>
    <p:sldId id="697" r:id="rId4"/>
    <p:sldId id="491" r:id="rId5"/>
    <p:sldId id="494" r:id="rId6"/>
    <p:sldId id="492" r:id="rId7"/>
    <p:sldId id="495" r:id="rId8"/>
    <p:sldId id="496" r:id="rId9"/>
    <p:sldId id="547" r:id="rId10"/>
    <p:sldId id="548" r:id="rId11"/>
    <p:sldId id="484" r:id="rId12"/>
    <p:sldId id="485" r:id="rId13"/>
    <p:sldId id="700" r:id="rId14"/>
    <p:sldId id="536" r:id="rId15"/>
    <p:sldId id="523" r:id="rId16"/>
    <p:sldId id="524" r:id="rId17"/>
    <p:sldId id="525" r:id="rId18"/>
    <p:sldId id="703" r:id="rId19"/>
    <p:sldId id="693" r:id="rId20"/>
    <p:sldId id="695" r:id="rId21"/>
    <p:sldId id="704" r:id="rId22"/>
    <p:sldId id="515" r:id="rId23"/>
    <p:sldId id="705" r:id="rId24"/>
    <p:sldId id="526" r:id="rId25"/>
    <p:sldId id="555" r:id="rId26"/>
    <p:sldId id="530" r:id="rId27"/>
    <p:sldId id="605" r:id="rId28"/>
    <p:sldId id="613" r:id="rId29"/>
    <p:sldId id="706" r:id="rId30"/>
    <p:sldId id="70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59" autoAdjust="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12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252.png"/><Relationship Id="rId5" Type="http://schemas.openxmlformats.org/officeDocument/2006/relationships/image" Target="../media/image184.png"/><Relationship Id="rId10" Type="http://schemas.openxmlformats.org/officeDocument/2006/relationships/image" Target="../media/image240.png"/><Relationship Id="rId4" Type="http://schemas.openxmlformats.org/officeDocument/2006/relationships/image" Target="../media/image163.png"/><Relationship Id="rId9" Type="http://schemas.openxmlformats.org/officeDocument/2006/relationships/image" Target="../media/image2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251.png"/><Relationship Id="rId3" Type="http://schemas.openxmlformats.org/officeDocument/2006/relationships/image" Target="../media/image112.png"/><Relationship Id="rId7" Type="http://schemas.openxmlformats.org/officeDocument/2006/relationships/image" Target="../media/image152.png"/><Relationship Id="rId12" Type="http://schemas.openxmlformats.org/officeDocument/2006/relationships/image" Target="../media/image231.png"/><Relationship Id="rId17" Type="http://schemas.openxmlformats.org/officeDocument/2006/relationships/image" Target="../media/image370.png"/><Relationship Id="rId2" Type="http://schemas.openxmlformats.org/officeDocument/2006/relationships/image" Target="../media/image173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92.png"/><Relationship Id="rId5" Type="http://schemas.openxmlformats.org/officeDocument/2006/relationships/image" Target="../media/image130.png"/><Relationship Id="rId15" Type="http://schemas.openxmlformats.org/officeDocument/2006/relationships/image" Target="../media/image620.png"/><Relationship Id="rId10" Type="http://schemas.openxmlformats.org/officeDocument/2006/relationships/image" Target="../media/image182.png"/><Relationship Id="rId4" Type="http://schemas.openxmlformats.org/officeDocument/2006/relationships/image" Target="../media/image183.png"/><Relationship Id="rId9" Type="http://schemas.openxmlformats.org/officeDocument/2006/relationships/image" Target="../media/image172.png"/><Relationship Id="rId14" Type="http://schemas.openxmlformats.org/officeDocument/2006/relationships/image" Target="../media/image3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20.png"/><Relationship Id="rId7" Type="http://schemas.openxmlformats.org/officeDocument/2006/relationships/image" Target="../media/image81.png"/><Relationship Id="rId12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21.png"/><Relationship Id="rId5" Type="http://schemas.openxmlformats.org/officeDocument/2006/relationships/image" Target="../media/image610.png"/><Relationship Id="rId10" Type="http://schemas.openxmlformats.org/officeDocument/2006/relationships/image" Target="../media/image111.png"/><Relationship Id="rId4" Type="http://schemas.openxmlformats.org/officeDocument/2006/relationships/image" Target="../media/image520.png"/><Relationship Id="rId9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91.png"/><Relationship Id="rId3" Type="http://schemas.openxmlformats.org/officeDocument/2006/relationships/image" Target="../media/image420.png"/><Relationship Id="rId7" Type="http://schemas.openxmlformats.org/officeDocument/2006/relationships/image" Target="../media/image81.png"/><Relationship Id="rId12" Type="http://schemas.openxmlformats.org/officeDocument/2006/relationships/image" Target="../media/image18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71.png"/><Relationship Id="rId5" Type="http://schemas.openxmlformats.org/officeDocument/2006/relationships/image" Target="../media/image610.png"/><Relationship Id="rId10" Type="http://schemas.openxmlformats.org/officeDocument/2006/relationships/image" Target="../media/image161.png"/><Relationship Id="rId4" Type="http://schemas.openxmlformats.org/officeDocument/2006/relationships/image" Target="../media/image520.png"/><Relationship Id="rId9" Type="http://schemas.openxmlformats.org/officeDocument/2006/relationships/image" Target="../media/image15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1.png"/><Relationship Id="rId7" Type="http://schemas.openxmlformats.org/officeDocument/2006/relationships/image" Target="../media/image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4" Type="http://schemas.openxmlformats.org/officeDocument/2006/relationships/image" Target="../media/image4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23.png"/><Relationship Id="rId4" Type="http://schemas.openxmlformats.org/officeDocument/2006/relationships/image" Target="../media/image4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132.png"/><Relationship Id="rId4" Type="http://schemas.openxmlformats.org/officeDocument/2006/relationships/image" Target="../media/image23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CS648A</a:t>
            </a:r>
            <a:r>
              <a:rPr lang="en-US" sz="3200" b="1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5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Linearity of expectation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An example of </a:t>
            </a:r>
            <a:r>
              <a:rPr lang="en-US" sz="2400" b="1" dirty="0">
                <a:solidFill>
                  <a:srgbClr val="7030A0"/>
                </a:solidFill>
              </a:rPr>
              <a:t>Partition Theorem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Pattern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7F9A-3088-4520-84AB-7ACC05EF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question</a:t>
            </a:r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300B5-ACA5-48C7-B02D-83F51B814C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IN" sz="2000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300B5-ACA5-48C7-B02D-83F51B814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EEA6A-108E-4E7D-8716-9A6334CC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469A265-74FB-4FE1-A155-17C5A0284880}"/>
                  </a:ext>
                </a:extLst>
              </p:cNvPr>
              <p:cNvSpPr/>
              <p:nvPr/>
            </p:nvSpPr>
            <p:spPr>
              <a:xfrm>
                <a:off x="914400" y="2819400"/>
                <a:ext cx="16002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469A265-74FB-4FE1-A155-17C5A0284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1600200" cy="381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96C64851-F123-4EBE-93C6-FFDDA160562A}"/>
                  </a:ext>
                </a:extLst>
              </p:cNvPr>
              <p:cNvSpPr/>
              <p:nvPr/>
            </p:nvSpPr>
            <p:spPr>
              <a:xfrm>
                <a:off x="5753100" y="2743200"/>
                <a:ext cx="16002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96C64851-F123-4EBE-93C6-FFDDA1605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2743200"/>
                <a:ext cx="1600200" cy="381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48D04A2-10A3-4C86-BF01-A41E51426287}"/>
              </a:ext>
            </a:extLst>
          </p:cNvPr>
          <p:cNvSpPr/>
          <p:nvPr/>
        </p:nvSpPr>
        <p:spPr>
          <a:xfrm>
            <a:off x="5105400" y="3931328"/>
            <a:ext cx="27051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6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Balls </a:t>
            </a:r>
            <a:r>
              <a:rPr lang="en-US" sz="3200" dirty="0">
                <a:solidFill>
                  <a:srgbClr val="7030A0"/>
                </a:solidFill>
              </a:rPr>
              <a:t>Out of</a:t>
            </a:r>
            <a:r>
              <a:rPr lang="en-US" sz="3200" dirty="0"/>
              <a:t> BIN</a:t>
            </a:r>
            <a:br>
              <a:rPr lang="en-US" sz="3200" dirty="0"/>
            </a:br>
            <a:br>
              <a:rPr lang="en-US" sz="20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 blue balls. There is one       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Let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be the corresponding probability.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18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m:rPr>
                          <m:nor/>
                        </m:rPr>
                        <a:rPr lang="en-US" sz="1800" b="1" dirty="0"/>
                        <m:t> </m:t>
                      </m:r>
                      <m:r>
                        <a:rPr lang="en-US" sz="1800" b="1" i="1" dirty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2445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47800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00199" y="2561063"/>
            <a:ext cx="2927195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53000" y="2544337"/>
            <a:ext cx="3886200" cy="656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FEF09B-9F9A-32D7-FA31-66DA9A2AAC4F}"/>
              </a:ext>
            </a:extLst>
          </p:cNvPr>
          <p:cNvSpPr/>
          <p:nvPr/>
        </p:nvSpPr>
        <p:spPr>
          <a:xfrm>
            <a:off x="5638800" y="4289042"/>
            <a:ext cx="2927195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453F10-FA05-AE4D-F659-C630E8423D86}"/>
              </a:ext>
            </a:extLst>
          </p:cNvPr>
          <p:cNvSpPr/>
          <p:nvPr/>
        </p:nvSpPr>
        <p:spPr>
          <a:xfrm>
            <a:off x="3626005" y="4343613"/>
            <a:ext cx="2927195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D6900F9-6F7C-8F09-A287-42850E1216EC}"/>
              </a:ext>
            </a:extLst>
          </p:cNvPr>
          <p:cNvSpPr/>
          <p:nvPr/>
        </p:nvSpPr>
        <p:spPr>
          <a:xfrm>
            <a:off x="2041602" y="4344202"/>
            <a:ext cx="2927195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084DE1C-8FE9-11DB-7875-9FD485D3C4C5}"/>
              </a:ext>
            </a:extLst>
          </p:cNvPr>
          <p:cNvSpPr/>
          <p:nvPr/>
        </p:nvSpPr>
        <p:spPr>
          <a:xfrm>
            <a:off x="1644669" y="4306409"/>
            <a:ext cx="2927195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CC45DC-7FD0-6B0C-A3D3-1F4056194D9D}"/>
              </a:ext>
            </a:extLst>
          </p:cNvPr>
          <p:cNvSpPr/>
          <p:nvPr/>
        </p:nvSpPr>
        <p:spPr>
          <a:xfrm>
            <a:off x="5912999" y="5181600"/>
            <a:ext cx="2927195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86C7EB-C69B-468A-F9B9-70B02B218437}"/>
              </a:ext>
            </a:extLst>
          </p:cNvPr>
          <p:cNvSpPr/>
          <p:nvPr/>
        </p:nvSpPr>
        <p:spPr>
          <a:xfrm>
            <a:off x="4953000" y="5158347"/>
            <a:ext cx="2927195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01D922-338A-F32C-8783-9AD4740F05F1}"/>
              </a:ext>
            </a:extLst>
          </p:cNvPr>
          <p:cNvSpPr/>
          <p:nvPr/>
        </p:nvSpPr>
        <p:spPr>
          <a:xfrm>
            <a:off x="3816855" y="5150663"/>
            <a:ext cx="2927195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F9DBD9-A034-6D1D-AA27-130BDE5E9BB2}"/>
              </a:ext>
            </a:extLst>
          </p:cNvPr>
          <p:cNvGrpSpPr/>
          <p:nvPr/>
        </p:nvGrpSpPr>
        <p:grpSpPr>
          <a:xfrm>
            <a:off x="7315200" y="1400663"/>
            <a:ext cx="304800" cy="525966"/>
            <a:chOff x="5562600" y="4267200"/>
            <a:chExt cx="304800" cy="52596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E6147C-AE6A-2C0A-6B92-CFAAE5BC0254}"/>
                </a:ext>
              </a:extLst>
            </p:cNvPr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5-Point Star 46">
              <a:extLst>
                <a:ext uri="{FF2B5EF4-FFF2-40B4-BE49-F238E27FC236}">
                  <a16:creationId xmlns:a16="http://schemas.microsoft.com/office/drawing/2014/main" id="{F4E6659E-D7A5-1580-F122-A466D75B33A6}"/>
                </a:ext>
              </a:extLst>
            </p:cNvPr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4C23-865F-2245-05A8-757E14BA8358}"/>
              </a:ext>
            </a:extLst>
          </p:cNvPr>
          <p:cNvSpPr/>
          <p:nvPr/>
        </p:nvSpPr>
        <p:spPr>
          <a:xfrm>
            <a:off x="5989307" y="1295400"/>
            <a:ext cx="2011693" cy="650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ABBAA4-585A-1DB0-E47A-FC6EC360F660}"/>
                  </a:ext>
                </a:extLst>
              </p:cNvPr>
              <p:cNvSpPr txBox="1"/>
              <p:nvPr/>
            </p:nvSpPr>
            <p:spPr>
              <a:xfrm>
                <a:off x="3626005" y="6305916"/>
                <a:ext cx="159556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Induction on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ABBAA4-585A-1DB0-E47A-FC6EC360F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05" y="6305916"/>
                <a:ext cx="1595565" cy="369332"/>
              </a:xfrm>
              <a:prstGeom prst="rect">
                <a:avLst/>
              </a:prstGeom>
              <a:blipFill>
                <a:blip r:embed="rId3"/>
                <a:stretch>
                  <a:fillRect l="-3030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25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50" grpId="0" animBg="1"/>
      <p:bldP spid="51" grpId="0" animBg="1"/>
      <p:bldP spid="52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 blue balls. There is one       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/>
                  <a:t>alternate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more 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insightful</a:t>
                </a:r>
                <a:r>
                  <a:rPr lang="en-US" sz="2000" dirty="0"/>
                  <a:t> solution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2445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365A69-6524-2BF2-AA33-27F0EE45CA59}"/>
                  </a:ext>
                </a:extLst>
              </p:cNvPr>
              <p:cNvSpPr txBox="1"/>
              <p:nvPr/>
            </p:nvSpPr>
            <p:spPr>
              <a:xfrm>
                <a:off x="8372379" y="2514600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365A69-6524-2BF2-AA33-27F0EE45C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2514600"/>
                <a:ext cx="771621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A151C3A-4C2A-5703-D694-1D3FCE9B8C55}"/>
              </a:ext>
            </a:extLst>
          </p:cNvPr>
          <p:cNvGrpSpPr/>
          <p:nvPr/>
        </p:nvGrpSpPr>
        <p:grpSpPr>
          <a:xfrm>
            <a:off x="7315200" y="1400663"/>
            <a:ext cx="304800" cy="525966"/>
            <a:chOff x="5562600" y="4267200"/>
            <a:chExt cx="304800" cy="5259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3A9F60-E423-8FEF-4A27-5B82F34487BE}"/>
                </a:ext>
              </a:extLst>
            </p:cNvPr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5-Point Star 46">
              <a:extLst>
                <a:ext uri="{FF2B5EF4-FFF2-40B4-BE49-F238E27FC236}">
                  <a16:creationId xmlns:a16="http://schemas.microsoft.com/office/drawing/2014/main" id="{CF8C442C-8DAF-E3FF-DB7C-278486740D12}"/>
                </a:ext>
              </a:extLst>
            </p:cNvPr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Cloud Callout 50">
            <a:extLst>
              <a:ext uri="{FF2B5EF4-FFF2-40B4-BE49-F238E27FC236}">
                <a16:creationId xmlns:a16="http://schemas.microsoft.com/office/drawing/2014/main" id="{6CE4BA31-F67D-B580-ADEC-5B2F7310F681}"/>
              </a:ext>
            </a:extLst>
          </p:cNvPr>
          <p:cNvSpPr/>
          <p:nvPr/>
        </p:nvSpPr>
        <p:spPr>
          <a:xfrm>
            <a:off x="0" y="5029200"/>
            <a:ext cx="9143999" cy="1222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formalize the intuition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“the presence of other red balls </a:t>
            </a:r>
            <a:r>
              <a:rPr lang="en-US" b="1" u="sng" dirty="0">
                <a:solidFill>
                  <a:schemeClr val="tx1"/>
                </a:solidFill>
              </a:rPr>
              <a:t>does not</a:t>
            </a:r>
            <a:r>
              <a:rPr lang="en-US" dirty="0">
                <a:solidFill>
                  <a:schemeClr val="tx1"/>
                </a:solidFill>
              </a:rPr>
              <a:t> influence this probability”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br>
              <a:rPr lang="en-US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95400" y="2895600"/>
            <a:ext cx="6172200" cy="304800"/>
            <a:chOff x="1219200" y="2971800"/>
            <a:chExt cx="6172200" cy="304800"/>
          </a:xfrm>
        </p:grpSpPr>
        <p:sp>
          <p:nvSpPr>
            <p:cNvPr id="21" name="Oval 20"/>
            <p:cNvSpPr/>
            <p:nvPr/>
          </p:nvSpPr>
          <p:spPr>
            <a:xfrm>
              <a:off x="1219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6019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7086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2590800"/>
                <a:ext cx="6492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dirty="0"/>
                  <a:t>                                                …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90800"/>
                <a:ext cx="649299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2895600" y="2895600"/>
            <a:ext cx="1905000" cy="304800"/>
            <a:chOff x="2819400" y="2971800"/>
            <a:chExt cx="1905000" cy="304800"/>
          </a:xfrm>
        </p:grpSpPr>
        <p:sp>
          <p:nvSpPr>
            <p:cNvPr id="39" name="Oval 38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040711" y="3276600"/>
            <a:ext cx="1522027" cy="1055132"/>
            <a:chOff x="3040711" y="3276600"/>
            <a:chExt cx="1522027" cy="1055132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3040711" y="3276600"/>
              <a:ext cx="89627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267200" y="3276600"/>
              <a:ext cx="295538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962400" y="39624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962400"/>
                  <a:ext cx="37144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Oval 133"/>
          <p:cNvSpPr/>
          <p:nvPr/>
        </p:nvSpPr>
        <p:spPr>
          <a:xfrm>
            <a:off x="3438293" y="17526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6"/>
          <p:cNvSpPr/>
          <p:nvPr/>
        </p:nvSpPr>
        <p:spPr>
          <a:xfrm>
            <a:off x="3886200" y="17526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2590800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                     4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206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590800"/>
                <a:ext cx="299473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6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3292384" y="1143000"/>
                <a:ext cx="1289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IN" sz="2000" dirty="0"/>
                  <a:t> balls</a:t>
                </a: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84" y="1143000"/>
                <a:ext cx="128919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4717" t="-7692" r="-896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524000" y="4507468"/>
                <a:ext cx="506241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the two balls are occupying positions specified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507468"/>
                <a:ext cx="506241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41" t="-6349" r="-108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435137" y="4495800"/>
                <a:ext cx="1165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Event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37" y="4495800"/>
                <a:ext cx="116506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167" t="-8333" r="-72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4223973" y="3962400"/>
                <a:ext cx="3007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/>
                  <a:t>:</a:t>
                </a:r>
                <a:r>
                  <a:rPr lang="en-IN" dirty="0"/>
                  <a:t>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/>
                  <a:t>positions from 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IN" dirty="0"/>
                  <a:t>].</a:t>
                </a: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973" y="3962400"/>
                <a:ext cx="300755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826" t="-8197" r="-30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loud Callout 58"/>
              <p:cNvSpPr/>
              <p:nvPr/>
            </p:nvSpPr>
            <p:spPr>
              <a:xfrm>
                <a:off x="0" y="5029200"/>
                <a:ext cx="5791200" cy="1219200"/>
              </a:xfrm>
              <a:prstGeom prst="cloudCallout">
                <a:avLst>
                  <a:gd name="adj1" fmla="val -30241"/>
                  <a:gd name="adj2" fmla="val 7547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 that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has happened, what is the distribution of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balls ? </a:t>
                </a:r>
              </a:p>
            </p:txBody>
          </p:sp>
        </mc:Choice>
        <mc:Fallback xmlns="">
          <p:sp>
            <p:nvSpPr>
              <p:cNvPr id="59" name="Cloud Callout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29200"/>
                <a:ext cx="5791200" cy="1219200"/>
              </a:xfrm>
              <a:prstGeom prst="cloudCallout">
                <a:avLst>
                  <a:gd name="adj1" fmla="val -30241"/>
                  <a:gd name="adj2" fmla="val 75479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891130" y="5191331"/>
                <a:ext cx="3114892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Uniform 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slots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30" y="5191331"/>
                <a:ext cx="311489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365" t="-6452" r="-233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loud Callout 66"/>
          <p:cNvSpPr/>
          <p:nvPr/>
        </p:nvSpPr>
        <p:spPr>
          <a:xfrm>
            <a:off x="498462" y="5177726"/>
            <a:ext cx="5181600" cy="765874"/>
          </a:xfrm>
          <a:prstGeom prst="cloudCallout">
            <a:avLst>
              <a:gd name="adj1" fmla="val -30241"/>
              <a:gd name="adj2" fmla="val 7547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generalize this claim ? </a:t>
            </a:r>
          </a:p>
        </p:txBody>
      </p:sp>
    </p:spTree>
    <p:extLst>
      <p:ext uri="{BB962C8B-B14F-4D97-AF65-F5344CB8AC3E}">
        <p14:creationId xmlns:p14="http://schemas.microsoft.com/office/powerpoint/2010/main" val="309416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4" grpId="0" animBg="1"/>
      <p:bldP spid="137" grpId="0" animBg="1"/>
      <p:bldP spid="7" grpId="0"/>
      <p:bldP spid="139" grpId="0"/>
      <p:bldP spid="140" grpId="0" animBg="1"/>
      <p:bldP spid="141" grpId="0"/>
      <p:bldP spid="143" grpId="0"/>
      <p:bldP spid="59" grpId="0" animBg="1"/>
      <p:bldP spid="59" grpId="1" animBg="1"/>
      <p:bldP spid="60" grpId="0" animBg="1"/>
      <p:bldP spid="60" grpId="1" animBg="1"/>
      <p:bldP spid="67" grpId="0" animBg="1"/>
      <p:bldP spid="6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br>
              <a:rPr lang="en-US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95400" y="2895600"/>
            <a:ext cx="6172200" cy="304800"/>
            <a:chOff x="1219200" y="2971800"/>
            <a:chExt cx="6172200" cy="304800"/>
          </a:xfrm>
        </p:grpSpPr>
        <p:sp>
          <p:nvSpPr>
            <p:cNvPr id="21" name="Oval 20"/>
            <p:cNvSpPr/>
            <p:nvPr/>
          </p:nvSpPr>
          <p:spPr>
            <a:xfrm>
              <a:off x="1219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6019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7086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2590800"/>
                <a:ext cx="6492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dirty="0"/>
                  <a:t>                                                …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90800"/>
                <a:ext cx="649299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828800" y="2895600"/>
            <a:ext cx="5105400" cy="304800"/>
            <a:chOff x="1752600" y="2971800"/>
            <a:chExt cx="5105400" cy="304800"/>
          </a:xfrm>
        </p:grpSpPr>
        <p:sp>
          <p:nvSpPr>
            <p:cNvPr id="37" name="Oval 36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81200" y="3276600"/>
            <a:ext cx="4800601" cy="1055132"/>
            <a:chOff x="1981200" y="3276600"/>
            <a:chExt cx="4800601" cy="10551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3276600"/>
              <a:ext cx="1879584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040711" y="3276600"/>
              <a:ext cx="89627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581400" y="3276600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267200" y="3276600"/>
              <a:ext cx="295538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14969" y="3276600"/>
              <a:ext cx="1300031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419600" y="3276600"/>
              <a:ext cx="2362201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962400" y="39624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962400"/>
                  <a:ext cx="37144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" name="Oval 132"/>
          <p:cNvSpPr/>
          <p:nvPr/>
        </p:nvSpPr>
        <p:spPr>
          <a:xfrm>
            <a:off x="3274742" y="19050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Oval 133"/>
          <p:cNvSpPr/>
          <p:nvPr/>
        </p:nvSpPr>
        <p:spPr>
          <a:xfrm>
            <a:off x="3438293" y="17526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Oval 134"/>
          <p:cNvSpPr/>
          <p:nvPr/>
        </p:nvSpPr>
        <p:spPr>
          <a:xfrm>
            <a:off x="3886200" y="1957039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Oval 135"/>
          <p:cNvSpPr/>
          <p:nvPr/>
        </p:nvSpPr>
        <p:spPr>
          <a:xfrm>
            <a:off x="3657600" y="17526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6"/>
          <p:cNvSpPr/>
          <p:nvPr/>
        </p:nvSpPr>
        <p:spPr>
          <a:xfrm>
            <a:off x="3657600" y="15240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Oval 137"/>
          <p:cNvSpPr/>
          <p:nvPr/>
        </p:nvSpPr>
        <p:spPr>
          <a:xfrm>
            <a:off x="3581400" y="19812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2590800"/>
                <a:ext cx="5309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IN" dirty="0">
                    <a:solidFill>
                      <a:srgbClr val="00206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4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IN" dirty="0">
                    <a:solidFill>
                      <a:srgbClr val="00206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10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590800"/>
                <a:ext cx="5309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4343400" y="1447800"/>
            <a:ext cx="353946" cy="914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5050337" y="1657290"/>
                <a:ext cx="24338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: any subset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IN" sz="2000" dirty="0"/>
                  <a:t> balls</a:t>
                </a: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37" y="1657290"/>
                <a:ext cx="2433808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500" t="-7576" r="-42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24923" y="16880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923" y="1688068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524000" y="4507468"/>
                <a:ext cx="54464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the balls of set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IN" dirty="0"/>
                  <a:t> are occupying positions specified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507468"/>
                <a:ext cx="544642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82" t="-6349" r="-189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435137" y="4495800"/>
                <a:ext cx="1165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Event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37" y="4495800"/>
                <a:ext cx="116506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167" t="-8333" r="-72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4223973" y="3962400"/>
                <a:ext cx="3106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/>
                  <a:t>:</a:t>
                </a:r>
                <a:r>
                  <a:rPr lang="en-IN" dirty="0"/>
                  <a:t> any subset of 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IN" dirty="0"/>
                  <a:t>] of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973" y="3962400"/>
                <a:ext cx="310662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765" t="-8197" r="-25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Oval 144"/>
          <p:cNvSpPr/>
          <p:nvPr/>
        </p:nvSpPr>
        <p:spPr>
          <a:xfrm>
            <a:off x="3657600" y="1524000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4495800" y="28956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1524000" y="6019800"/>
            <a:ext cx="4465710" cy="381000"/>
            <a:chOff x="1981200" y="5638800"/>
            <a:chExt cx="446571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981200" y="5638800"/>
                  <a:ext cx="4465710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What is </a:t>
                  </a:r>
                  <a:r>
                    <a:rPr lang="en-US" b="1" dirty="0"/>
                    <a:t>P</a:t>
                  </a:r>
                  <a:r>
                    <a:rPr lang="en-US" dirty="0"/>
                    <a:t>[                                             |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</m:oMath>
                  </a14:m>
                  <a:r>
                    <a:rPr lang="en-US" dirty="0"/>
                    <a:t>]  ? 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5638800"/>
                  <a:ext cx="446571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091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3101898" y="568273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52800" y="5650468"/>
                  <a:ext cx="20505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occupies position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650468"/>
                  <a:ext cx="205056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381" t="-8197" r="-41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 147"/>
          <p:cNvGrpSpPr/>
          <p:nvPr/>
        </p:nvGrpSpPr>
        <p:grpSpPr>
          <a:xfrm>
            <a:off x="2011290" y="5486400"/>
            <a:ext cx="3803734" cy="381000"/>
            <a:chOff x="1981200" y="5638800"/>
            <a:chExt cx="3803734" cy="381000"/>
          </a:xfrm>
        </p:grpSpPr>
        <p:sp>
          <p:nvSpPr>
            <p:cNvPr id="149" name="TextBox 148"/>
            <p:cNvSpPr txBox="1"/>
            <p:nvPr/>
          </p:nvSpPr>
          <p:spPr>
            <a:xfrm>
              <a:off x="1981200" y="5638800"/>
              <a:ext cx="380373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is </a:t>
              </a:r>
              <a:r>
                <a:rPr lang="en-US" b="1" dirty="0"/>
                <a:t>P</a:t>
              </a:r>
              <a:r>
                <a:rPr lang="en-US" dirty="0"/>
                <a:t>[                                            ]  ? </a:t>
              </a:r>
            </a:p>
          </p:txBody>
        </p:sp>
        <p:sp>
          <p:nvSpPr>
            <p:cNvPr id="150" name="Oval 149"/>
            <p:cNvSpPr/>
            <p:nvPr/>
          </p:nvSpPr>
          <p:spPr>
            <a:xfrm>
              <a:off x="3101898" y="568273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352800" y="5650468"/>
                  <a:ext cx="20505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occupies position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650468"/>
                  <a:ext cx="205056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679" t="-8197" r="-41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638800" y="5326252"/>
                <a:ext cx="757450" cy="6173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26252"/>
                <a:ext cx="757450" cy="617348"/>
              </a:xfrm>
              <a:prstGeom prst="rect">
                <a:avLst/>
              </a:prstGeom>
              <a:blipFill rotWithShape="1">
                <a:blip r:embed="rId13"/>
                <a:stretch>
                  <a:fillRect r="-87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5867400" y="6016668"/>
                <a:ext cx="370934" cy="6127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6016668"/>
                <a:ext cx="370934" cy="612732"/>
              </a:xfrm>
              <a:prstGeom prst="rect">
                <a:avLst/>
              </a:prstGeom>
              <a:blipFill rotWithShape="1">
                <a:blip r:embed="rId14"/>
                <a:stretch>
                  <a:fillRect r="-209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-228600" y="5025326"/>
                <a:ext cx="5791200" cy="1219200"/>
              </a:xfrm>
              <a:prstGeom prst="cloudCallout">
                <a:avLst>
                  <a:gd name="adj1" fmla="val -30241"/>
                  <a:gd name="adj2" fmla="val 7547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might the balls 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have been distributed among the slots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has happened ? </a:t>
                </a:r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5025326"/>
                <a:ext cx="5791200" cy="1219200"/>
              </a:xfrm>
              <a:prstGeom prst="cloudCallout">
                <a:avLst>
                  <a:gd name="adj1" fmla="val -30241"/>
                  <a:gd name="adj2" fmla="val 75479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38800" y="5334000"/>
                <a:ext cx="309084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Uniformly among the slots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34000"/>
                <a:ext cx="3090846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375" t="-6349" r="-216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2 14"/>
              <p:cNvSpPr/>
              <p:nvPr/>
            </p:nvSpPr>
            <p:spPr>
              <a:xfrm>
                <a:off x="7315200" y="6172200"/>
                <a:ext cx="1828800" cy="612648"/>
              </a:xfrm>
              <a:prstGeom prst="borderCallout2">
                <a:avLst>
                  <a:gd name="adj1" fmla="val 46053"/>
                  <a:gd name="adj2" fmla="val -1016"/>
                  <a:gd name="adj3" fmla="val 46053"/>
                  <a:gd name="adj4" fmla="val -17887"/>
                  <a:gd name="adj5" fmla="val -5811"/>
                  <a:gd name="adj6" fmla="val -6008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Does not depend on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Line Callout 2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172200"/>
                <a:ext cx="1828800" cy="612648"/>
              </a:xfrm>
              <a:prstGeom prst="borderCallout2">
                <a:avLst>
                  <a:gd name="adj1" fmla="val 46053"/>
                  <a:gd name="adj2" fmla="val -1016"/>
                  <a:gd name="adj3" fmla="val 46053"/>
                  <a:gd name="adj4" fmla="val -17887"/>
                  <a:gd name="adj5" fmla="val -5811"/>
                  <a:gd name="adj6" fmla="val -60082"/>
                </a:avLst>
              </a:prstGeom>
              <a:blipFill rotWithShape="1">
                <a:blip r:embed="rId17"/>
                <a:stretch>
                  <a:fillRect r="-2273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27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7" grpId="0"/>
      <p:bldP spid="8" grpId="0" animBg="1"/>
      <p:bldP spid="139" grpId="0"/>
      <p:bldP spid="9" grpId="0"/>
      <p:bldP spid="140" grpId="0" animBg="1"/>
      <p:bldP spid="141" grpId="0"/>
      <p:bldP spid="143" grpId="0"/>
      <p:bldP spid="145" grpId="0" animBg="1"/>
      <p:bldP spid="146" grpId="0" animBg="1"/>
      <p:bldP spid="152" grpId="0" animBg="1"/>
      <p:bldP spid="153" grpId="0" animBg="1"/>
      <p:bldP spid="4" grpId="0" animBg="1"/>
      <p:bldP spid="4" grpId="1" animBg="1"/>
      <p:bldP spid="14" grpId="0" animBg="1"/>
      <p:bldP spid="14" grpId="1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br>
              <a:rPr lang="en-US" sz="3200" b="1" dirty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2000" dirty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2000" dirty="0"/>
                  <a:t>, define event </a:t>
                </a:r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0070C0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IN" sz="2000" dirty="0"/>
                  <a:t>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𝑸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/>
                  <a:t> =     </a:t>
                </a:r>
                <a:r>
                  <a:rPr lang="en-IN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66800" y="914400"/>
            <a:ext cx="3643022" cy="552510"/>
            <a:chOff x="2362200" y="3505200"/>
            <a:chExt cx="3643022" cy="552510"/>
          </a:xfrm>
        </p:grpSpPr>
        <p:sp>
          <p:nvSpPr>
            <p:cNvPr id="49" name="TextBox 48"/>
            <p:cNvSpPr txBox="1"/>
            <p:nvPr/>
          </p:nvSpPr>
          <p:spPr>
            <a:xfrm>
              <a:off x="2667000" y="3657600"/>
              <a:ext cx="3338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appears ahead of all blue balls</a:t>
              </a:r>
              <a:endParaRPr lang="en-IN" sz="20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362200" y="3505200"/>
              <a:ext cx="304800" cy="525966"/>
              <a:chOff x="5562600" y="4267200"/>
              <a:chExt cx="304800" cy="525966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562600" y="4488366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5-Point Star 52"/>
              <p:cNvSpPr/>
              <p:nvPr/>
            </p:nvSpPr>
            <p:spPr>
              <a:xfrm>
                <a:off x="5638800" y="4267200"/>
                <a:ext cx="152400" cy="15240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26028" y="1447800"/>
                <a:ext cx="43495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set of all subsets of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] of size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28" y="1447800"/>
                <a:ext cx="434958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401" t="-7692" r="-1681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1524000" y="1981200"/>
            <a:ext cx="6159378" cy="590498"/>
            <a:chOff x="1549416" y="3817434"/>
            <a:chExt cx="6159378" cy="590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549416" y="4038600"/>
                  <a:ext cx="6159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all the blue balls and         are occupying positions specified by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en-IN" dirty="0"/>
                    <a:t> </a:t>
                  </a: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16" y="4038600"/>
                  <a:ext cx="615937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92" t="-8197" r="-168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/>
            <p:cNvGrpSpPr/>
            <p:nvPr/>
          </p:nvGrpSpPr>
          <p:grpSpPr>
            <a:xfrm>
              <a:off x="3657600" y="3817434"/>
              <a:ext cx="304800" cy="525966"/>
              <a:chOff x="5562600" y="4267200"/>
              <a:chExt cx="304800" cy="525966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562600" y="4488366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5-Point Star 58"/>
              <p:cNvSpPr/>
              <p:nvPr/>
            </p:nvSpPr>
            <p:spPr>
              <a:xfrm>
                <a:off x="5638800" y="4267200"/>
                <a:ext cx="152400" cy="15240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295400" y="2895600"/>
            <a:ext cx="6172200" cy="304800"/>
            <a:chOff x="1219200" y="2971800"/>
            <a:chExt cx="6172200" cy="304800"/>
          </a:xfrm>
        </p:grpSpPr>
        <p:sp>
          <p:nvSpPr>
            <p:cNvPr id="21" name="Oval 20"/>
            <p:cNvSpPr/>
            <p:nvPr/>
          </p:nvSpPr>
          <p:spPr>
            <a:xfrm>
              <a:off x="1219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6019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7086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2602468"/>
                <a:ext cx="6534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IN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/>
                  <a:t>  …                        …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602468"/>
                <a:ext cx="653467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4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828800" y="2895600"/>
            <a:ext cx="5105400" cy="304800"/>
            <a:chOff x="1752600" y="2971800"/>
            <a:chExt cx="5105400" cy="304800"/>
          </a:xfrm>
        </p:grpSpPr>
        <p:sp>
          <p:nvSpPr>
            <p:cNvPr id="37" name="Oval 36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81200" y="3276600"/>
            <a:ext cx="4800601" cy="902732"/>
            <a:chOff x="1981200" y="3276600"/>
            <a:chExt cx="4800601" cy="9027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3276600"/>
              <a:ext cx="1879584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040711" y="3276600"/>
              <a:ext cx="89627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581400" y="3276600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267200" y="3276600"/>
              <a:ext cx="295538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14969" y="3276600"/>
              <a:ext cx="614231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14969" y="3276600"/>
              <a:ext cx="1300031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419600" y="3276600"/>
              <a:ext cx="2362201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962400" y="38100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810000"/>
                  <a:ext cx="37144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828800" y="3886200"/>
                <a:ext cx="771621" cy="61734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886200"/>
                <a:ext cx="771621" cy="617348"/>
              </a:xfrm>
              <a:prstGeom prst="rect">
                <a:avLst/>
              </a:prstGeom>
              <a:blipFill rotWithShape="1">
                <a:blip r:embed="rId7"/>
                <a:stretch>
                  <a:fillRect r="-9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loud Callout 79"/>
              <p:cNvSpPr/>
              <p:nvPr/>
            </p:nvSpPr>
            <p:spPr>
              <a:xfrm>
                <a:off x="5181600" y="3955478"/>
                <a:ext cx="2895600" cy="1378522"/>
              </a:xfrm>
              <a:prstGeom prst="cloudCallout">
                <a:avLst>
                  <a:gd name="adj1" fmla="val -27380"/>
                  <a:gd name="adj2" fmla="val 6573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can we say about the events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}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Cloud Callout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955478"/>
                <a:ext cx="2895600" cy="1378522"/>
              </a:xfrm>
              <a:prstGeom prst="cloudCallout">
                <a:avLst>
                  <a:gd name="adj1" fmla="val -27380"/>
                  <a:gd name="adj2" fmla="val 65736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2971800" y="4645152"/>
            <a:ext cx="3618360" cy="2133600"/>
            <a:chOff x="2971800" y="3657600"/>
            <a:chExt cx="3618360" cy="2133600"/>
          </a:xfrm>
        </p:grpSpPr>
        <p:sp>
          <p:nvSpPr>
            <p:cNvPr id="82" name="Oval 81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24840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086100" y="4645152"/>
            <a:ext cx="3162300" cy="2133600"/>
            <a:chOff x="3124200" y="2362200"/>
            <a:chExt cx="3162300" cy="2133600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Line Callout 1 129"/>
              <p:cNvSpPr/>
              <p:nvPr/>
            </p:nvSpPr>
            <p:spPr>
              <a:xfrm>
                <a:off x="1065213" y="6245352"/>
                <a:ext cx="687387" cy="612648"/>
              </a:xfrm>
              <a:prstGeom prst="borderCallout1">
                <a:avLst>
                  <a:gd name="adj1" fmla="val 46053"/>
                  <a:gd name="adj2" fmla="val 99274"/>
                  <a:gd name="adj3" fmla="val -33114"/>
                  <a:gd name="adj4" fmla="val 34500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Line Callout 1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" y="6245352"/>
                <a:ext cx="687387" cy="612648"/>
              </a:xfrm>
              <a:prstGeom prst="borderCallout1">
                <a:avLst>
                  <a:gd name="adj1" fmla="val 46053"/>
                  <a:gd name="adj2" fmla="val 99274"/>
                  <a:gd name="adj3" fmla="val -33114"/>
                  <a:gd name="adj4" fmla="val 345007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Line Callout 1 130"/>
              <p:cNvSpPr/>
              <p:nvPr/>
            </p:nvSpPr>
            <p:spPr>
              <a:xfrm>
                <a:off x="6551613" y="6169152"/>
                <a:ext cx="687387" cy="612648"/>
              </a:xfrm>
              <a:prstGeom prst="borderCallout1">
                <a:avLst>
                  <a:gd name="adj1" fmla="val 46053"/>
                  <a:gd name="adj2" fmla="val -6173"/>
                  <a:gd name="adj3" fmla="val -14912"/>
                  <a:gd name="adj4" fmla="val -27631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Line Callout 1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13" y="6169152"/>
                <a:ext cx="687387" cy="612648"/>
              </a:xfrm>
              <a:prstGeom prst="borderCallout1">
                <a:avLst>
                  <a:gd name="adj1" fmla="val 46053"/>
                  <a:gd name="adj2" fmla="val -6173"/>
                  <a:gd name="adj3" fmla="val -14912"/>
                  <a:gd name="adj4" fmla="val -276319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Line Callout 1 131"/>
              <p:cNvSpPr/>
              <p:nvPr/>
            </p:nvSpPr>
            <p:spPr>
              <a:xfrm>
                <a:off x="7694613" y="4949952"/>
                <a:ext cx="687387" cy="612648"/>
              </a:xfrm>
              <a:prstGeom prst="borderCallout1">
                <a:avLst>
                  <a:gd name="adj1" fmla="val 46053"/>
                  <a:gd name="adj2" fmla="val -6173"/>
                  <a:gd name="adj3" fmla="val 147083"/>
                  <a:gd name="adj4" fmla="val -2487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"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Line Callout 1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613" y="4949952"/>
                <a:ext cx="687387" cy="612648"/>
              </a:xfrm>
              <a:prstGeom prst="borderCallout1">
                <a:avLst>
                  <a:gd name="adj1" fmla="val 46053"/>
                  <a:gd name="adj2" fmla="val -6173"/>
                  <a:gd name="adj3" fmla="val 147083"/>
                  <a:gd name="adj4" fmla="val -248741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/>
          <p:cNvSpPr/>
          <p:nvPr/>
        </p:nvSpPr>
        <p:spPr>
          <a:xfrm>
            <a:off x="3886200" y="1429739"/>
            <a:ext cx="1524000" cy="4181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975222" y="2133600"/>
            <a:ext cx="3720978" cy="4181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581400" y="1872734"/>
            <a:ext cx="463428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070932" y="1847910"/>
            <a:ext cx="15430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5398540" y="4724400"/>
                <a:ext cx="351686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dirty="0"/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} is a partition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40" y="4724400"/>
                <a:ext cx="351686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382" t="-6349" r="-19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6259A7C-7661-7244-2105-9FB000431103}"/>
              </a:ext>
            </a:extLst>
          </p:cNvPr>
          <p:cNvSpPr/>
          <p:nvPr/>
        </p:nvSpPr>
        <p:spPr>
          <a:xfrm>
            <a:off x="1826004" y="2885586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1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uiExpand="1"/>
      <p:bldP spid="6" grpId="0"/>
      <p:bldP spid="79" grpId="0" animBg="1"/>
      <p:bldP spid="80" grpId="0" animBg="1"/>
      <p:bldP spid="80" grpId="1" animBg="1"/>
      <p:bldP spid="130" grpId="0" animBg="1"/>
      <p:bldP spid="131" grpId="0" animBg="1"/>
      <p:bldP spid="132" grpId="0" animBg="1"/>
      <p:bldP spid="133" grpId="0" animBg="1"/>
      <p:bldP spid="137" grpId="0" animBg="1"/>
      <p:bldP spid="134" grpId="0" animBg="1"/>
      <p:bldP spid="135" grpId="0" animBg="1"/>
      <p:bldP spid="13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br>
              <a:rPr lang="en-US" sz="3200" b="1" dirty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2000" dirty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2000" dirty="0"/>
                  <a:t>, define event </a:t>
                </a:r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0070C0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IN" sz="2000" dirty="0"/>
                  <a:t>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𝑸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/>
                  <a:t> =     </a:t>
                </a:r>
                <a:r>
                  <a:rPr lang="en-IN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=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</a:t>
                </a:r>
                <a:r>
                  <a:rPr lang="en-US" sz="2000" dirty="0"/>
                  <a:t>=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 b="-11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66800" y="914400"/>
            <a:ext cx="3643022" cy="552510"/>
            <a:chOff x="2362200" y="3505200"/>
            <a:chExt cx="3643022" cy="552510"/>
          </a:xfrm>
        </p:grpSpPr>
        <p:sp>
          <p:nvSpPr>
            <p:cNvPr id="49" name="TextBox 48"/>
            <p:cNvSpPr txBox="1"/>
            <p:nvPr/>
          </p:nvSpPr>
          <p:spPr>
            <a:xfrm>
              <a:off x="2667000" y="3657600"/>
              <a:ext cx="3338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appears ahead of all blue balls</a:t>
              </a:r>
              <a:endParaRPr lang="en-IN" sz="20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362200" y="3505200"/>
              <a:ext cx="304800" cy="525966"/>
              <a:chOff x="5562600" y="4267200"/>
              <a:chExt cx="304800" cy="525966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562600" y="4488366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5-Point Star 52"/>
              <p:cNvSpPr/>
              <p:nvPr/>
            </p:nvSpPr>
            <p:spPr>
              <a:xfrm>
                <a:off x="5638800" y="4267200"/>
                <a:ext cx="152400" cy="15240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26028" y="1447800"/>
                <a:ext cx="43495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set of all subsets of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] of size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28" y="1447800"/>
                <a:ext cx="434958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401" t="-7692" r="-1681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1524000" y="1981200"/>
            <a:ext cx="6159378" cy="590498"/>
            <a:chOff x="1549416" y="3817434"/>
            <a:chExt cx="6159378" cy="590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549416" y="4038600"/>
                  <a:ext cx="6159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all the blue balls and         are occupying positions specified by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en-IN" dirty="0"/>
                    <a:t> </a:t>
                  </a: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16" y="4038600"/>
                  <a:ext cx="615937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92" t="-8197" r="-168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/>
            <p:cNvGrpSpPr/>
            <p:nvPr/>
          </p:nvGrpSpPr>
          <p:grpSpPr>
            <a:xfrm>
              <a:off x="3657600" y="3817434"/>
              <a:ext cx="304800" cy="525966"/>
              <a:chOff x="5562600" y="4267200"/>
              <a:chExt cx="304800" cy="525966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562600" y="4488366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5-Point Star 58"/>
              <p:cNvSpPr/>
              <p:nvPr/>
            </p:nvSpPr>
            <p:spPr>
              <a:xfrm>
                <a:off x="5638800" y="4267200"/>
                <a:ext cx="152400" cy="15240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295400" y="2895600"/>
            <a:ext cx="6172200" cy="304800"/>
            <a:chOff x="1219200" y="2971800"/>
            <a:chExt cx="6172200" cy="304800"/>
          </a:xfrm>
        </p:grpSpPr>
        <p:sp>
          <p:nvSpPr>
            <p:cNvPr id="21" name="Oval 20"/>
            <p:cNvSpPr/>
            <p:nvPr/>
          </p:nvSpPr>
          <p:spPr>
            <a:xfrm>
              <a:off x="1219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6019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7086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2602468"/>
                <a:ext cx="6534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IN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/>
                  <a:t>  …                        …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602468"/>
                <a:ext cx="653467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4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828800" y="2895600"/>
            <a:ext cx="5105400" cy="304800"/>
            <a:chOff x="1752600" y="2971800"/>
            <a:chExt cx="5105400" cy="304800"/>
          </a:xfrm>
        </p:grpSpPr>
        <p:sp>
          <p:nvSpPr>
            <p:cNvPr id="37" name="Oval 36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81200" y="3276600"/>
            <a:ext cx="4800601" cy="902732"/>
            <a:chOff x="1981200" y="3276600"/>
            <a:chExt cx="4800601" cy="9027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3276600"/>
              <a:ext cx="1879584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040711" y="3276600"/>
              <a:ext cx="89627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581400" y="3276600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267200" y="3276600"/>
              <a:ext cx="295538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14969" y="3276600"/>
              <a:ext cx="614231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14969" y="3276600"/>
              <a:ext cx="1300031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419600" y="3276600"/>
              <a:ext cx="2362201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962400" y="38100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810000"/>
                  <a:ext cx="37144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828800" y="3886200"/>
                <a:ext cx="771621" cy="61734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886200"/>
                <a:ext cx="771621" cy="617348"/>
              </a:xfrm>
              <a:prstGeom prst="rect">
                <a:avLst/>
              </a:prstGeom>
              <a:blipFill rotWithShape="1">
                <a:blip r:embed="rId7"/>
                <a:stretch>
                  <a:fillRect r="-9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401741" y="4564252"/>
                <a:ext cx="1722459" cy="7648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41" y="4564252"/>
                <a:ext cx="1722459" cy="764825"/>
              </a:xfrm>
              <a:prstGeom prst="rect">
                <a:avLst/>
              </a:prstGeom>
              <a:blipFill rotWithShape="1">
                <a:blip r:embed="rId8"/>
                <a:stretch>
                  <a:fillRect r="-28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371600" y="5331175"/>
                <a:ext cx="2275110" cy="7648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1" dirty="0"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331175"/>
                <a:ext cx="2275110" cy="764825"/>
              </a:xfrm>
              <a:prstGeom prst="rect">
                <a:avLst/>
              </a:prstGeom>
              <a:blipFill rotWithShape="1">
                <a:blip r:embed="rId9"/>
                <a:stretch>
                  <a:fillRect r="-2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1828800" y="5334000"/>
                <a:ext cx="976806" cy="61734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334000"/>
                <a:ext cx="976806" cy="617348"/>
              </a:xfrm>
              <a:prstGeom prst="rect">
                <a:avLst/>
              </a:prstGeom>
              <a:blipFill rotWithShape="1">
                <a:blip r:embed="rId10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458690" y="6093175"/>
                <a:ext cx="1863844" cy="7648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90" y="6093175"/>
                <a:ext cx="1863844" cy="764825"/>
              </a:xfrm>
              <a:prstGeom prst="rect">
                <a:avLst/>
              </a:prstGeom>
              <a:blipFill rotWithShape="1">
                <a:blip r:embed="rId11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37533" y="5934670"/>
                <a:ext cx="1039067" cy="92333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sz="5400" dirty="0"/>
                  <a:t> 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533" y="5934670"/>
                <a:ext cx="1039067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17881" r="-45614" b="-403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98540" y="4724400"/>
                <a:ext cx="351686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dirty="0"/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} is a partition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40" y="4724400"/>
                <a:ext cx="3516860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382" t="-6349" r="-19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8F568C75-69D4-F17E-2E64-A21ABEFDAC43}"/>
              </a:ext>
            </a:extLst>
          </p:cNvPr>
          <p:cNvSpPr/>
          <p:nvPr/>
        </p:nvSpPr>
        <p:spPr>
          <a:xfrm>
            <a:off x="1826004" y="2885586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loud Callout 79">
            <a:extLst>
              <a:ext uri="{FF2B5EF4-FFF2-40B4-BE49-F238E27FC236}">
                <a16:creationId xmlns:a16="http://schemas.microsoft.com/office/drawing/2014/main" id="{2EFB9CED-D464-5198-444C-DC9533FA40F4}"/>
              </a:ext>
            </a:extLst>
          </p:cNvPr>
          <p:cNvSpPr/>
          <p:nvPr/>
        </p:nvSpPr>
        <p:spPr>
          <a:xfrm>
            <a:off x="4324024" y="5217811"/>
            <a:ext cx="4622808" cy="1399921"/>
          </a:xfrm>
          <a:prstGeom prst="cloudCallout">
            <a:avLst>
              <a:gd name="adj1" fmla="val -27380"/>
              <a:gd name="adj2" fmla="val 6573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intuition “the other red balls have no influence” is materialized during one step in this proof. Can you spot the step ? 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797B2A-7AE9-C5CB-B090-5CEBC605ECD1}"/>
              </a:ext>
            </a:extLst>
          </p:cNvPr>
          <p:cNvSpPr/>
          <p:nvPr/>
        </p:nvSpPr>
        <p:spPr>
          <a:xfrm>
            <a:off x="480137" y="3938479"/>
            <a:ext cx="2120283" cy="55449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3" grpId="0" animBg="1"/>
      <p:bldP spid="134" grpId="0" animBg="1"/>
      <p:bldP spid="135" grpId="0" animBg="1"/>
      <p:bldP spid="136" grpId="0" animBg="1"/>
      <p:bldP spid="7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Randomized algorithm for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Primality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operation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Define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:r>
                  <a:rPr lang="en-US" sz="1800" b="1" dirty="0"/>
                  <a:t>{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/>
                  <a:t>}</a:t>
                </a:r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Fact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(Fermat’s little theorem)</a:t>
                </a:r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} = {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=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∏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>
                            <a:latin typeface="Cambria Math"/>
                          </a:rPr>
                          <m:t>𝐦𝐨𝐝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=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∏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=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∏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=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divides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1800" dirty="0"/>
              </a:p>
              <a:p>
                <a:pP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divides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593" t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C5D02A1-CA47-90DD-0B02-DE725D46E224}"/>
              </a:ext>
            </a:extLst>
          </p:cNvPr>
          <p:cNvSpPr/>
          <p:nvPr/>
        </p:nvSpPr>
        <p:spPr>
          <a:xfrm>
            <a:off x="2057400" y="4195544"/>
            <a:ext cx="19812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357F1-7BF6-E75A-95D3-D8E892E9B6BC}"/>
              </a:ext>
            </a:extLst>
          </p:cNvPr>
          <p:cNvSpPr/>
          <p:nvPr/>
        </p:nvSpPr>
        <p:spPr>
          <a:xfrm>
            <a:off x="2286000" y="4572000"/>
            <a:ext cx="23622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45B13-6C63-6304-D357-3F7BC0B9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EA671-BD39-E5AD-ECA6-8FA27CC1BE4C}"/>
              </a:ext>
            </a:extLst>
          </p:cNvPr>
          <p:cNvSpPr txBox="1">
            <a:spLocks/>
          </p:cNvSpPr>
          <p:nvPr/>
        </p:nvSpPr>
        <p:spPr bwMode="auto">
          <a:xfrm>
            <a:off x="457200" y="2438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/>
              <a:t>Where did we </a:t>
            </a:r>
            <a:r>
              <a:rPr lang="en-US" sz="3600" b="1" u="sng" dirty="0">
                <a:solidFill>
                  <a:srgbClr val="7030A0"/>
                </a:solidFill>
              </a:rPr>
              <a:t>reach</a:t>
            </a:r>
            <a:r>
              <a:rPr lang="en-US" sz="3600" b="1" dirty="0"/>
              <a:t> in </a:t>
            </a:r>
            <a:r>
              <a:rPr lang="en-US" sz="3600" b="1" dirty="0">
                <a:solidFill>
                  <a:srgbClr val="006C31"/>
                </a:solidFill>
              </a:rPr>
              <a:t>last lecture</a:t>
            </a:r>
            <a:r>
              <a:rPr lang="en-US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16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operation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 :  a prime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Define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:r>
                  <a:rPr lang="en-US" sz="1800" b="1" dirty="0"/>
                  <a:t>{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b="1" dirty="0"/>
                  <a:t>}</a:t>
                </a:r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Fact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(Fermat’s little theorem)</a:t>
                </a:r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prime then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composite ?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answer to this question is in </a:t>
                </a:r>
                <a:r>
                  <a:rPr lang="en-US" sz="1800" b="1" u="sng" dirty="0"/>
                  <a:t>negation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3B3748B-463A-A0E7-D10A-E9F18C804341}"/>
              </a:ext>
            </a:extLst>
          </p:cNvPr>
          <p:cNvSpPr/>
          <p:nvPr/>
        </p:nvSpPr>
        <p:spPr>
          <a:xfrm>
            <a:off x="1524000" y="4876800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318D42-7094-3F1D-3035-DD2329A6ECEA}"/>
                  </a:ext>
                </a:extLst>
              </p:cNvPr>
              <p:cNvSpPr txBox="1"/>
              <p:nvPr/>
            </p:nvSpPr>
            <p:spPr>
              <a:xfrm>
                <a:off x="4097278" y="4920734"/>
                <a:ext cx="35010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/>
                  <a:t>,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 1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318D42-7094-3F1D-3035-DD2329A6E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78" y="4920734"/>
                <a:ext cx="3501023" cy="369332"/>
              </a:xfrm>
              <a:prstGeom prst="rect">
                <a:avLst/>
              </a:prstGeom>
              <a:blipFill>
                <a:blip r:embed="rId3"/>
                <a:stretch>
                  <a:fillRect l="-1394" t="-8197" r="-6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7F7BA955-6C99-FEA7-DE2C-1BE34209F4B7}"/>
              </a:ext>
            </a:extLst>
          </p:cNvPr>
          <p:cNvSpPr/>
          <p:nvPr/>
        </p:nvSpPr>
        <p:spPr>
          <a:xfrm>
            <a:off x="7228150" y="4648200"/>
            <a:ext cx="914400" cy="914400"/>
          </a:xfrm>
          <a:prstGeom prst="mathMultiply">
            <a:avLst>
              <a:gd name="adj1" fmla="val 884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C3C11-E3CF-5167-CE48-8834881B08C7}"/>
              </a:ext>
            </a:extLst>
          </p:cNvPr>
          <p:cNvSpPr txBox="1"/>
          <p:nvPr/>
        </p:nvSpPr>
        <p:spPr>
          <a:xfrm>
            <a:off x="0" y="6126163"/>
            <a:ext cx="13565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AA492-E9B9-7521-AE5D-346FAD81E6E5}"/>
              </a:ext>
            </a:extLst>
          </p:cNvPr>
          <p:cNvSpPr txBox="1"/>
          <p:nvPr/>
        </p:nvSpPr>
        <p:spPr>
          <a:xfrm>
            <a:off x="1356590" y="6126163"/>
            <a:ext cx="7454413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this question has an affirmative answer, design a polynomial time algorithm</a:t>
            </a:r>
          </a:p>
          <a:p>
            <a:r>
              <a:rPr lang="en-US" dirty="0"/>
              <a:t>for primality.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8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4" grpId="0" animBg="1"/>
      <p:bldP spid="4" grpId="1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3A70-1AC6-3D53-F40D-9524BF3C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programming</a:t>
            </a:r>
            <a:r>
              <a:rPr lang="en-US" sz="3600" b="1" dirty="0"/>
              <a:t> exercise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E726F-245D-83EB-5B27-02EF50CC7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For each composite number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000" dirty="0"/>
                  <a:t>, </a:t>
                </a:r>
              </a:p>
              <a:p>
                <a:pPr lvl="1"/>
                <a:endParaRPr lang="en-IN" sz="1600" dirty="0"/>
              </a:p>
              <a:p>
                <a:pPr lvl="1"/>
                <a:r>
                  <a:rPr lang="en-IN" sz="1600" dirty="0"/>
                  <a:t>determine the count of the numbers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6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1" i="1">
                        <a:latin typeface="Cambria Math"/>
                      </a:rPr>
                      <m:t>𝐦𝐨𝐝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 1</m:t>
                    </m:r>
                  </m:oMath>
                </a14:m>
                <a:r>
                  <a:rPr lang="en-IN" sz="1600" dirty="0"/>
                  <a:t> </a:t>
                </a:r>
              </a:p>
              <a:p>
                <a:pPr lvl="1"/>
                <a:endParaRPr lang="en-IN" sz="1600" dirty="0"/>
              </a:p>
              <a:p>
                <a:pPr lvl="1"/>
                <a:r>
                  <a:rPr lang="en-IN" sz="1600" dirty="0"/>
                  <a:t>Draw useful inferences.</a:t>
                </a:r>
              </a:p>
              <a:p>
                <a:pPr lvl="1"/>
                <a:endParaRPr lang="en-IN" sz="1600" dirty="0"/>
              </a:p>
              <a:p>
                <a:pPr marL="57150" indent="0">
                  <a:buNone/>
                </a:pPr>
                <a:endParaRPr lang="en-IN" sz="2000" dirty="0"/>
              </a:p>
              <a:p>
                <a:pPr marL="57150" indent="0" algn="ctr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E726F-245D-83EB-5B27-02EF50CC7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C9583-DB3B-2CD8-55F1-C0CF0EE7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F6A8C-84CA-CC41-1636-960DD436FE3A}"/>
              </a:ext>
            </a:extLst>
          </p:cNvPr>
          <p:cNvSpPr/>
          <p:nvPr/>
        </p:nvSpPr>
        <p:spPr>
          <a:xfrm>
            <a:off x="4038600" y="2982185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DD7DC-5FC2-1F0E-8AC7-0B5D93D13C3C}"/>
              </a:ext>
            </a:extLst>
          </p:cNvPr>
          <p:cNvSpPr/>
          <p:nvPr/>
        </p:nvSpPr>
        <p:spPr>
          <a:xfrm>
            <a:off x="5638800" y="3657600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4C999-DBBA-C673-D80D-88F927BDF9B5}"/>
              </a:ext>
            </a:extLst>
          </p:cNvPr>
          <p:cNvSpPr/>
          <p:nvPr/>
        </p:nvSpPr>
        <p:spPr>
          <a:xfrm>
            <a:off x="4343400" y="3662793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8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Fingerprinting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400" dirty="0"/>
              <a:t>Application 2</a:t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Pattern matching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Pattern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is said to </a:t>
                </a:r>
                <a:r>
                  <a:rPr lang="en-US" sz="1800" b="1" dirty="0"/>
                  <a:t>appear</a:t>
                </a:r>
                <a:r>
                  <a:rPr lang="en-US" sz="1800" dirty="0"/>
                  <a:t> in Text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at location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𝑷</m:t>
                    </m:r>
                    <m:r>
                      <a:rPr lang="en-US" sz="1800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.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Problem: </a:t>
                </a:r>
                <a:r>
                  <a:rPr lang="en-US" sz="1800" dirty="0"/>
                  <a:t>Given a Text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  <m:r>
                      <a:rPr lang="en-US" sz="1800" b="0" i="1" smtClean="0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b="0" i="1" smtClean="0">
                        <a:latin typeface="Cambria Math"/>
                      </a:rPr>
                      <m:t>…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1800" dirty="0"/>
                  <a:t>, and a pattern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𝑷</m:t>
                    </m:r>
                    <m:r>
                      <a:rPr lang="en-US" sz="1800" i="1"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latin typeface="Cambria Math"/>
                      </a:rPr>
                      <m:t>…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does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appear anywhere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Deterministic Algorithm</a:t>
                </a:r>
              </a:p>
              <a:p>
                <a:r>
                  <a:rPr lang="en-US" sz="1800" b="1" dirty="0"/>
                  <a:t>Trivial algorithm: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𝑚𝑛</m:t>
                    </m:r>
                  </m:oMath>
                </a14:m>
                <a:r>
                  <a:rPr lang="en-US" sz="1800" dirty="0"/>
                  <a:t>) time</a:t>
                </a:r>
              </a:p>
              <a:p>
                <a:r>
                  <a:rPr lang="en-US" sz="1800" b="1" dirty="0">
                    <a:solidFill>
                      <a:srgbClr val="00B050"/>
                    </a:solidFill>
                  </a:rPr>
                  <a:t>Knuth-Morris-Pratt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/>
                  <a:t>algorithm: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time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Randomized Monte Carlo Algorithm</a:t>
                </a:r>
              </a:p>
              <a:p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time, and </a:t>
                </a:r>
                <a:r>
                  <a:rPr lang="en-US" sz="1800" b="1" dirty="0"/>
                  <a:t>error</a:t>
                </a:r>
                <a:r>
                  <a:rPr lang="en-US" sz="1800" dirty="0"/>
                  <a:t> probability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/>
                <a:stretch>
                  <a:fillRect l="-741" t="-625" b="-3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90012" y="1447800"/>
            <a:ext cx="591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100101100110001101111010101110101010111010000101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7199" y="182880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011110101011101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9200" y="990600"/>
            <a:ext cx="341760" cy="533400"/>
            <a:chOff x="3429000" y="1066800"/>
            <a:chExt cx="341760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29000" y="1066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17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048000" y="2438400"/>
            <a:ext cx="232295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3505200"/>
            <a:ext cx="2819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59516" y="2895600"/>
                <a:ext cx="1955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</a:t>
                </a:r>
                <a:r>
                  <a:rPr lang="en-US" dirty="0"/>
                  <a:t> all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16" y="2895600"/>
                <a:ext cx="195579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13" t="-8197" r="-43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286000" y="59436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47800" y="3505200"/>
            <a:ext cx="2819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53841" y="4876800"/>
            <a:ext cx="232295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33800" y="5181600"/>
            <a:ext cx="232295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0.10122 3.7037E-7 C 0.14636 3.7037E-7 0.20243 -0.00787 0.20243 -0.01412 L 0.20243 -0.02824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allAtOnce"/>
      <p:bldP spid="2" grpId="0" animBg="1"/>
      <p:bldP spid="11" grpId="0" animBg="1"/>
      <p:bldP spid="3" grpId="0"/>
      <p:bldP spid="15" grpId="0" animBg="1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1800" dirty="0"/>
              <a:t>Simplicity,   real time implementation,   streaming environment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Extension to 2-dimensions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    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/>
              <a:t>Converting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Monte Carlo </a:t>
            </a:r>
            <a:r>
              <a:rPr lang="en-US" sz="2000" dirty="0"/>
              <a:t>to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Las Vegas algorithm </a:t>
            </a: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10000" y="2514600"/>
            <a:ext cx="762000" cy="990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62800" y="2510388"/>
            <a:ext cx="1717081" cy="1538883"/>
            <a:chOff x="7162800" y="2510388"/>
            <a:chExt cx="1717081" cy="1538883"/>
          </a:xfrm>
        </p:grpSpPr>
        <p:grpSp>
          <p:nvGrpSpPr>
            <p:cNvPr id="10" name="Group 9"/>
            <p:cNvGrpSpPr/>
            <p:nvPr/>
          </p:nvGrpSpPr>
          <p:grpSpPr>
            <a:xfrm>
              <a:off x="7162800" y="2510388"/>
              <a:ext cx="926088" cy="1169551"/>
              <a:chOff x="7162800" y="2510388"/>
              <a:chExt cx="926088" cy="116955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162800" y="2510388"/>
                <a:ext cx="880369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28600" indent="-228600">
                  <a:buAutoNum type="arabicPlain"/>
                </a:pPr>
                <a:r>
                  <a:rPr lang="en-US" sz="1000" dirty="0"/>
                  <a:t>1     1    0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1      1    0     1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1     0     1     1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1     1      1    1</a:t>
                </a:r>
              </a:p>
            </p:txBody>
          </p:sp>
          <p:sp>
            <p:nvSpPr>
              <p:cNvPr id="8" name="Left Bracket 7"/>
              <p:cNvSpPr/>
              <p:nvPr/>
            </p:nvSpPr>
            <p:spPr>
              <a:xfrm>
                <a:off x="7165848" y="2514600"/>
                <a:ext cx="73152" cy="1143000"/>
              </a:xfrm>
              <a:prstGeom prst="leftBracket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Bracket 8"/>
              <p:cNvSpPr/>
              <p:nvPr/>
            </p:nvSpPr>
            <p:spPr>
              <a:xfrm>
                <a:off x="8043169" y="2514600"/>
                <a:ext cx="45719" cy="1143000"/>
              </a:xfrm>
              <a:prstGeom prst="rightBracket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8153400" y="3679939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m</a:t>
              </a:r>
              <a:r>
                <a:rPr lang="en-US" dirty="0" err="1">
                  <a:latin typeface="Cambria Math"/>
                  <a:ea typeface="Cambria Math"/>
                </a:rPr>
                <a:t>⨯</a:t>
              </a:r>
              <a:r>
                <a:rPr lang="en-US" dirty="0" err="1">
                  <a:solidFill>
                    <a:srgbClr val="0070C0"/>
                  </a:solidFill>
                  <a:latin typeface="Cambria Math"/>
                  <a:ea typeface="Cambria Math"/>
                </a:rPr>
                <a:t>m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0" y="2286000"/>
            <a:ext cx="4943244" cy="3036332"/>
            <a:chOff x="1524000" y="2286000"/>
            <a:chExt cx="4943244" cy="3036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2286000"/>
              <a:ext cx="4487745" cy="284321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67400" y="49530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n</a:t>
              </a:r>
              <a:r>
                <a:rPr lang="en-US" dirty="0" err="1">
                  <a:latin typeface="Cambria Math"/>
                  <a:ea typeface="Cambria Math"/>
                </a:rPr>
                <a:t>⨯</a:t>
              </a:r>
              <a:r>
                <a:rPr lang="en-US" dirty="0" err="1">
                  <a:solidFill>
                    <a:srgbClr val="0070C0"/>
                  </a:solidFill>
                  <a:latin typeface="Cambria Math"/>
                  <a:ea typeface="Cambria Math"/>
                </a:rPr>
                <a:t>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3048000" y="5322332"/>
                <a:ext cx="3419244" cy="39266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algorithm</a:t>
                </a: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22332"/>
                <a:ext cx="3419244" cy="392668"/>
              </a:xfrm>
              <a:prstGeom prst="roundRect">
                <a:avLst/>
              </a:prstGeom>
              <a:blipFill rotWithShape="1"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981200" y="13716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0" y="13716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Randomized Algorithm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sz="3200" dirty="0"/>
              <a:t>for </a:t>
            </a:r>
            <a:r>
              <a:rPr lang="en-US" sz="3200" dirty="0">
                <a:solidFill>
                  <a:srgbClr val="C00000"/>
                </a:solidFill>
              </a:rPr>
              <a:t>pattern Matching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latin typeface="Calibri" pitchFamily="34" charset="0"/>
                  </a:rPr>
                  <a:t>Observation: </a:t>
                </a:r>
                <a:r>
                  <a:rPr lang="en-US" sz="2000" b="1" i="1" dirty="0">
                    <a:latin typeface="Calibri" pitchFamily="34" charset="0"/>
                  </a:rPr>
                  <a:t>O</a:t>
                </a:r>
                <a:r>
                  <a:rPr lang="en-US" sz="2000" dirty="0">
                    <a:latin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latin typeface="Calibri" pitchFamily="34" charset="0"/>
                  </a:rPr>
                  <a:t>) time algorithm is obvious.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latin typeface="Calibri" pitchFamily="34" charset="0"/>
                  </a:rPr>
                  <a:t>Question:</a:t>
                </a:r>
                <a:r>
                  <a:rPr lang="en-US" sz="2000" dirty="0">
                    <a:latin typeface="Calibri" pitchFamily="34" charset="0"/>
                  </a:rPr>
                  <a:t> How to do this task in </a:t>
                </a:r>
                <a:r>
                  <a:rPr lang="en-US" sz="2000" b="1" i="1" dirty="0">
                    <a:latin typeface="Calibri" pitchFamily="34" charset="0"/>
                  </a:rPr>
                  <a:t>O</a:t>
                </a:r>
                <a:r>
                  <a:rPr lang="en-US" sz="2000" dirty="0">
                    <a:latin typeface="Calibri" pitchFamily="34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alibri" pitchFamily="34" charset="0"/>
                  </a:rPr>
                  <a:t>1</a:t>
                </a:r>
                <a:r>
                  <a:rPr lang="en-US" sz="2000" dirty="0">
                    <a:latin typeface="Calibri" pitchFamily="34" charset="0"/>
                  </a:rPr>
                  <a:t>) time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libri" pitchFamily="34" charset="0"/>
                  </a:rPr>
                  <a:t>Answer: </a:t>
                </a:r>
                <a:r>
                  <a:rPr lang="en-US" sz="2000" dirty="0">
                    <a:latin typeface="Calibri" pitchFamily="34" charset="0"/>
                  </a:rPr>
                  <a:t>have a </a:t>
                </a:r>
                <a:r>
                  <a:rPr lang="en-US" sz="2000" i="1" dirty="0">
                    <a:solidFill>
                      <a:srgbClr val="002060"/>
                    </a:solidFill>
                    <a:latin typeface="Calibri" pitchFamily="34" charset="0"/>
                  </a:rPr>
                  <a:t> fingerprint 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latin typeface="Calibri" pitchFamily="34" charset="0"/>
                  </a:rPr>
                  <a:t>Question:</a:t>
                </a:r>
                <a:r>
                  <a:rPr lang="en-US" sz="2000" dirty="0">
                    <a:latin typeface="Calibri" pitchFamily="34" charset="0"/>
                  </a:rPr>
                  <a:t> What properties should the </a:t>
                </a:r>
                <a:r>
                  <a:rPr lang="en-US" sz="2000" i="1" dirty="0">
                    <a:solidFill>
                      <a:srgbClr val="002060"/>
                    </a:solidFill>
                    <a:latin typeface="Calibri" pitchFamily="34" charset="0"/>
                  </a:rPr>
                  <a:t>fingerprint  </a:t>
                </a:r>
                <a:r>
                  <a:rPr lang="en-US" sz="2000" dirty="0">
                    <a:latin typeface="Calibri" pitchFamily="34" charset="0"/>
                  </a:rPr>
                  <a:t>possess?</a:t>
                </a:r>
              </a:p>
              <a:p>
                <a:r>
                  <a:rPr lang="en-US" sz="2000" dirty="0">
                    <a:latin typeface="Calibri" pitchFamily="34" charset="0"/>
                  </a:rPr>
                  <a:t> ??</a:t>
                </a:r>
              </a:p>
              <a:p>
                <a:r>
                  <a:rPr lang="en-US" sz="2000" dirty="0">
                    <a:latin typeface="Calibri" pitchFamily="34" charset="0"/>
                  </a:rPr>
                  <a:t>?? </a:t>
                </a:r>
                <a:endParaRPr lang="en-US" sz="2000" b="1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/>
                <a:stretch>
                  <a:fillRect l="-741" t="-625" b="-15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0111101110110101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4954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100101100110001101111010101010101010111010000101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4724400"/>
            <a:ext cx="10883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Small size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5181600"/>
            <a:ext cx="22830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Efficiently computable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00200" y="4267200"/>
            <a:ext cx="556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1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prime</a:t>
                </a:r>
                <a:r>
                  <a:rPr lang="en-US" sz="2000" dirty="0"/>
                  <a:t> number selected randomly uniformly from 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conclude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appears at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.                                                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Error occurs </a:t>
                </a:r>
                <a:r>
                  <a:rPr lang="en-US" sz="2000" dirty="0"/>
                  <a:t>if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is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one of 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the prime factors </a:t>
                </a:r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of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)”</a:t>
                </a:r>
              </a:p>
              <a:p>
                <a:pPr marL="0" indent="0">
                  <a:buNone/>
                </a:pPr>
                <a:r>
                  <a:rPr lang="en-US" sz="2000" dirty="0"/>
                  <a:t>Error probability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 ≤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box>
                              <m:box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a:rPr lang="en-US" sz="200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box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Fingerprint size to get error probability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>
                <a:blip r:embed="rId3"/>
                <a:stretch>
                  <a:fillRect l="-741" t="-750" b="-4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50018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100101100110001101111010101010101010111010000101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0111101110110101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2600" y="2514600"/>
            <a:ext cx="99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78949" y="25146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59949" y="29718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37338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33600" y="6096000"/>
            <a:ext cx="32689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8302" y="6031468"/>
                <a:ext cx="2157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bits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02" y="6031468"/>
                <a:ext cx="215789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42" t="-8197" r="-45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184349" y="33528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36349" y="3352800"/>
            <a:ext cx="313279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0" y="56388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90800" y="48006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57600" y="55626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57400" y="5181600"/>
            <a:ext cx="525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53000" y="5638800"/>
                <a:ext cx="2171107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638800"/>
                <a:ext cx="2171107" cy="369332"/>
              </a:xfrm>
              <a:prstGeom prst="rect">
                <a:avLst/>
              </a:prstGeom>
              <a:blipFill>
                <a:blip r:embed="rId7"/>
                <a:stretch>
                  <a:fillRect l="-2235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82498" y="5562600"/>
                <a:ext cx="494302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c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98" y="5562600"/>
                <a:ext cx="494302" cy="484941"/>
              </a:xfrm>
              <a:prstGeom prst="rect">
                <a:avLst/>
              </a:prstGeom>
              <a:blipFill>
                <a:blip r:embed="rId8"/>
                <a:stretch>
                  <a:fillRect l="-1111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2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6" grpId="0" animBg="1"/>
      <p:bldP spid="17" grpId="0" uiExpand="1" animBg="1"/>
      <p:bldP spid="18" grpId="0" animBg="1"/>
      <p:bldP spid="19" grpId="0" animBg="1"/>
      <p:bldP spid="20" grpId="0" animBg="1"/>
      <p:bldP spid="21" grpId="0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29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prime</a:t>
                </a:r>
                <a:r>
                  <a:rPr lang="en-US" sz="2000" dirty="0"/>
                  <a:t> number selected randomly uniformly from 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complexity: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>
                <a:blip r:embed="rId3"/>
                <a:stretch>
                  <a:fillRect l="-772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50018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100101100110001101111010101010101010111010000101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0111101110110101</a:t>
            </a:r>
          </a:p>
        </p:txBody>
      </p:sp>
      <p:sp>
        <p:nvSpPr>
          <p:cNvPr id="3" name="Smiley Face 2"/>
          <p:cNvSpPr/>
          <p:nvPr/>
        </p:nvSpPr>
        <p:spPr>
          <a:xfrm>
            <a:off x="4648200" y="43434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57200" y="3733800"/>
            <a:ext cx="3200400" cy="4455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418894" y="4888468"/>
                <a:ext cx="30675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since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bits</a:t>
                </a:r>
                <a:r>
                  <a:rPr lang="en-US" dirty="0">
                    <a:solidFill>
                      <a:srgbClr val="C000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894" y="4888468"/>
                <a:ext cx="3067506" cy="369332"/>
              </a:xfrm>
              <a:prstGeom prst="rect">
                <a:avLst/>
              </a:prstGeom>
              <a:blipFill>
                <a:blip r:embed="rId5"/>
                <a:stretch>
                  <a:fillRect t="-6452" r="-82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loud Callout 14">
                <a:extLst>
                  <a:ext uri="{FF2B5EF4-FFF2-40B4-BE49-F238E27FC236}">
                    <a16:creationId xmlns:a16="http://schemas.microsoft.com/office/drawing/2014/main" id="{1864161C-04C0-2447-AA4B-6D667FDF99BC}"/>
                  </a:ext>
                </a:extLst>
              </p:cNvPr>
              <p:cNvSpPr/>
              <p:nvPr/>
            </p:nvSpPr>
            <p:spPr>
              <a:xfrm>
                <a:off x="3657600" y="5254753"/>
                <a:ext cx="4457700" cy="1298447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relation between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5" name="Cloud Callout 14">
                <a:extLst>
                  <a:ext uri="{FF2B5EF4-FFF2-40B4-BE49-F238E27FC236}">
                    <a16:creationId xmlns:a16="http://schemas.microsoft.com/office/drawing/2014/main" id="{1864161C-04C0-2447-AA4B-6D667FDF9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254753"/>
                <a:ext cx="4457700" cy="1298447"/>
              </a:xfrm>
              <a:prstGeom prst="cloud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FCBCAD-F0E2-7F55-5C74-589C9DBF51F1}"/>
              </a:ext>
            </a:extLst>
          </p:cNvPr>
          <p:cNvSpPr txBox="1"/>
          <p:nvPr/>
        </p:nvSpPr>
        <p:spPr>
          <a:xfrm>
            <a:off x="2286000" y="5715000"/>
            <a:ext cx="124117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3" grpId="1" animBg="1"/>
      <p:bldP spid="2" grpId="0" animBg="1"/>
      <p:bldP spid="31" grpId="0" animBg="1"/>
      <p:bldP spid="15" grpId="0" animBg="1"/>
      <p:bldP spid="15" grpId="1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A problem in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distributed environment</a:t>
            </a:r>
            <a:br>
              <a:rPr lang="en-US" dirty="0">
                <a:solidFill>
                  <a:srgbClr val="7030A0"/>
                </a:solidFill>
              </a:rPr>
            </a:br>
            <a:br>
              <a:rPr lang="en-US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interesting </a:t>
            </a:r>
            <a:r>
              <a:rPr lang="en-US" sz="3600" b="1" dirty="0"/>
              <a:t>juncture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Balls into Bin </a:t>
                </a:r>
                <a:r>
                  <a:rPr lang="en-US" sz="2000" dirty="0"/>
                  <a:t>experiment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1800" dirty="0"/>
                  <a:t>random variable denoting the number of empty bins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</a:t>
                </a:r>
                <a:r>
                  <a:rPr lang="en-US" sz="2000" dirty="0"/>
                  <a:t>   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r="-165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Randomized Quick Sort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/>
                  <a:t>: </a:t>
                </a:r>
                <a:r>
                  <a:rPr lang="en-US" sz="1800" dirty="0"/>
                  <a:t>random variable for the number of comparisons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</a:t>
                </a:r>
                <a:r>
                  <a:rPr lang="en-US" sz="2000" dirty="0"/>
                  <a:t>           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Y]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066800" y="34290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t="-81013" b="-130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562600" y="33528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352800"/>
                <a:ext cx="22860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82278" b="-1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04800" y="50292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00206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E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0292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blipFill rotWithShape="1">
                <a:blip r:embed="rId6"/>
                <a:stretch>
                  <a:fillRect t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953000" y="5029200"/>
                <a:ext cx="3048000" cy="1295400"/>
              </a:xfrm>
              <a:prstGeom prst="cloudCallout">
                <a:avLst>
                  <a:gd name="adj1" fmla="val 67348"/>
                  <a:gd name="adj2" fmla="val 6738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2060"/>
                            </a:solidFill>
                          </a:rPr>
                          <m:t>E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029200"/>
                <a:ext cx="3048000" cy="1295400"/>
              </a:xfrm>
              <a:prstGeom prst="cloudCallout">
                <a:avLst>
                  <a:gd name="adj1" fmla="val 67348"/>
                  <a:gd name="adj2" fmla="val 67386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56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3C78CB-2806-0DE0-AEA8-A6F4C73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1AD3F-D2DF-9544-91CA-70F52BC7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There is no centralized unit.</a:t>
            </a:r>
          </a:p>
          <a:p>
            <a:r>
              <a:rPr lang="en-IN" sz="2000" dirty="0"/>
              <a:t>Each client only knows the address of each server.</a:t>
            </a:r>
          </a:p>
          <a:p>
            <a:r>
              <a:rPr lang="en-IN" sz="2000" dirty="0"/>
              <a:t>A client has no way to communicate/coordinate with other clients.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7030A0"/>
                </a:solidFill>
              </a:rPr>
              <a:t>Aim: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A distributed protocol to assign clients to servers </a:t>
            </a:r>
          </a:p>
          <a:p>
            <a:pPr marL="0" indent="0">
              <a:buNone/>
            </a:pPr>
            <a:r>
              <a:rPr lang="en-IN" sz="2000" dirty="0"/>
              <a:t>so that the maximum load is minimized.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4E29-8910-E599-3603-61B042A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43E57D-0A29-0FBB-04DB-9B1F1EE9B1C8}"/>
              </a:ext>
            </a:extLst>
          </p:cNvPr>
          <p:cNvGrpSpPr/>
          <p:nvPr/>
        </p:nvGrpSpPr>
        <p:grpSpPr>
          <a:xfrm>
            <a:off x="1538356" y="3472343"/>
            <a:ext cx="6234044" cy="337657"/>
            <a:chOff x="1143000" y="4953000"/>
            <a:chExt cx="6234044" cy="337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22601E-5228-0DB3-9CE6-450D9DEEF46C}"/>
                </a:ext>
              </a:extLst>
            </p:cNvPr>
            <p:cNvSpPr/>
            <p:nvPr/>
          </p:nvSpPr>
          <p:spPr>
            <a:xfrm>
              <a:off x="1143000" y="4982208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C945FB-6953-199D-DB88-3CB6ABC106DD}"/>
                </a:ext>
              </a:extLst>
            </p:cNvPr>
            <p:cNvSpPr/>
            <p:nvPr/>
          </p:nvSpPr>
          <p:spPr>
            <a:xfrm>
              <a:off x="2460610" y="49858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53E761-0035-51AF-BE38-A62A0A193335}"/>
                </a:ext>
              </a:extLst>
            </p:cNvPr>
            <p:cNvSpPr/>
            <p:nvPr/>
          </p:nvSpPr>
          <p:spPr>
            <a:xfrm>
              <a:off x="6413440" y="49785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584F31-8B0B-0B10-072B-CA9509406BB7}"/>
                </a:ext>
              </a:extLst>
            </p:cNvPr>
            <p:cNvSpPr/>
            <p:nvPr/>
          </p:nvSpPr>
          <p:spPr>
            <a:xfrm>
              <a:off x="3778220" y="4971255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78BC32-324C-AA16-2846-AC9FDA304B84}"/>
                </a:ext>
              </a:extLst>
            </p:cNvPr>
            <p:cNvSpPr/>
            <p:nvPr/>
          </p:nvSpPr>
          <p:spPr>
            <a:xfrm>
              <a:off x="5095830" y="4974906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37E247-31A2-C5A7-ECE7-55D1F2FA13D8}"/>
                </a:ext>
              </a:extLst>
            </p:cNvPr>
            <p:cNvSpPr/>
            <p:nvPr/>
          </p:nvSpPr>
          <p:spPr>
            <a:xfrm>
              <a:off x="1801805" y="4963953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1A9479-A1FE-C0C8-F2C1-3B1C67B18402}"/>
                </a:ext>
              </a:extLst>
            </p:cNvPr>
            <p:cNvSpPr/>
            <p:nvPr/>
          </p:nvSpPr>
          <p:spPr>
            <a:xfrm>
              <a:off x="3119415" y="4967604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6C2C72-EF5E-36D2-4C89-3608C3E3258A}"/>
                </a:ext>
              </a:extLst>
            </p:cNvPr>
            <p:cNvSpPr/>
            <p:nvPr/>
          </p:nvSpPr>
          <p:spPr>
            <a:xfrm>
              <a:off x="7072244" y="49530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BCA432-6BC1-E9CF-457C-82CC98F53F97}"/>
                </a:ext>
              </a:extLst>
            </p:cNvPr>
            <p:cNvSpPr/>
            <p:nvPr/>
          </p:nvSpPr>
          <p:spPr>
            <a:xfrm>
              <a:off x="4437025" y="4956651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E2A179-0A4D-817D-2C7D-4A32A7DD032C}"/>
                </a:ext>
              </a:extLst>
            </p:cNvPr>
            <p:cNvSpPr/>
            <p:nvPr/>
          </p:nvSpPr>
          <p:spPr>
            <a:xfrm>
              <a:off x="5754635" y="4960302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887A59-6335-1E7F-4FBC-6B4C5A492AB8}"/>
              </a:ext>
            </a:extLst>
          </p:cNvPr>
          <p:cNvGrpSpPr/>
          <p:nvPr/>
        </p:nvGrpSpPr>
        <p:grpSpPr>
          <a:xfrm>
            <a:off x="1219200" y="1828800"/>
            <a:ext cx="7111203" cy="533400"/>
            <a:chOff x="1219200" y="1828800"/>
            <a:chExt cx="7111203" cy="533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96CD4D-D597-864C-6C9C-1E75121EA54A}"/>
                </a:ext>
              </a:extLst>
            </p:cNvPr>
            <p:cNvGrpSpPr/>
            <p:nvPr/>
          </p:nvGrpSpPr>
          <p:grpSpPr>
            <a:xfrm>
              <a:off x="7696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6FC966-A845-6B01-DA49-6FE5AD180EC5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961CF3-2947-ECD4-FBF3-F7560705F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DF4F5F-3DC5-4EEE-4249-10BC8609F4A5}"/>
                </a:ext>
              </a:extLst>
            </p:cNvPr>
            <p:cNvGrpSpPr/>
            <p:nvPr/>
          </p:nvGrpSpPr>
          <p:grpSpPr>
            <a:xfrm>
              <a:off x="6755142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EF008B-01EF-F1C1-0786-4A473F2CBFCF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04A11D-7A60-7E85-D5D5-043ADEABC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6269FB-ED51-971B-B3F3-75BD1EEFB29A}"/>
                </a:ext>
              </a:extLst>
            </p:cNvPr>
            <p:cNvGrpSpPr/>
            <p:nvPr/>
          </p:nvGrpSpPr>
          <p:grpSpPr>
            <a:xfrm>
              <a:off x="5814084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5CE9961-6580-F4EB-BD9F-448D32D01233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DE5C9-3731-F0D5-C963-5C238B703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B24C74-DAE0-726B-640A-F9E74C51FE07}"/>
                </a:ext>
              </a:extLst>
            </p:cNvPr>
            <p:cNvGrpSpPr/>
            <p:nvPr/>
          </p:nvGrpSpPr>
          <p:grpSpPr>
            <a:xfrm>
              <a:off x="490452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F5126B-6904-6BD3-5103-EC39FA7FBAC4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085F41E-0B47-AE43-C474-A781C6623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2D184-371A-D124-64F5-DD15BEFE9A34}"/>
                </a:ext>
              </a:extLst>
            </p:cNvPr>
            <p:cNvGrpSpPr/>
            <p:nvPr/>
          </p:nvGrpSpPr>
          <p:grpSpPr>
            <a:xfrm>
              <a:off x="4010873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C0F885-9C49-3941-6EE9-20BEE7A42A31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891318-9099-8BF1-2E91-6CC3E4FBB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846B05-B533-DF81-EA56-A767651F6D91}"/>
                </a:ext>
              </a:extLst>
            </p:cNvPr>
            <p:cNvGrpSpPr/>
            <p:nvPr/>
          </p:nvGrpSpPr>
          <p:grpSpPr>
            <a:xfrm>
              <a:off x="3069815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18D9C4-E2E9-B48A-3A33-0E17169E5F5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0BD5392-F126-DFEC-E161-DA5DC4C8D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CE7E2B-5238-0693-9DCC-CB5BF6562EE4}"/>
                </a:ext>
              </a:extLst>
            </p:cNvPr>
            <p:cNvGrpSpPr/>
            <p:nvPr/>
          </p:nvGrpSpPr>
          <p:grpSpPr>
            <a:xfrm>
              <a:off x="212875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27415C-C270-1C33-B582-CDF080EE1C6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1C764E-33C9-1050-A2A1-935632C30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010156-CAFC-0B2B-6B33-8B73CDCE4B02}"/>
                </a:ext>
              </a:extLst>
            </p:cNvPr>
            <p:cNvGrpSpPr/>
            <p:nvPr/>
          </p:nvGrpSpPr>
          <p:grpSpPr>
            <a:xfrm>
              <a:off x="1219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9140A8-5257-FEF6-4676-8F75F313407D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8923F60-6588-16A3-93D7-6A209F662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2CE8F33-5AC6-85F8-2B67-D58CC96B68AA}"/>
              </a:ext>
            </a:extLst>
          </p:cNvPr>
          <p:cNvSpPr/>
          <p:nvPr/>
        </p:nvSpPr>
        <p:spPr>
          <a:xfrm>
            <a:off x="3105394" y="2643982"/>
            <a:ext cx="3025791" cy="550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central unit to assign clients to servers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8241F8-1099-6F13-D5D4-B9961BFED325}"/>
              </a:ext>
            </a:extLst>
          </p:cNvPr>
          <p:cNvSpPr txBox="1"/>
          <p:nvPr/>
        </p:nvSpPr>
        <p:spPr>
          <a:xfrm>
            <a:off x="5712" y="3447379"/>
            <a:ext cx="9648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clients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C65149-429C-CAAC-276A-59CBCF019CF1}"/>
              </a:ext>
            </a:extLst>
          </p:cNvPr>
          <p:cNvSpPr txBox="1"/>
          <p:nvPr/>
        </p:nvSpPr>
        <p:spPr>
          <a:xfrm>
            <a:off x="0" y="1878511"/>
            <a:ext cx="1030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2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7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6" grpId="0" animBg="1"/>
      <p:bldP spid="46" grpId="1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The main question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be random variables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]=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        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400" b="1" i="1" dirty="0">
                            <a:latin typeface="Cambria Math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i="0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 </m:t>
                        </m:r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  <m:r>
                      <a:rPr lang="en-US" sz="2800" b="1" i="1" dirty="0" smtClean="0">
                        <a:latin typeface="Cambria Math"/>
                      </a:rPr>
                      <m:t>   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  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62200" y="2362200"/>
            <a:ext cx="3200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3276600"/>
            <a:ext cx="609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3248722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>
                <a:solidFill>
                  <a:srgbClr val="0070C0"/>
                </a:solidFill>
              </a:rPr>
              <a:t>number of </a:t>
            </a:r>
            <a:r>
              <a:rPr lang="en-US" sz="2800" b="1" dirty="0">
                <a:solidFill>
                  <a:srgbClr val="002060"/>
                </a:solidFill>
              </a:rPr>
              <a:t>empty bins)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 : random variable denoting the number of empty bins.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Using Linearity of Expectation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</m:oMath>
                </a14:m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 </a:t>
                </a:r>
                <a:r>
                  <a:rPr lang="en-US" sz="1800" b="1" dirty="0"/>
                  <a:t>for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2"/>
                <a:stretch>
                  <a:fillRect l="-815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831067"/>
            <a:ext cx="5312673" cy="793618"/>
            <a:chOff x="1676400" y="4800600"/>
            <a:chExt cx="5922085" cy="997714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5922085" cy="46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       2        3               …                                   …            n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140156" y="1447800"/>
            <a:ext cx="4870244" cy="533400"/>
            <a:chOff x="1752600" y="1447800"/>
            <a:chExt cx="6042672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1447800"/>
              <a:ext cx="6042672" cy="422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2   3    4    5                           …                m-1   m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19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Randomized Quick Sort</a:t>
            </a:r>
            <a:br>
              <a:rPr lang="en-US" sz="36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>
                <a:solidFill>
                  <a:srgbClr val="0070C0"/>
                </a:solidFill>
              </a:rPr>
              <a:t>number</a:t>
            </a:r>
            <a:r>
              <a:rPr lang="en-US" sz="2800" b="1" dirty="0">
                <a:solidFill>
                  <a:srgbClr val="002060"/>
                </a:solidFill>
              </a:rPr>
              <a:t> of comparisons)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Cambria Math"/>
                  </a:rPr>
                  <a:t>: </a:t>
                </a:r>
                <a:r>
                  <a:rPr lang="en-US" sz="1800" dirty="0">
                    <a:solidFill>
                      <a:srgbClr val="002060"/>
                    </a:solidFill>
                    <a:latin typeface="Calibri" pitchFamily="34" charset="0"/>
                  </a:rPr>
                  <a:t>r. v. for the no. of comparisons during Randomized Quick Sort on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  <a:latin typeface="Calibri" pitchFamily="34" charset="0"/>
                  </a:rPr>
                  <a:t> elements. </a:t>
                </a:r>
                <a:endParaRPr lang="en-US" sz="1800" b="1" i="1" dirty="0">
                  <a:solidFill>
                    <a:srgbClr val="002060"/>
                  </a:solidFill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Using Linearity of expectation: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 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b="1" i="1"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…</m:t>
                        </m:r>
                        <m:r>
                          <a:rPr lang="en-US" sz="2000" b="1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…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1.16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953000"/>
              </a:xfrm>
              <a:blipFill>
                <a:blip r:embed="rId2"/>
                <a:stretch>
                  <a:fillRect l="-593" t="-2337" b="-5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1 5"/>
              <p:cNvSpPr/>
              <p:nvPr/>
            </p:nvSpPr>
            <p:spPr>
              <a:xfrm>
                <a:off x="4419600" y="5562600"/>
                <a:ext cx="2133600" cy="612648"/>
              </a:xfrm>
              <a:prstGeom prst="borderCallout1">
                <a:avLst>
                  <a:gd name="adj1" fmla="val 47873"/>
                  <a:gd name="adj2" fmla="val 552"/>
                  <a:gd name="adj3" fmla="val -84078"/>
                  <a:gd name="adj4" fmla="val -3624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Line Callout 1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562600"/>
                <a:ext cx="2133600" cy="612648"/>
              </a:xfrm>
              <a:prstGeom prst="borderCallout1">
                <a:avLst>
                  <a:gd name="adj1" fmla="val 47873"/>
                  <a:gd name="adj2" fmla="val 552"/>
                  <a:gd name="adj3" fmla="val -84078"/>
                  <a:gd name="adj4" fmla="val -36242"/>
                </a:avLst>
              </a:prstGeom>
              <a:blipFill rotWithShape="1">
                <a:blip r:embed="rId3"/>
                <a:stretch>
                  <a:fillRect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343400" y="45720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5720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3581400"/>
            <a:ext cx="76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505200"/>
            <a:ext cx="762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7400" y="41148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5400000">
            <a:off x="3181350" y="3999738"/>
            <a:ext cx="134112" cy="2077212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5560741" y="3162300"/>
                <a:ext cx="2895600" cy="685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…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741" y="3162300"/>
                <a:ext cx="2895600" cy="6858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5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Linearity of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Theorem: </a:t>
                </a:r>
              </a:p>
              <a:p>
                <a:r>
                  <a:rPr lang="en-US" sz="2000" dirty="0"/>
                  <a:t>(For sum of 2 random variables)</a:t>
                </a:r>
              </a:p>
              <a:p>
                <a:pPr marL="0" indent="0">
                  <a:buNone/>
                </a:pPr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are random variables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</a:t>
                </a:r>
                <a:r>
                  <a:rPr lang="en-US" sz="24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(For sum of more than 2 random variables)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Where to use </a:t>
            </a:r>
            <a:r>
              <a:rPr lang="en-US" sz="3600" b="1" dirty="0">
                <a:solidFill>
                  <a:srgbClr val="7030A0"/>
                </a:solidFill>
              </a:rPr>
              <a:t>Linearity of expectation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Whenever we need to find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U]  </a:t>
                </a:r>
                <a:r>
                  <a:rPr lang="en-US" sz="2000" dirty="0"/>
                  <a:t>but none of the following work</a:t>
                </a:r>
              </a:p>
              <a:p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  <m:r>
                          <m:rPr>
                            <m:nor/>
                          </m:rPr>
                          <a:rPr lang="en-US" sz="2000" b="1" dirty="0"/>
                          <m:t>=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such a situation,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Try to express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as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, such that it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“easy” </a:t>
                </a:r>
                <a:r>
                  <a:rPr lang="en-US" sz="2000" dirty="0"/>
                  <a:t>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calculate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 using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2286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44958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5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Product </a:t>
            </a:r>
            <a:r>
              <a:rPr lang="en-US" sz="3200" b="1" dirty="0">
                <a:solidFill>
                  <a:srgbClr val="002060"/>
                </a:solidFill>
              </a:rPr>
              <a:t>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</a:t>
                </a:r>
                <a:r>
                  <a:rPr lang="en-US" sz="1800" b="1" dirty="0"/>
                  <a:t>product of random variables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 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 …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product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…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53000" y="22860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48006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</TotalTime>
  <Words>2106</Words>
  <Application>Microsoft Office PowerPoint</Application>
  <PresentationFormat>On-screen Show (4:3)</PresentationFormat>
  <Paragraphs>426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Randomized Algorithms CS648A </vt:lpstr>
      <vt:lpstr>PowerPoint Presentation</vt:lpstr>
      <vt:lpstr>An interesting juncture</vt:lpstr>
      <vt:lpstr>The main question ?</vt:lpstr>
      <vt:lpstr>Balls into Bins (number of empty bins)</vt:lpstr>
      <vt:lpstr>Randomized Quick Sort (number of comparisons)</vt:lpstr>
      <vt:lpstr>Linearity of Expectation</vt:lpstr>
      <vt:lpstr>Where to use Linearity of expectation ?</vt:lpstr>
      <vt:lpstr>Product of Random Variables</vt:lpstr>
      <vt:lpstr>A question</vt:lpstr>
      <vt:lpstr>Balls Out of BIN  </vt:lpstr>
      <vt:lpstr>Balls Out of Bin</vt:lpstr>
      <vt:lpstr>Balls Out of Bin</vt:lpstr>
      <vt:lpstr>Balls Out of Bin </vt:lpstr>
      <vt:lpstr>Balls Out of Bin </vt:lpstr>
      <vt:lpstr>Balls Out of Bin </vt:lpstr>
      <vt:lpstr>Balls Out of Bin </vt:lpstr>
      <vt:lpstr>Randomized algorithm for  Primality</vt:lpstr>
      <vt:lpstr>mod operation </vt:lpstr>
      <vt:lpstr>mod operation </vt:lpstr>
      <vt:lpstr>A programming exercise</vt:lpstr>
      <vt:lpstr>Fingerprinting Application 2 </vt:lpstr>
      <vt:lpstr>PowerPoint Presentation</vt:lpstr>
      <vt:lpstr>Motivation</vt:lpstr>
      <vt:lpstr>Randomized Algorithm  for pattern Matching</vt:lpstr>
      <vt:lpstr>Checking if P appears in Text T at location k  </vt:lpstr>
      <vt:lpstr>Checking if P appears in Text T at location k  </vt:lpstr>
      <vt:lpstr>Checking if P appears in Text T at location k  </vt:lpstr>
      <vt:lpstr>A problem in  distributed environment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596</cp:revision>
  <dcterms:created xsi:type="dcterms:W3CDTF">2011-12-03T04:13:03Z</dcterms:created>
  <dcterms:modified xsi:type="dcterms:W3CDTF">2024-01-18T09:35:11Z</dcterms:modified>
</cp:coreProperties>
</file>