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515" r:id="rId3"/>
    <p:sldId id="605" r:id="rId4"/>
    <p:sldId id="613" r:id="rId5"/>
    <p:sldId id="571" r:id="rId6"/>
    <p:sldId id="556" r:id="rId7"/>
    <p:sldId id="611" r:id="rId8"/>
    <p:sldId id="587" r:id="rId9"/>
    <p:sldId id="588" r:id="rId10"/>
    <p:sldId id="589" r:id="rId11"/>
    <p:sldId id="707" r:id="rId12"/>
    <p:sldId id="708" r:id="rId13"/>
    <p:sldId id="563" r:id="rId14"/>
    <p:sldId id="560" r:id="rId15"/>
    <p:sldId id="569" r:id="rId16"/>
    <p:sldId id="709" r:id="rId17"/>
    <p:sldId id="710" r:id="rId18"/>
    <p:sldId id="562" r:id="rId19"/>
    <p:sldId id="574" r:id="rId20"/>
    <p:sldId id="564" r:id="rId21"/>
    <p:sldId id="575" r:id="rId22"/>
    <p:sldId id="603" r:id="rId23"/>
    <p:sldId id="577" r:id="rId24"/>
    <p:sldId id="578" r:id="rId25"/>
    <p:sldId id="579" r:id="rId26"/>
    <p:sldId id="580" r:id="rId27"/>
    <p:sldId id="582" r:id="rId28"/>
    <p:sldId id="558" r:id="rId29"/>
    <p:sldId id="584" r:id="rId30"/>
    <p:sldId id="585" r:id="rId31"/>
    <p:sldId id="714" r:id="rId32"/>
    <p:sldId id="703" r:id="rId33"/>
    <p:sldId id="695" r:id="rId34"/>
    <p:sldId id="704" r:id="rId35"/>
    <p:sldId id="711" r:id="rId36"/>
    <p:sldId id="712" r:id="rId37"/>
    <p:sldId id="71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4" autoAdjust="0"/>
    <p:restoredTop sz="94547" autoAdjust="0"/>
  </p:normalViewPr>
  <p:slideViewPr>
    <p:cSldViewPr>
      <p:cViewPr varScale="1">
        <p:scale>
          <a:sx n="108" d="100"/>
          <a:sy n="108" d="100"/>
        </p:scale>
        <p:origin x="154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2.gi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7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0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46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71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4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6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CS648A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Application of </a:t>
            </a:r>
            <a:r>
              <a:rPr lang="en-US" sz="2200" b="1" dirty="0">
                <a:solidFill>
                  <a:srgbClr val="7030A0"/>
                </a:solidFill>
              </a:rPr>
              <a:t>Fingerprinting Technique</a:t>
            </a:r>
          </a:p>
          <a:p>
            <a:pPr marL="1257300" lvl="2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1-dimensional Pattern matching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solidFill>
                  <a:srgbClr val="002060"/>
                </a:solidFill>
              </a:rPr>
              <a:t>Union bound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>
                <a:solidFill>
                  <a:srgbClr val="002060"/>
                </a:solidFill>
              </a:rPr>
              <a:t>Preparation for </a:t>
            </a:r>
            <a:r>
              <a:rPr lang="en-US" sz="1900" b="1" u="sng" dirty="0">
                <a:solidFill>
                  <a:srgbClr val="7030A0"/>
                </a:solidFill>
              </a:rPr>
              <a:t>a memorable lecture </a:t>
            </a:r>
            <a:r>
              <a:rPr lang="en-US" sz="1900" b="1" u="sng" dirty="0">
                <a:solidFill>
                  <a:schemeClr val="tx1"/>
                </a:solidFill>
              </a:rPr>
              <a:t>on 25th January</a:t>
            </a:r>
            <a:r>
              <a:rPr lang="en-US" sz="1900" b="1" dirty="0">
                <a:solidFill>
                  <a:srgbClr val="002060"/>
                </a:solidFill>
              </a:rPr>
              <a:t>.</a:t>
            </a:r>
            <a:r>
              <a:rPr lang="en-US" sz="2600" b="1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105400" y="5486400"/>
            <a:ext cx="2066693" cy="306324"/>
          </a:xfrm>
          <a:prstGeom prst="borderCallout1">
            <a:avLst>
              <a:gd name="adj1" fmla="val 49693"/>
              <a:gd name="adj2" fmla="val -1016"/>
              <a:gd name="adj3" fmla="val 50614"/>
              <a:gd name="adj4" fmla="val -956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 powerful tool</a:t>
            </a:r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Some  </a:t>
            </a:r>
            <a:r>
              <a:rPr lang="en-US" sz="2000" i="1" dirty="0">
                <a:solidFill>
                  <a:srgbClr val="0070C0"/>
                </a:solidFill>
              </a:rPr>
              <a:t>random</a:t>
            </a:r>
            <a:r>
              <a:rPr lang="en-US" sz="2000" dirty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Ponder over it …</a:t>
            </a:r>
            <a:r>
              <a:rPr lang="en-US" sz="2000" dirty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7D6CC2-7D4A-41DC-205E-04B33ED0A5E1}"/>
              </a:ext>
            </a:extLst>
          </p:cNvPr>
          <p:cNvSpPr txBox="1"/>
          <p:nvPr/>
        </p:nvSpPr>
        <p:spPr>
          <a:xfrm>
            <a:off x="3332654" y="4402415"/>
            <a:ext cx="247869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6C31"/>
                </a:solidFill>
              </a:rPr>
              <a:t>Do it as a </a:t>
            </a:r>
            <a:r>
              <a:rPr lang="en-US" sz="1800" b="1" dirty="0">
                <a:solidFill>
                  <a:srgbClr val="006C31"/>
                </a:solidFill>
              </a:rPr>
              <a:t>Homework </a:t>
            </a:r>
            <a:r>
              <a:rPr lang="en-US" sz="1800" b="1" dirty="0">
                <a:solidFill>
                  <a:srgbClr val="006C31"/>
                </a:solidFill>
                <a:sym typeface="Wingdings" pitchFamily="2" charset="2"/>
              </a:rPr>
              <a:t>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There is no centralized unit.</a:t>
            </a:r>
          </a:p>
          <a:p>
            <a:r>
              <a:rPr lang="en-IN" sz="2000" dirty="0"/>
              <a:t>Each client only knows the address of each server.</a:t>
            </a:r>
          </a:p>
          <a:p>
            <a:r>
              <a:rPr lang="en-IN" sz="2000" dirty="0"/>
              <a:t>A client has no way to communicate/coordinate with other clients.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Aim:</a:t>
            </a: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A distributed protocol to assign clients to servers </a:t>
            </a:r>
          </a:p>
          <a:p>
            <a:pPr marL="0" indent="0">
              <a:buNone/>
            </a:pPr>
            <a:r>
              <a:rPr lang="en-IN" sz="2000" dirty="0"/>
              <a:t>so that the maximum load is minimized.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CE8F33-5AC6-85F8-2B67-D58CC96B68AA}"/>
              </a:ext>
            </a:extLst>
          </p:cNvPr>
          <p:cNvSpPr/>
          <p:nvPr/>
        </p:nvSpPr>
        <p:spPr>
          <a:xfrm>
            <a:off x="3105394" y="2643982"/>
            <a:ext cx="3025791" cy="55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central unit to assign clients to servers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02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7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6" grpId="0" animBg="1"/>
      <p:bldP spid="46" grpId="1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A </a:t>
            </a:r>
            <a:r>
              <a:rPr lang="en-IN" sz="2000" b="1" dirty="0">
                <a:solidFill>
                  <a:srgbClr val="7030A0"/>
                </a:solidFill>
              </a:rPr>
              <a:t>distributed</a:t>
            </a:r>
            <a:r>
              <a:rPr lang="en-IN" sz="2000" b="1" dirty="0"/>
              <a:t> protocol:</a:t>
            </a:r>
          </a:p>
          <a:p>
            <a:pPr marL="0" indent="0">
              <a:buNone/>
            </a:pPr>
            <a:r>
              <a:rPr lang="en-IN" sz="2000" dirty="0"/>
              <a:t>Each client selects a server </a:t>
            </a:r>
          </a:p>
          <a:p>
            <a:r>
              <a:rPr lang="en-IN" sz="2000" u="sng" dirty="0"/>
              <a:t>randomly</a:t>
            </a:r>
            <a:r>
              <a:rPr lang="en-IN" sz="2000" dirty="0"/>
              <a:t> </a:t>
            </a:r>
            <a:r>
              <a:rPr lang="en-IN" sz="2000" u="sng" dirty="0"/>
              <a:t>uniformly</a:t>
            </a:r>
            <a:r>
              <a:rPr lang="en-IN" sz="2000" dirty="0"/>
              <a:t> and </a:t>
            </a:r>
          </a:p>
          <a:p>
            <a:r>
              <a:rPr lang="en-IN" sz="2000" u="sng" dirty="0"/>
              <a:t>independent</a:t>
            </a:r>
            <a:r>
              <a:rPr lang="en-IN" sz="2000" dirty="0"/>
              <a:t> of other clients,</a:t>
            </a:r>
          </a:p>
          <a:p>
            <a:pPr marL="0" indent="0">
              <a:buNone/>
            </a:pPr>
            <a:r>
              <a:rPr lang="en-IN" sz="2000" dirty="0"/>
              <a:t>and approaches it for its job.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6F1A7-EA52-BA41-85AF-D17D30CB0AF0}"/>
              </a:ext>
            </a:extLst>
          </p:cNvPr>
          <p:cNvSpPr txBox="1"/>
          <p:nvPr/>
        </p:nvSpPr>
        <p:spPr>
          <a:xfrm>
            <a:off x="2352019" y="6213825"/>
            <a:ext cx="496809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What will be maximum load with high probability ?</a:t>
            </a:r>
          </a:p>
        </p:txBody>
      </p:sp>
    </p:spTree>
    <p:extLst>
      <p:ext uri="{BB962C8B-B14F-4D97-AF65-F5344CB8AC3E}">
        <p14:creationId xmlns:p14="http://schemas.microsoft.com/office/powerpoint/2010/main" val="32386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Union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Probability tool </a:t>
            </a:r>
            <a:r>
              <a:rPr lang="en-US" sz="4000" b="1" dirty="0">
                <a:solidFill>
                  <a:srgbClr val="7030A0"/>
                </a:solidFill>
              </a:rPr>
              <a:t>(union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2400" dirty="0"/>
                  <a:t>?</a:t>
                </a:r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8194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Probability tool </a:t>
            </a:r>
            <a:r>
              <a:rPr lang="en-US" sz="4000" b="1" dirty="0">
                <a:solidFill>
                  <a:srgbClr val="7030A0"/>
                </a:solidFill>
              </a:rPr>
              <a:t>(union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Question: Where to 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Union theorem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it is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u="sng" dirty="0"/>
                  <a:t>(usually similar/same)</a:t>
                </a:r>
                <a:r>
                  <a:rPr lang="en-US" sz="2000" dirty="0"/>
                  <a:t> such that</a:t>
                </a:r>
              </a:p>
              <a:p>
                <a:r>
                  <a:rPr lang="en-US" sz="2000" dirty="0"/>
                  <a:t>it is easy to calculate/bound 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you may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using the following inequality: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9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38356" y="3472343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18288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5712" y="3447379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18785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00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3C78CB-2806-0DE0-AEA8-A6F4C73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6C31"/>
                </a:solidFill>
              </a:rPr>
              <a:t>Client-Server </a:t>
            </a:r>
            <a:r>
              <a:rPr lang="en-IN" sz="3200" b="1" dirty="0">
                <a:solidFill>
                  <a:srgbClr val="7030A0"/>
                </a:solidFill>
              </a:rPr>
              <a:t>Problem</a:t>
            </a:r>
            <a:r>
              <a:rPr lang="en-IN" sz="3200" b="1" dirty="0"/>
              <a:t> in </a:t>
            </a:r>
            <a:br>
              <a:rPr lang="en-IN" sz="3200" b="1" dirty="0"/>
            </a:br>
            <a:r>
              <a:rPr lang="en-IN" sz="3200" b="1" dirty="0"/>
              <a:t>Distributed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1AD3F-D2DF-9544-91CA-70F52BC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4E29-8910-E599-3603-61B042A2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43E57D-0A29-0FBB-04DB-9B1F1EE9B1C8}"/>
              </a:ext>
            </a:extLst>
          </p:cNvPr>
          <p:cNvGrpSpPr/>
          <p:nvPr/>
        </p:nvGrpSpPr>
        <p:grpSpPr>
          <a:xfrm>
            <a:off x="1597982" y="1876436"/>
            <a:ext cx="6234044" cy="337657"/>
            <a:chOff x="1143000" y="4953000"/>
            <a:chExt cx="6234044" cy="33765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22601E-5228-0DB3-9CE6-450D9DEEF46C}"/>
                </a:ext>
              </a:extLst>
            </p:cNvPr>
            <p:cNvSpPr/>
            <p:nvPr/>
          </p:nvSpPr>
          <p:spPr>
            <a:xfrm>
              <a:off x="1143000" y="4982208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C945FB-6953-199D-DB88-3CB6ABC106DD}"/>
                </a:ext>
              </a:extLst>
            </p:cNvPr>
            <p:cNvSpPr/>
            <p:nvPr/>
          </p:nvSpPr>
          <p:spPr>
            <a:xfrm>
              <a:off x="2460610" y="49858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53E761-0035-51AF-BE38-A62A0A193335}"/>
                </a:ext>
              </a:extLst>
            </p:cNvPr>
            <p:cNvSpPr/>
            <p:nvPr/>
          </p:nvSpPr>
          <p:spPr>
            <a:xfrm>
              <a:off x="6413440" y="4978557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584F31-8B0B-0B10-072B-CA9509406BB7}"/>
                </a:ext>
              </a:extLst>
            </p:cNvPr>
            <p:cNvSpPr/>
            <p:nvPr/>
          </p:nvSpPr>
          <p:spPr>
            <a:xfrm>
              <a:off x="3778220" y="4971255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78BC32-324C-AA16-2846-AC9FDA304B84}"/>
                </a:ext>
              </a:extLst>
            </p:cNvPr>
            <p:cNvSpPr/>
            <p:nvPr/>
          </p:nvSpPr>
          <p:spPr>
            <a:xfrm>
              <a:off x="5095830" y="4974906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37E247-31A2-C5A7-ECE7-55D1F2FA13D8}"/>
                </a:ext>
              </a:extLst>
            </p:cNvPr>
            <p:cNvSpPr/>
            <p:nvPr/>
          </p:nvSpPr>
          <p:spPr>
            <a:xfrm>
              <a:off x="1801805" y="4963953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1A9479-A1FE-C0C8-F2C1-3B1C67B18402}"/>
                </a:ext>
              </a:extLst>
            </p:cNvPr>
            <p:cNvSpPr/>
            <p:nvPr/>
          </p:nvSpPr>
          <p:spPr>
            <a:xfrm>
              <a:off x="3119415" y="4967604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6C2C72-EF5E-36D2-4C89-3608C3E3258A}"/>
                </a:ext>
              </a:extLst>
            </p:cNvPr>
            <p:cNvSpPr/>
            <p:nvPr/>
          </p:nvSpPr>
          <p:spPr>
            <a:xfrm>
              <a:off x="7072244" y="4953000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ABCA432-6BC1-E9CF-457C-82CC98F53F97}"/>
                </a:ext>
              </a:extLst>
            </p:cNvPr>
            <p:cNvSpPr/>
            <p:nvPr/>
          </p:nvSpPr>
          <p:spPr>
            <a:xfrm>
              <a:off x="4437025" y="4956651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E2A179-0A4D-817D-2C7D-4A32A7DD032C}"/>
                </a:ext>
              </a:extLst>
            </p:cNvPr>
            <p:cNvSpPr/>
            <p:nvPr/>
          </p:nvSpPr>
          <p:spPr>
            <a:xfrm>
              <a:off x="5754635" y="4960302"/>
              <a:ext cx="304800" cy="3048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887A59-6335-1E7F-4FBC-6B4C5A492AB8}"/>
              </a:ext>
            </a:extLst>
          </p:cNvPr>
          <p:cNvGrpSpPr/>
          <p:nvPr/>
        </p:nvGrpSpPr>
        <p:grpSpPr>
          <a:xfrm>
            <a:off x="1219200" y="3276600"/>
            <a:ext cx="7111203" cy="533400"/>
            <a:chOff x="1219200" y="1828800"/>
            <a:chExt cx="7111203" cy="533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896CD4D-D597-864C-6C9C-1E75121EA54A}"/>
                </a:ext>
              </a:extLst>
            </p:cNvPr>
            <p:cNvGrpSpPr/>
            <p:nvPr/>
          </p:nvGrpSpPr>
          <p:grpSpPr>
            <a:xfrm>
              <a:off x="7696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D6FC966-A845-6B01-DA49-6FE5AD180EC5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961CF3-2947-ECD4-FBF3-F7560705F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DF4F5F-3DC5-4EEE-4249-10BC8609F4A5}"/>
                </a:ext>
              </a:extLst>
            </p:cNvPr>
            <p:cNvGrpSpPr/>
            <p:nvPr/>
          </p:nvGrpSpPr>
          <p:grpSpPr>
            <a:xfrm>
              <a:off x="6755142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EF008B-01EF-F1C1-0786-4A473F2CBFCF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A04A11D-7A60-7E85-D5D5-043ADEABC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96269FB-ED51-971B-B3F3-75BD1EEFB29A}"/>
                </a:ext>
              </a:extLst>
            </p:cNvPr>
            <p:cNvGrpSpPr/>
            <p:nvPr/>
          </p:nvGrpSpPr>
          <p:grpSpPr>
            <a:xfrm>
              <a:off x="5814084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5CE9961-6580-F4EB-BD9F-448D32D01233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98DE5C9-3731-F0D5-C963-5C238B70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B24C74-DAE0-726B-640A-F9E74C51FE07}"/>
                </a:ext>
              </a:extLst>
            </p:cNvPr>
            <p:cNvGrpSpPr/>
            <p:nvPr/>
          </p:nvGrpSpPr>
          <p:grpSpPr>
            <a:xfrm>
              <a:off x="490452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9F5126B-6904-6BD3-5103-EC39FA7FBAC4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085F41E-0B47-AE43-C474-A781C6623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9A2D184-371A-D124-64F5-DD15BEFE9A34}"/>
                </a:ext>
              </a:extLst>
            </p:cNvPr>
            <p:cNvGrpSpPr/>
            <p:nvPr/>
          </p:nvGrpSpPr>
          <p:grpSpPr>
            <a:xfrm>
              <a:off x="4010873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BC0F885-9C49-3941-6EE9-20BEE7A42A31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891318-9099-8BF1-2E91-6CC3E4FBB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8846B05-B533-DF81-EA56-A767651F6D91}"/>
                </a:ext>
              </a:extLst>
            </p:cNvPr>
            <p:cNvGrpSpPr/>
            <p:nvPr/>
          </p:nvGrpSpPr>
          <p:grpSpPr>
            <a:xfrm>
              <a:off x="3069815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18D9C4-E2E9-B48A-3A33-0E17169E5F5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BD5392-F126-DFEC-E161-DA5DC4C8D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CE7E2B-5238-0693-9DCC-CB5BF6562EE4}"/>
                </a:ext>
              </a:extLst>
            </p:cNvPr>
            <p:cNvGrpSpPr/>
            <p:nvPr/>
          </p:nvGrpSpPr>
          <p:grpSpPr>
            <a:xfrm>
              <a:off x="2128757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227415C-C270-1C33-B582-CDF080EE1C6E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81C764E-33C9-1050-A2A1-935632C3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010156-CAFC-0B2B-6B33-8B73CDCE4B02}"/>
                </a:ext>
              </a:extLst>
            </p:cNvPr>
            <p:cNvGrpSpPr/>
            <p:nvPr/>
          </p:nvGrpSpPr>
          <p:grpSpPr>
            <a:xfrm>
              <a:off x="1219200" y="1828800"/>
              <a:ext cx="634203" cy="533400"/>
              <a:chOff x="6084037" y="1981200"/>
              <a:chExt cx="634203" cy="5334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9140A8-5257-FEF6-4676-8F75F313407D}"/>
                  </a:ext>
                </a:extLst>
              </p:cNvPr>
              <p:cNvSpPr/>
              <p:nvPr/>
            </p:nvSpPr>
            <p:spPr>
              <a:xfrm>
                <a:off x="6084037" y="1981200"/>
                <a:ext cx="634203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8923F60-6588-16A3-93D7-6A209F662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4037" y="2362200"/>
                <a:ext cx="634203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A8241F8-1099-6F13-D5D4-B9961BFED325}"/>
              </a:ext>
            </a:extLst>
          </p:cNvPr>
          <p:cNvSpPr txBox="1"/>
          <p:nvPr/>
        </p:nvSpPr>
        <p:spPr>
          <a:xfrm>
            <a:off x="65338" y="1851472"/>
            <a:ext cx="9648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clients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C65149-429C-CAAC-276A-59CBCF019CF1}"/>
              </a:ext>
            </a:extLst>
          </p:cNvPr>
          <p:cNvSpPr txBox="1"/>
          <p:nvPr/>
        </p:nvSpPr>
        <p:spPr>
          <a:xfrm>
            <a:off x="0" y="3326311"/>
            <a:ext cx="103015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</a:t>
            </a:r>
            <a:r>
              <a:rPr lang="en-US" dirty="0"/>
              <a:t>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73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956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Applications </a:t>
            </a:r>
            <a:r>
              <a:rPr lang="en-US" dirty="0"/>
              <a:t>of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Union Theorem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Fingerprinting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400" dirty="0"/>
              <a:t>Application 2</a:t>
            </a:r>
            <a:br>
              <a:rPr lang="en-US" sz="24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(Continued from the last class)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very high probability, maximum load is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  <a:endParaRPr lang="en-US" sz="2000" b="1" dirty="0"/>
              </a:p>
              <a:p>
                <a:pPr marL="0" indent="0" algn="ctr">
                  <a:buNone/>
                </a:pPr>
                <a:endParaRPr lang="en-US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8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334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638800"/>
            <a:ext cx="27051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4000" y="4267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457200" y="2055539"/>
            <a:ext cx="7517030" cy="144966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has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141" t="-104478" r="-4893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perspective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bin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19" t="-10667" r="-457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524000" y="47244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981200"/>
            <a:ext cx="1143000" cy="13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2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build="p"/>
      <p:bldP spid="2" grpId="0" animBg="1"/>
      <p:bldP spid="49" grpId="0" animBg="1"/>
      <p:bldP spid="3" grpId="0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ea typeface="Cambria Math"/>
                  </a:rPr>
                  <a:t>Event</a:t>
                </a:r>
                <a:r>
                  <a:rPr lang="en-US" sz="2800" dirty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Event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has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it 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/>
                  <a:t>To show</a:t>
                </a:r>
                <a:br>
                  <a:rPr lang="en-US" sz="3600" dirty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br>
                  <a:rPr lang="en-US" sz="3600" dirty="0">
                    <a:solidFill>
                      <a:srgbClr val="0070C0"/>
                    </a:solidFill>
                  </a:rPr>
                </a:b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th bin has at least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</p:spPr>
            <p:txBody>
              <a:bodyPr/>
              <a:lstStyle/>
              <a:p>
                <a:r>
                  <a:rPr lang="en-US" sz="3200" b="1" dirty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  <a:blipFill rotWithShape="1">
                <a:blip r:embed="rId2"/>
                <a:stretch>
                  <a:fillRect t="-21831" b="-38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  <a:blipFill>
                <a:blip r:embed="rId3"/>
                <a:stretch>
                  <a:fillRect l="-741" t="-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>
                    <a:solidFill>
                      <a:schemeClr val="tx1"/>
                    </a:solidFill>
                  </a:rPr>
                  <a:t>’s</a:t>
                </a:r>
                <a:r>
                  <a:rPr lang="en-US" dirty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306762"/>
            <a:ext cx="685800" cy="4270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balls are thrown randomly uniformly and independently into bins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with probability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maximum load of any bin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slightly more careful calculation, it can be shown that the maximum load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/>
                  <a:t>log </a:t>
                </a:r>
                <a:r>
                  <a:rPr lang="en-US" sz="2000" b="1" dirty="0" err="1"/>
                  <a:t>log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Application 2 </a:t>
            </a:r>
            <a:r>
              <a:rPr lang="en-US" sz="3200" dirty="0"/>
              <a:t>of the </a:t>
            </a:r>
            <a:r>
              <a:rPr lang="en-US" sz="3200" dirty="0">
                <a:solidFill>
                  <a:srgbClr val="C00000"/>
                </a:solidFill>
              </a:rPr>
              <a:t>Union Theorem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The secret of its popularity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03" y="2902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C00000"/>
                </a:solidFill>
              </a:rPr>
              <a:t>Randomized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increases,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16495" y="1761384"/>
              <a:ext cx="8458199" cy="2621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1328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316495" y="1761384"/>
              <a:ext cx="8458199" cy="26212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34667" t="-4630" r="-194667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4667" t="-4630" r="-94667" b="-3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7246" t="-4630" r="-2899" b="-30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173846" r="-98716" b="-4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278125" r="-98716" b="-30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372308" r="-98716" b="-20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479688" r="-98716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3" t="-570769" r="-98716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11328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26685" y="979538"/>
                <a:ext cx="274363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685" y="979538"/>
                <a:ext cx="2743636" cy="369332"/>
              </a:xfrm>
              <a:prstGeom prst="rect">
                <a:avLst/>
              </a:prstGeom>
              <a:blipFill>
                <a:blip r:embed="rId4"/>
                <a:stretch>
                  <a:fillRect l="-1778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sort</a:t>
            </a:r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1E61CAC-3039-4362-9C41-48147491B24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457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09417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9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8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1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3470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684B2526-72A5-4284-91FD-35B8715786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82864" y="2390664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𝟐𝟏𝟎𝟕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𝟏𝟔𝟖𝟖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7077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𝟏𝟏𝟕𝟑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007195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𝟔𝟕𝟓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965568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48673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684B2526-72A5-4284-91FD-35B8715786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82864" y="2390664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47077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7195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965568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8673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94DB47B5-696E-437B-A388-DD731AEDDC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26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𝟏𝟓𝟕𝟔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𝟏𝟏𝟒𝟖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𝟕𝟎𝟓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𝟏𝟑𝟑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8">
                <a:extLst>
                  <a:ext uri="{FF2B5EF4-FFF2-40B4-BE49-F238E27FC236}">
                    <a16:creationId xmlns:a16="http://schemas.microsoft.com/office/drawing/2014/main" id="{94DB47B5-696E-437B-A388-DD731AEDD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888368"/>
                  </p:ext>
                </p:extLst>
              </p:nvPr>
            </p:nvGraphicFramePr>
            <p:xfrm>
              <a:off x="5326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FDA95D-1E34-4AF8-B4B5-CCCA9B1AAE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645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𝟔𝟕𝟒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𝟐𝟔𝟎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6FDA95D-1E34-4AF8-B4B5-CCCA9B1AAE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072635"/>
                  </p:ext>
                </p:extLst>
              </p:nvPr>
            </p:nvGraphicFramePr>
            <p:xfrm>
              <a:off x="61645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F2F11143-259B-4477-B2C7-36277064E4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86600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𝟏𝟓𝟑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F2F11143-259B-4477-B2C7-36277064E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548280"/>
                  </p:ext>
                </p:extLst>
              </p:nvPr>
            </p:nvGraphicFramePr>
            <p:xfrm>
              <a:off x="7086600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130CC7EE-6825-439C-A139-0FE33578E5B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93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130CC7EE-6825-439C-A139-0FE33578E5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467473"/>
                  </p:ext>
                </p:extLst>
              </p:nvPr>
            </p:nvGraphicFramePr>
            <p:xfrm>
              <a:off x="7993344" y="2438400"/>
              <a:ext cx="769656" cy="19666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9656">
                      <a:extLst>
                        <a:ext uri="{9D8B030D-6E8A-4147-A177-3AD203B41FA5}">
                          <a16:colId xmlns:a16="http://schemas.microsoft.com/office/drawing/2014/main" val="2845345212"/>
                        </a:ext>
                      </a:extLst>
                    </a:gridCol>
                  </a:tblGrid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b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3056511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01563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7864604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98462" b="-19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113662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03125" b="-10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989360"/>
                      </a:ext>
                    </a:extLst>
                  </a:tr>
                  <a:tr h="3933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3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212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4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3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makes </a:t>
            </a:r>
            <a:r>
              <a:rPr lang="en-US" sz="3200" b="1" dirty="0">
                <a:solidFill>
                  <a:srgbClr val="7030A0"/>
                </a:solidFill>
              </a:rPr>
              <a:t>Quick sort </a:t>
            </a:r>
            <a:r>
              <a:rPr lang="en-US" sz="3200" b="1" dirty="0">
                <a:solidFill>
                  <a:srgbClr val="006C31"/>
                </a:solidFill>
              </a:rPr>
              <a:t>popular</a:t>
            </a:r>
            <a:r>
              <a:rPr lang="en-US" sz="3200" b="1" dirty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/>
                  <a:t>[Colin </a:t>
                </a:r>
                <a:r>
                  <a:rPr lang="en-US" sz="2000" dirty="0" err="1"/>
                  <a:t>McDiarmid</a:t>
                </a:r>
                <a:r>
                  <a:rPr lang="en-US" sz="2000" dirty="0"/>
                  <a:t>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/>
                  <a:t>]: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/>
                  <a:t>=</a:t>
                </a:r>
                <a:r>
                  <a:rPr lang="en-IN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Prob.</a:t>
                </a:r>
                <a:r>
                  <a:rPr lang="en-US" sz="2000" dirty="0"/>
                  <a:t> run time exceeds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/>
                  <a:t> is       </a:t>
                </a:r>
                <a:r>
                  <a:rPr lang="en-IN" sz="2000" dirty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5732" t="-4839" r="-1019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4419600"/>
            <a:ext cx="7467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result is too complex and involves sophisticated tools of probability. </a:t>
            </a:r>
          </a:p>
          <a:p>
            <a:pPr algn="ctr"/>
            <a:r>
              <a:rPr lang="en-US" dirty="0"/>
              <a:t>So it is not worth discussion  in this course at this stage. </a:t>
            </a:r>
          </a:p>
          <a:p>
            <a:pPr algn="ctr"/>
            <a:r>
              <a:rPr lang="en-US" dirty="0"/>
              <a:t>But we can get a similar result using elementary probability tools </a:t>
            </a:r>
            <a:r>
              <a:rPr lang="en-US" dirty="0">
                <a:sym typeface="Wingdings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then</a:t>
                </a:r>
                <a:r>
                  <a:rPr lang="en-US" sz="2000" dirty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appears at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)”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 ≤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Fingerprint size to get error probability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41" t="-750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33600" y="6096000"/>
            <a:ext cx="32689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184349" y="3352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36349" y="3352800"/>
            <a:ext cx="313279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0" y="56388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90800" y="48006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57600" y="5562600"/>
            <a:ext cx="4876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057400" y="5181600"/>
            <a:ext cx="525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638800"/>
                <a:ext cx="2171107" cy="369332"/>
              </a:xfrm>
              <a:prstGeom prst="rect">
                <a:avLst/>
              </a:prstGeom>
              <a:blipFill>
                <a:blip r:embed="rId7"/>
                <a:stretch>
                  <a:fillRect l="-2235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98" y="5562600"/>
                <a:ext cx="494302" cy="484941"/>
              </a:xfrm>
              <a:prstGeom prst="rect">
                <a:avLst/>
              </a:prstGeom>
              <a:blipFill>
                <a:blip r:embed="rId8"/>
                <a:stretch>
                  <a:fillRect l="-1111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6" grpId="0" animBg="1"/>
      <p:bldP spid="17" grpId="0" uiExpand="1" animBg="1"/>
      <p:bldP spid="18" grpId="0" animBg="1"/>
      <p:bldP spid="19" grpId="0" animBg="1"/>
      <p:bldP spid="20" grpId="0" animBg="1"/>
      <p:bldP spid="21" grpId="0"/>
      <p:bldP spid="23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29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random variable for the no. of comparisons during </a:t>
                </a:r>
                <a:r>
                  <a:rPr lang="en-US" sz="2000" b="1" dirty="0"/>
                  <a:t>Randomized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find </a:t>
                </a:r>
                <a:r>
                  <a:rPr lang="en-US" sz="2000" u="sng" dirty="0"/>
                  <a:t>a constant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We shall 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476950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6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7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8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09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0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1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2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3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4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5"/>
                          </a:ext>
                        </a:extLst>
                      </a:gridCol>
                      <a:gridCol w="439271">
                        <a:extLst>
                          <a:ext uri="{9D8B030D-6E8A-4147-A177-3AD203B41FA5}">
                            <a16:colId xmlns:a16="http://schemas.microsoft.com/office/drawing/2014/main" val="20016"/>
                          </a:ext>
                        </a:extLst>
                      </a:gridCol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…</a:t>
                  </a: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18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/>
                  <a:t>Probability that Randomized Quick sort performs more than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 comparisons is less than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Tools needed: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dirty="0"/>
                  <a:t>Union</a:t>
                </a:r>
                <a:r>
                  <a:rPr lang="en-US" sz="2000" dirty="0"/>
                  <a:t> theorem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 Probability (less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HEADS during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tosses of a fair coin)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The right </a:t>
                </a:r>
                <a:r>
                  <a:rPr lang="en-US" sz="2000" dirty="0">
                    <a:solidFill>
                      <a:srgbClr val="7030A0"/>
                    </a:solidFill>
                  </a:rPr>
                  <a:t>perspective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7239" y="4343400"/>
            <a:ext cx="1143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934670"/>
            <a:ext cx="8991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Spend at least </a:t>
            </a:r>
            <a:r>
              <a:rPr lang="en-US" b="1" dirty="0"/>
              <a:t>one hour </a:t>
            </a:r>
            <a:r>
              <a:rPr lang="en-US" dirty="0"/>
              <a:t>on your own to prove the above theorem with an open mind. </a:t>
            </a:r>
          </a:p>
          <a:p>
            <a:pPr algn="ctr"/>
            <a:r>
              <a:rPr lang="en-US" dirty="0"/>
              <a:t>If you do so, </a:t>
            </a:r>
          </a:p>
          <a:p>
            <a:pPr algn="ctr"/>
            <a:r>
              <a:rPr lang="en-US" dirty="0"/>
              <a:t>you will be able to appreciate the beauty of its proof that we shall discuss on 31th Jan.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1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Randomized algorithm for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Primality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(Fermat’s little theorem)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prime then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composite ? 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3B3748B-463A-A0E7-D10A-E9F18C804341}"/>
              </a:ext>
            </a:extLst>
          </p:cNvPr>
          <p:cNvSpPr/>
          <p:nvPr/>
        </p:nvSpPr>
        <p:spPr>
          <a:xfrm>
            <a:off x="1484779" y="3517037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/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/>
                  <a:t>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/>
                  <a:t>,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318D42-7094-3F1D-3035-DD2329A6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78" y="3505200"/>
                <a:ext cx="3501023" cy="369332"/>
              </a:xfrm>
              <a:prstGeom prst="rect">
                <a:avLst/>
              </a:prstGeom>
              <a:blipFill>
                <a:blip r:embed="rId3"/>
                <a:stretch>
                  <a:fillRect l="-1394" t="-8197" r="-6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F7BA955-6C99-FEA7-DE2C-1BE34209F4B7}"/>
              </a:ext>
            </a:extLst>
          </p:cNvPr>
          <p:cNvSpPr/>
          <p:nvPr/>
        </p:nvSpPr>
        <p:spPr>
          <a:xfrm>
            <a:off x="7598301" y="3232666"/>
            <a:ext cx="914400" cy="914400"/>
          </a:xfrm>
          <a:prstGeom prst="mathMultiply">
            <a:avLst>
              <a:gd name="adj1" fmla="val 884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8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3A70-1AC6-3D53-F40D-9524BF3C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programming</a:t>
            </a:r>
            <a:r>
              <a:rPr lang="en-US" sz="3600" b="1" dirty="0"/>
              <a:t> exercise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each composite number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/>
                  <a:t>,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determine the count of the numbers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6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600" b="1" i="1">
                        <a:latin typeface="Cambria Math"/>
                      </a:rPr>
                      <m:t>𝐦𝐨𝐝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r>
                  <a:rPr lang="en-IN" sz="1600" dirty="0"/>
                  <a:t> </a:t>
                </a:r>
              </a:p>
              <a:p>
                <a:pPr lvl="1"/>
                <a:endParaRPr lang="en-IN" sz="1600" dirty="0"/>
              </a:p>
              <a:p>
                <a:pPr lvl="1"/>
                <a:r>
                  <a:rPr lang="en-IN" sz="1600" dirty="0"/>
                  <a:t>Draw useful inferences.</a:t>
                </a:r>
              </a:p>
              <a:p>
                <a:pPr lvl="1"/>
                <a:endParaRPr lang="en-IN" sz="1600" dirty="0"/>
              </a:p>
              <a:p>
                <a:pPr marL="57150" indent="0">
                  <a:buNone/>
                </a:pPr>
                <a:endParaRPr lang="en-IN" sz="2000" dirty="0"/>
              </a:p>
              <a:p>
                <a:pPr marL="57150" indent="0" algn="ctr">
                  <a:buNone/>
                </a:pPr>
                <a:r>
                  <a:rPr lang="en-IN" sz="2000" dirty="0"/>
                  <a:t>Anuj, Gautam, and </a:t>
                </a:r>
                <a:r>
                  <a:rPr lang="en-IN" sz="2000" dirty="0" err="1"/>
                  <a:t>Kruthi</a:t>
                </a:r>
                <a:r>
                  <a:rPr lang="en-IN" sz="2000" dirty="0"/>
                  <a:t> agreed to volunteer to do it. </a:t>
                </a:r>
                <a:r>
                  <a:rPr lang="en-IN" sz="2000" dirty="0">
                    <a:sym typeface="Wingdings" panose="05000000000000000000" pitchFamily="2" charset="2"/>
                  </a:rPr>
                  <a:t>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E726F-245D-83EB-5B27-02EF50CC7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9583-DB3B-2CD8-55F1-C0CF0EE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DF6A8C-84CA-CC41-1636-960DD436FE3A}"/>
              </a:ext>
            </a:extLst>
          </p:cNvPr>
          <p:cNvSpPr/>
          <p:nvPr/>
        </p:nvSpPr>
        <p:spPr>
          <a:xfrm>
            <a:off x="4038600" y="2982185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DD7DC-5FC2-1F0E-8AC7-0B5D93D13C3C}"/>
              </a:ext>
            </a:extLst>
          </p:cNvPr>
          <p:cNvSpPr/>
          <p:nvPr/>
        </p:nvSpPr>
        <p:spPr>
          <a:xfrm>
            <a:off x="5638800" y="36576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4C999-DBBA-C673-D80D-88F927BDF9B5}"/>
              </a:ext>
            </a:extLst>
          </p:cNvPr>
          <p:cNvSpPr/>
          <p:nvPr/>
        </p:nvSpPr>
        <p:spPr>
          <a:xfrm>
            <a:off x="4343400" y="3657600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B92247-7FA1-8B46-AE40-8CB685CD2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006C31"/>
                    </a:solidFill>
                  </a:rPr>
                  <a:t>Plot </a:t>
                </a:r>
                <a:r>
                  <a:rPr lang="en-US" sz="3600" b="1" dirty="0"/>
                  <a:t>for </a:t>
                </a:r>
                <a:r>
                  <a:rPr lang="en-US" sz="3600" b="1" u="sng" dirty="0"/>
                  <a:t>composite</a:t>
                </a:r>
                <a:r>
                  <a:rPr lang="en-US" sz="3600" b="1" dirty="0"/>
                  <a:t> numbers [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𝟔𝟎𝟎</m:t>
                    </m:r>
                  </m:oMath>
                </a14:m>
                <a:r>
                  <a:rPr lang="en-US" sz="3600" b="1" dirty="0"/>
                  <a:t>]</a:t>
                </a:r>
                <a:endParaRPr lang="en-US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DB92247-7FA1-8B46-AE40-8CB685CD2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F6665550-EE56-6448-8463-A9A89D0F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02020"/>
            <a:ext cx="9067800" cy="23384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E02E-14CF-2E43-BB52-572F4DD6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0BFE86-E33E-E64F-B150-6B8B4D59905F}"/>
              </a:ext>
            </a:extLst>
          </p:cNvPr>
          <p:cNvSpPr/>
          <p:nvPr/>
        </p:nvSpPr>
        <p:spPr>
          <a:xfrm>
            <a:off x="7924800" y="3657600"/>
            <a:ext cx="914400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362E-7B9A-935C-1D1C-E3D54007876F}"/>
              </a:ext>
            </a:extLst>
          </p:cNvPr>
          <p:cNvSpPr txBox="1"/>
          <p:nvPr/>
        </p:nvSpPr>
        <p:spPr>
          <a:xfrm>
            <a:off x="990600" y="5867400"/>
            <a:ext cx="679089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does this plot motivate you to design the randomized algorithm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6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fermat</m:t>
                        </m:r>
                      </m:sub>
                    </m:sSub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set of numbers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𝐦𝐨𝐝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 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Can we get a worst case guarantee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fermat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92131-7C3F-FC60-CE41-8D836554ECE9}"/>
              </a:ext>
            </a:extLst>
          </p:cNvPr>
          <p:cNvSpPr/>
          <p:nvPr/>
        </p:nvSpPr>
        <p:spPr>
          <a:xfrm>
            <a:off x="4800600" y="1901441"/>
            <a:ext cx="2438400" cy="4111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CC38C-229A-9288-00DF-933B304F6CE3}"/>
              </a:ext>
            </a:extLst>
          </p:cNvPr>
          <p:cNvSpPr/>
          <p:nvPr/>
        </p:nvSpPr>
        <p:spPr>
          <a:xfrm>
            <a:off x="5638800" y="3352800"/>
            <a:ext cx="2438400" cy="73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8663F-C5C6-119E-3989-E4FE28432999}"/>
              </a:ext>
            </a:extLst>
          </p:cNvPr>
          <p:cNvSpPr txBox="1"/>
          <p:nvPr/>
        </p:nvSpPr>
        <p:spPr>
          <a:xfrm>
            <a:off x="228600" y="5687259"/>
            <a:ext cx="88122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does the answer to the above question help you design the randomized algorithm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2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b="1" dirty="0"/>
                  <a:t>: composite number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445AE2-3C2A-DE49-86AC-4ED40C68E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E94B-FAC0-FB43-84A6-6C347FD15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823AE-F996-1140-8EDB-69E435A4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6A30B8-81E3-4F4E-85CE-2E95278B05FF}"/>
              </a:ext>
            </a:extLst>
          </p:cNvPr>
          <p:cNvSpPr/>
          <p:nvPr/>
        </p:nvSpPr>
        <p:spPr>
          <a:xfrm rot="8420342">
            <a:off x="3082499" y="2800481"/>
            <a:ext cx="168136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ADAE8E-6F48-95E2-0561-5FC2A233A0AB}"/>
              </a:ext>
            </a:extLst>
          </p:cNvPr>
          <p:cNvSpPr/>
          <p:nvPr/>
        </p:nvSpPr>
        <p:spPr>
          <a:xfrm rot="2622436">
            <a:off x="4761041" y="2811630"/>
            <a:ext cx="1560016" cy="29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/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C8CD89-6C5A-AF0F-747C-7C46A717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83" y="3646442"/>
                <a:ext cx="3920817" cy="369332"/>
              </a:xfrm>
              <a:prstGeom prst="rect">
                <a:avLst/>
              </a:prstGeom>
              <a:blipFill>
                <a:blip r:embed="rId4"/>
                <a:stretch>
                  <a:fillRect l="-1084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/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set of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i="1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</a:t>
                </a:r>
                <a:r>
                  <a:rPr lang="en-IN" b="1" dirty="0" err="1">
                    <a:solidFill>
                      <a:srgbClr val="7030A0"/>
                    </a:solidFill>
                  </a:rPr>
                  <a:t>gcd</a:t>
                </a:r>
                <a:r>
                  <a:rPr lang="en-IN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D75D0F-1C4F-0830-C9EC-7C3AE312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157" y="3646442"/>
                <a:ext cx="3827843" cy="369332"/>
              </a:xfrm>
              <a:prstGeom prst="rect">
                <a:avLst/>
              </a:prstGeom>
              <a:blipFill>
                <a:blip r:embed="rId5"/>
                <a:stretch>
                  <a:fillRect l="-111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/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0D3C12-133C-7032-04D3-95BFECE4F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1" y="4056351"/>
                <a:ext cx="1600200" cy="470000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/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⊂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fermat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D2A221-80E8-01AA-EB30-C93ABC1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056351"/>
                <a:ext cx="1600200" cy="470000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/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50018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sp>
        <p:nvSpPr>
          <p:cNvPr id="3" name="Smiley Face 2"/>
          <p:cNvSpPr/>
          <p:nvPr/>
        </p:nvSpPr>
        <p:spPr>
          <a:xfrm>
            <a:off x="4648200" y="43434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57200" y="3733800"/>
            <a:ext cx="3200400" cy="44553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since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bits</a:t>
                </a:r>
                <a:r>
                  <a:rPr lang="en-US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94" y="4888468"/>
                <a:ext cx="3067506" cy="369332"/>
              </a:xfrm>
              <a:prstGeom prst="rect">
                <a:avLst/>
              </a:prstGeom>
              <a:blipFill>
                <a:blip r:embed="rId5"/>
                <a:stretch>
                  <a:fillRect t="-6452" r="-8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/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between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5" name="Cloud Callout 14">
                <a:extLst>
                  <a:ext uri="{FF2B5EF4-FFF2-40B4-BE49-F238E27FC236}">
                    <a16:creationId xmlns:a16="http://schemas.microsoft.com/office/drawing/2014/main" id="{1864161C-04C0-2447-AA4B-6D667FDF9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254753"/>
                <a:ext cx="4457700" cy="1298447"/>
              </a:xfrm>
              <a:prstGeom prst="cloud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7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" grpId="1" animBg="1"/>
      <p:bldP spid="2" grpId="0" animBg="1"/>
      <p:bldP spid="31" grpId="0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?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?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mod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=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1" dirty="0"/>
                          <m:t>mod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  <m:r>
                          <m:rPr>
                            <m:nor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3"/>
                <a:stretch>
                  <a:fillRect l="-772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12852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495797" y="1752597"/>
            <a:ext cx="1905003" cy="674135"/>
            <a:chOff x="4495797" y="1752597"/>
            <a:chExt cx="1905003" cy="674135"/>
          </a:xfrm>
        </p:grpSpPr>
        <p:sp>
          <p:nvSpPr>
            <p:cNvPr id="3" name="Left Brace 2"/>
            <p:cNvSpPr/>
            <p:nvPr/>
          </p:nvSpPr>
          <p:spPr>
            <a:xfrm rot="5400000" flipH="1">
              <a:off x="5295897" y="952497"/>
              <a:ext cx="304804" cy="1905003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0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572003" y="926068"/>
            <a:ext cx="1924050" cy="597934"/>
            <a:chOff x="4572003" y="926068"/>
            <a:chExt cx="1924050" cy="597934"/>
          </a:xfrm>
        </p:grpSpPr>
        <p:sp>
          <p:nvSpPr>
            <p:cNvPr id="15" name="Left Brace 14"/>
            <p:cNvSpPr/>
            <p:nvPr/>
          </p:nvSpPr>
          <p:spPr>
            <a:xfrm rot="16200000" flipH="1">
              <a:off x="5381627" y="409577"/>
              <a:ext cx="304801" cy="1924050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438400" y="5943600"/>
            <a:ext cx="2362200" cy="750332"/>
            <a:chOff x="2438400" y="5943600"/>
            <a:chExt cx="2362200" cy="75033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38600" y="5943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971800" y="6019800"/>
              <a:ext cx="8382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5943600"/>
              <a:ext cx="1371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5943600"/>
              <a:ext cx="609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&lt;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111" t="-8333" r="-1975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2953212" y="3886200"/>
            <a:ext cx="170988" cy="2632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44196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419600"/>
            <a:ext cx="38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436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718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51816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0" y="54864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3352800"/>
            <a:ext cx="815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Fingerprint function:</a:t>
            </a:r>
            <a:r>
              <a:rPr lang="en-US" sz="3200" b="1" dirty="0">
                <a:solidFill>
                  <a:srgbClr val="7030A0"/>
                </a:solidFill>
              </a:rPr>
              <a:t> how good is it ?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fingerprint function </a:t>
                </a:r>
              </a:p>
              <a:p>
                <a:r>
                  <a:rPr lang="en-US" sz="2000" dirty="0"/>
                  <a:t>Occupies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bits.</a:t>
                </a:r>
              </a:p>
              <a:p>
                <a:r>
                  <a:rPr lang="en-US" sz="2000" dirty="0"/>
                  <a:t>Computing takes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bits operations. </a:t>
                </a:r>
              </a:p>
              <a:p>
                <a:r>
                  <a:rPr lang="en-US" sz="2000" b="1" dirty="0"/>
                  <a:t>Error</a:t>
                </a:r>
                <a:r>
                  <a:rPr lang="en-US" sz="2000" dirty="0"/>
                  <a:t> probability for </a:t>
                </a:r>
                <a:r>
                  <a:rPr lang="en-US" sz="2000" u="sng" dirty="0"/>
                  <a:t>any particular</a:t>
                </a:r>
                <a:r>
                  <a:rPr lang="en-US" sz="2000" dirty="0"/>
                  <a:t> location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the </a:t>
                </a:r>
                <a:r>
                  <a:rPr lang="en-US" sz="2000" b="1" dirty="0"/>
                  <a:t>error</a:t>
                </a:r>
                <a:r>
                  <a:rPr lang="en-US" sz="2000" dirty="0"/>
                  <a:t> probability of the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How to transform the algorithm to Las Vegas algorithm ?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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>
                <a:blip r:embed="rId2"/>
                <a:stretch>
                  <a:fillRect l="-741" t="-75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100101100110001101111010101010101010111010000101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0111101110110101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blipFill rotWithShape="1">
                <a:blip r:embed="rId5"/>
                <a:stretch>
                  <a:fillRect l="-2179" r="-387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Callout 1 2"/>
          <p:cNvSpPr/>
          <p:nvPr/>
        </p:nvSpPr>
        <p:spPr>
          <a:xfrm>
            <a:off x="5791200" y="3276600"/>
            <a:ext cx="2667000" cy="612648"/>
          </a:xfrm>
          <a:prstGeom prst="borderCallout1">
            <a:avLst>
              <a:gd name="adj1" fmla="val 49692"/>
              <a:gd name="adj2" fmla="val 479"/>
              <a:gd name="adj3" fmla="val 203508"/>
              <a:gd name="adj4" fmla="val -3408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 time in </a:t>
            </a:r>
            <a:r>
              <a:rPr lang="en-US" b="1" dirty="0">
                <a:solidFill>
                  <a:schemeClr val="tx1"/>
                </a:solidFill>
              </a:rPr>
              <a:t>word-RAM</a:t>
            </a:r>
            <a:r>
              <a:rPr lang="en-US" dirty="0">
                <a:solidFill>
                  <a:schemeClr val="tx1"/>
                </a:solidFill>
              </a:rPr>
              <a:t> model of computation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 very </a:t>
            </a:r>
            <a:r>
              <a:rPr lang="en-US" sz="3200" dirty="0" err="1">
                <a:solidFill>
                  <a:srgbClr val="7030A0"/>
                </a:solidFill>
              </a:rPr>
              <a:t>very</a:t>
            </a:r>
            <a:r>
              <a:rPr lang="en-US" sz="3200" dirty="0">
                <a:solidFill>
                  <a:srgbClr val="7030A0"/>
                </a:solidFill>
              </a:rPr>
              <a:t> important question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At this </a:t>
            </a:r>
            <a:r>
              <a:rPr lang="en-US" sz="2800" b="1" dirty="0">
                <a:solidFill>
                  <a:srgbClr val="0070C0"/>
                </a:solidFill>
              </a:rPr>
              <a:t>juncture</a:t>
            </a:r>
            <a:r>
              <a:rPr lang="en-US" sz="2800" b="1" dirty="0">
                <a:solidFill>
                  <a:schemeClr val="tx1"/>
                </a:solidFill>
              </a:rPr>
              <a:t>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/>
              <a:t>discussed till now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Approximate Median</a:t>
            </a:r>
          </a:p>
          <a:p>
            <a:pPr marL="0" indent="0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</a:t>
            </a:r>
            <a:r>
              <a:rPr lang="en-US" sz="2400" b="1" dirty="0">
                <a:solidFill>
                  <a:srgbClr val="002060"/>
                </a:solidFill>
              </a:rPr>
              <a:t>Quick Sort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Frievald’s</a:t>
            </a:r>
            <a:r>
              <a:rPr lang="en-US" sz="2400" dirty="0"/>
              <a:t> </a:t>
            </a:r>
            <a:r>
              <a:rPr lang="en-US" sz="2400" dirty="0" err="1"/>
              <a:t>algo</a:t>
            </a:r>
            <a:r>
              <a:rPr lang="en-US" sz="2400" dirty="0"/>
              <a:t>. for </a:t>
            </a:r>
            <a:r>
              <a:rPr lang="en-US" sz="2400" b="1" dirty="0">
                <a:solidFill>
                  <a:srgbClr val="002060"/>
                </a:solidFill>
              </a:rPr>
              <a:t>Matrix Product Verification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Equality of two files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Randomized algorithm for </a:t>
            </a:r>
            <a:r>
              <a:rPr lang="en-US" sz="2400" b="1" dirty="0">
                <a:solidFill>
                  <a:srgbClr val="002060"/>
                </a:solidFill>
              </a:rPr>
              <a:t>Pattern Matching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1676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sample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98127" y="2438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the pivots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720898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vector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627703" y="4720878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6322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/>
              <a:t>How does one go about designing a randomized algorithm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6486</TotalTime>
  <Words>2068</Words>
  <Application>Microsoft Office PowerPoint</Application>
  <PresentationFormat>On-screen Show (4:3)</PresentationFormat>
  <Paragraphs>461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Randomized Algorithms CS648A </vt:lpstr>
      <vt:lpstr>Fingerprinting Application 2 </vt:lpstr>
      <vt:lpstr>Checking if P appears in Text T at location k  </vt:lpstr>
      <vt:lpstr>Checking if P appears in Text T at location k  </vt:lpstr>
      <vt:lpstr>Checking if P appears in Text T at location k </vt:lpstr>
      <vt:lpstr>Fingerprint function: how good is it ? </vt:lpstr>
      <vt:lpstr>A very very important question</vt:lpstr>
      <vt:lpstr>Randomized Algorithms  discussed till now</vt:lpstr>
      <vt:lpstr>Randomized Algorithms</vt:lpstr>
      <vt:lpstr>Randomized Algorithms</vt:lpstr>
      <vt:lpstr>Client-Server Problem in  Distributed Environment</vt:lpstr>
      <vt:lpstr>Client-Server Problem in  Distributed Environment</vt:lpstr>
      <vt:lpstr>the Union Theorem</vt:lpstr>
      <vt:lpstr>Probability tool (union theorem)</vt:lpstr>
      <vt:lpstr>Probability tool (union theorem)</vt:lpstr>
      <vt:lpstr>Client-Server Problem in  Distributed Environment</vt:lpstr>
      <vt:lpstr>Client-Server Problem in  Distributed Environment</vt:lpstr>
      <vt:lpstr>Balls into Bins</vt:lpstr>
      <vt:lpstr>Applications of  the Union Theorem</vt:lpstr>
      <vt:lpstr>Balls into Bins</vt:lpstr>
      <vt:lpstr>Balls into Bins</vt:lpstr>
      <vt:lpstr>Balls into Bins</vt:lpstr>
      <vt:lpstr>Balls into Bins</vt:lpstr>
      <vt:lpstr>AIM: To show P(ε_j) &lt; n^(-5)  </vt:lpstr>
      <vt:lpstr>Calculating P(ε_j) </vt:lpstr>
      <vt:lpstr>Balls into Bins </vt:lpstr>
      <vt:lpstr>Application 2 of the Union Theorem </vt:lpstr>
      <vt:lpstr>What makes Randomized Quick sort popular ?</vt:lpstr>
      <vt:lpstr>What makes Quick sort popular ?</vt:lpstr>
      <vt:lpstr>Concentration of Randomized Quick Sort </vt:lpstr>
      <vt:lpstr>Concentration of Randomized Quick Sort </vt:lpstr>
      <vt:lpstr>Randomized algorithm for  Primality</vt:lpstr>
      <vt:lpstr>mod operation </vt:lpstr>
      <vt:lpstr>A programming exercise</vt:lpstr>
      <vt:lpstr>Plot for composite numbers [6,600]</vt:lpstr>
      <vt:lpstr>n : composite number</vt:lpstr>
      <vt:lpstr>n : composite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781</cp:revision>
  <dcterms:created xsi:type="dcterms:W3CDTF">2011-12-03T04:13:03Z</dcterms:created>
  <dcterms:modified xsi:type="dcterms:W3CDTF">2024-01-23T06:38:47Z</dcterms:modified>
</cp:coreProperties>
</file>