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708" r:id="rId2"/>
    <p:sldId id="706" r:id="rId3"/>
    <p:sldId id="577" r:id="rId4"/>
    <p:sldId id="570" r:id="rId5"/>
    <p:sldId id="703" r:id="rId6"/>
    <p:sldId id="725" r:id="rId7"/>
    <p:sldId id="705" r:id="rId8"/>
    <p:sldId id="701" r:id="rId9"/>
    <p:sldId id="687" r:id="rId10"/>
    <p:sldId id="688" r:id="rId11"/>
    <p:sldId id="689" r:id="rId12"/>
    <p:sldId id="690" r:id="rId13"/>
    <p:sldId id="691" r:id="rId14"/>
    <p:sldId id="695" r:id="rId15"/>
    <p:sldId id="585" r:id="rId16"/>
    <p:sldId id="590" r:id="rId17"/>
    <p:sldId id="586" r:id="rId18"/>
    <p:sldId id="588" r:id="rId19"/>
    <p:sldId id="716" r:id="rId20"/>
    <p:sldId id="581" r:id="rId21"/>
    <p:sldId id="583" r:id="rId22"/>
    <p:sldId id="582" r:id="rId23"/>
    <p:sldId id="627" r:id="rId24"/>
    <p:sldId id="614" r:id="rId25"/>
    <p:sldId id="615" r:id="rId26"/>
    <p:sldId id="643" r:id="rId27"/>
    <p:sldId id="730" r:id="rId28"/>
    <p:sldId id="641" r:id="rId29"/>
    <p:sldId id="642" r:id="rId30"/>
    <p:sldId id="631" r:id="rId31"/>
    <p:sldId id="709" r:id="rId32"/>
    <p:sldId id="712" r:id="rId33"/>
    <p:sldId id="713" r:id="rId34"/>
    <p:sldId id="714" r:id="rId35"/>
    <p:sldId id="721" r:id="rId36"/>
    <p:sldId id="722" r:id="rId37"/>
    <p:sldId id="723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8" autoAdjust="0"/>
    <p:restoredTop sz="71719" autoAdjust="0"/>
  </p:normalViewPr>
  <p:slideViewPr>
    <p:cSldViewPr>
      <p:cViewPr varScale="1">
        <p:scale>
          <a:sx n="81" d="100"/>
          <a:sy n="81" d="100"/>
        </p:scale>
        <p:origin x="21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What picture comes to mind when </a:t>
                </a:r>
                <a:br>
                  <a:rPr lang="en-US" sz="1200" dirty="0"/>
                </a:br>
                <a:r>
                  <a:rPr lang="en-US" sz="1200" b="1" dirty="0"/>
                  <a:t>Randomized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Quick sort </a:t>
                </a:r>
                <a:r>
                  <a:rPr lang="en-US" sz="1200" dirty="0"/>
                  <a:t>makes </a:t>
                </a:r>
                <a:r>
                  <a:rPr lang="en-US" sz="1200" i="1" dirty="0"/>
                  <a:t>too many </a:t>
                </a:r>
                <a:r>
                  <a:rPr lang="en-US" sz="1200" dirty="0"/>
                  <a:t>comparisons ?</a:t>
                </a:r>
              </a:p>
              <a:p>
                <a:r>
                  <a:rPr lang="en-US" sz="1200" dirty="0"/>
                  <a:t>Let us view the corresponding recursion tree.</a:t>
                </a:r>
              </a:p>
              <a:p>
                <a:r>
                  <a:rPr lang="en-US" sz="1200" dirty="0"/>
                  <a:t>There are elements in the recursion tree lying much deeper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l</m:t>
                        </m:r>
                        <m:r>
                          <a:rPr lang="en-US" sz="12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How to capture the ‘bad events’ in terms of such elements ?</a:t>
                </a:r>
              </a:p>
              <a:p>
                <a:pPr algn="l"/>
                <a:r>
                  <a:rPr lang="en-US" dirty="0">
                    <a:solidFill>
                      <a:srgbClr val="7030A0"/>
                    </a:solidFill>
                  </a:rPr>
                  <a:t>Ponder over it …</a:t>
                </a:r>
              </a:p>
              <a:p>
                <a:endParaRPr lang="en-US" sz="12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What picture comes to mind when </a:t>
                </a:r>
                <a:br>
                  <a:rPr lang="en-US" sz="1200" dirty="0"/>
                </a:br>
                <a:r>
                  <a:rPr lang="en-US" sz="1200" b="1" dirty="0"/>
                  <a:t>Randomized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Quick sort </a:t>
                </a:r>
                <a:r>
                  <a:rPr lang="en-US" sz="1200" dirty="0"/>
                  <a:t>makes </a:t>
                </a:r>
                <a:r>
                  <a:rPr lang="en-US" sz="1200" i="1" dirty="0"/>
                  <a:t>too many </a:t>
                </a:r>
                <a:r>
                  <a:rPr lang="en-US" sz="1200" dirty="0"/>
                  <a:t>comparisons ?</a:t>
                </a:r>
              </a:p>
              <a:p>
                <a:r>
                  <a:rPr lang="en-US" sz="1200" dirty="0"/>
                  <a:t>Let us view the corresponding recursion tree.</a:t>
                </a:r>
              </a:p>
              <a:p>
                <a:r>
                  <a:rPr lang="en-US" sz="1200" dirty="0"/>
                  <a:t>There are elements in the recursion tree lying much deeper than </a:t>
                </a:r>
                <a:r>
                  <a:rPr lang="en-US" sz="1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sz="1200" i="0">
                    <a:latin typeface="Cambria Math"/>
                  </a:rPr>
                  <a:t>l𝑜𝑔</a:t>
                </a:r>
                <a:r>
                  <a:rPr lang="en-US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/>
                  </a:rPr>
                  <a:t>2</a:t>
                </a:r>
                <a:r>
                  <a:rPr lang="en-US" sz="1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〗⁡</a:t>
                </a:r>
                <a:r>
                  <a:rPr lang="en-US" sz="1200" i="0">
                    <a:solidFill>
                      <a:srgbClr val="0070C0"/>
                    </a:solidFill>
                    <a:latin typeface="Cambria Math"/>
                  </a:rPr>
                  <a:t>𝑛</a:t>
                </a:r>
                <a:endParaRPr lang="en-US" sz="1200" dirty="0"/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How to capture the ‘bad events’ in terms of such elements ?</a:t>
                </a:r>
              </a:p>
              <a:p>
                <a:pPr algn="l"/>
                <a:r>
                  <a:rPr lang="en-US" dirty="0">
                    <a:solidFill>
                      <a:srgbClr val="7030A0"/>
                    </a:solidFill>
                  </a:rPr>
                  <a:t>Ponder over it …</a:t>
                </a:r>
              </a:p>
              <a:p>
                <a:endParaRPr lang="en-US" sz="1200" dirty="0"/>
              </a:p>
              <a:p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9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What picture comes to mind when </a:t>
                </a:r>
                <a:br>
                  <a:rPr lang="en-US" sz="1200" dirty="0"/>
                </a:br>
                <a:r>
                  <a:rPr lang="en-US" sz="1200" b="1" dirty="0"/>
                  <a:t>Randomized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Quick sort </a:t>
                </a:r>
                <a:r>
                  <a:rPr lang="en-US" sz="1200" dirty="0"/>
                  <a:t>makes </a:t>
                </a:r>
                <a:r>
                  <a:rPr lang="en-US" sz="1200" i="1" dirty="0"/>
                  <a:t>too many </a:t>
                </a:r>
                <a:r>
                  <a:rPr lang="en-US" sz="1200" dirty="0"/>
                  <a:t>comparisons ?</a:t>
                </a:r>
              </a:p>
              <a:p>
                <a:r>
                  <a:rPr lang="en-US" sz="1200" dirty="0"/>
                  <a:t>Let us view the corresponding recursion tree.</a:t>
                </a:r>
              </a:p>
              <a:p>
                <a:r>
                  <a:rPr lang="en-US" sz="1200" dirty="0"/>
                  <a:t>There are elements in the recursion tree lying much deeper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l</m:t>
                        </m:r>
                        <m:r>
                          <a:rPr lang="en-US" sz="12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How to capture the ‘bad events’ in terms of such elements ?</a:t>
                </a:r>
              </a:p>
              <a:p>
                <a:pPr algn="l"/>
                <a:r>
                  <a:rPr lang="en-US" dirty="0">
                    <a:solidFill>
                      <a:srgbClr val="7030A0"/>
                    </a:solidFill>
                  </a:rPr>
                  <a:t>Ponder over it …</a:t>
                </a:r>
              </a:p>
              <a:p>
                <a:endParaRPr lang="en-US" sz="12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What picture comes to mind when </a:t>
                </a:r>
                <a:br>
                  <a:rPr lang="en-US" sz="1200" dirty="0"/>
                </a:br>
                <a:r>
                  <a:rPr lang="en-US" sz="1200" b="1" dirty="0"/>
                  <a:t>Randomized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Quick sort </a:t>
                </a:r>
                <a:r>
                  <a:rPr lang="en-US" sz="1200" dirty="0"/>
                  <a:t>makes </a:t>
                </a:r>
                <a:r>
                  <a:rPr lang="en-US" sz="1200" i="1" dirty="0"/>
                  <a:t>too many </a:t>
                </a:r>
                <a:r>
                  <a:rPr lang="en-US" sz="1200" dirty="0"/>
                  <a:t>comparisons ?</a:t>
                </a:r>
              </a:p>
              <a:p>
                <a:r>
                  <a:rPr lang="en-US" sz="1200" dirty="0"/>
                  <a:t>Let us view the corresponding recursion tree.</a:t>
                </a:r>
              </a:p>
              <a:p>
                <a:r>
                  <a:rPr lang="en-US" sz="1200" dirty="0"/>
                  <a:t>There are elements in the recursion tree lying much deeper than </a:t>
                </a:r>
                <a:r>
                  <a:rPr lang="en-US" sz="1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sz="1200" i="0">
                    <a:latin typeface="Cambria Math"/>
                  </a:rPr>
                  <a:t>l𝑜𝑔</a:t>
                </a:r>
                <a:r>
                  <a:rPr lang="en-US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/>
                  </a:rPr>
                  <a:t>2</a:t>
                </a:r>
                <a:r>
                  <a:rPr lang="en-US" sz="1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〗⁡</a:t>
                </a:r>
                <a:r>
                  <a:rPr lang="en-US" sz="1200" i="0">
                    <a:solidFill>
                      <a:srgbClr val="0070C0"/>
                    </a:solidFill>
                    <a:latin typeface="Cambria Math"/>
                  </a:rPr>
                  <a:t>𝑛</a:t>
                </a:r>
                <a:endParaRPr lang="en-US" sz="1200" dirty="0"/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How to capture the ‘bad events’ in terms of such elements ?</a:t>
                </a:r>
              </a:p>
              <a:p>
                <a:pPr algn="l"/>
                <a:r>
                  <a:rPr lang="en-US" dirty="0">
                    <a:solidFill>
                      <a:srgbClr val="7030A0"/>
                    </a:solidFill>
                  </a:rPr>
                  <a:t>Ponder over it …</a:t>
                </a:r>
              </a:p>
              <a:p>
                <a:endParaRPr lang="en-US" sz="1200" dirty="0"/>
              </a:p>
              <a:p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6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9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1/25/2024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1/25/2024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190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1.png"/><Relationship Id="rId2" Type="http://schemas.openxmlformats.org/officeDocument/2006/relationships/image" Target="../media/image14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5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181.png"/><Relationship Id="rId7" Type="http://schemas.openxmlformats.org/officeDocument/2006/relationships/image" Target="../media/image19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12.png"/><Relationship Id="rId7" Type="http://schemas.openxmlformats.org/officeDocument/2006/relationships/image" Target="../media/image181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3.png"/><Relationship Id="rId5" Type="http://schemas.openxmlformats.org/officeDocument/2006/relationships/image" Target="../media/image241.png"/><Relationship Id="rId4" Type="http://schemas.openxmlformats.org/officeDocument/2006/relationships/image" Target="../media/image20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0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0.png"/><Relationship Id="rId4" Type="http://schemas.openxmlformats.org/officeDocument/2006/relationships/image" Target="../media/image30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7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7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7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CS648A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7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1900" b="1" dirty="0">
                <a:solidFill>
                  <a:srgbClr val="002060"/>
                </a:solidFill>
              </a:rPr>
              <a:t>Randomized Quick Sort: </a:t>
            </a:r>
          </a:p>
          <a:p>
            <a:pPr marL="800100" lvl="1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002060"/>
                </a:solidFill>
              </a:rPr>
              <a:t>Proof for the  </a:t>
            </a:r>
            <a:r>
              <a:rPr lang="en-US" sz="1800" b="1" dirty="0">
                <a:solidFill>
                  <a:srgbClr val="C00000"/>
                </a:solidFill>
              </a:rPr>
              <a:t>Concentration </a:t>
            </a:r>
            <a:r>
              <a:rPr lang="en-US" sz="1800" b="1" dirty="0">
                <a:solidFill>
                  <a:srgbClr val="002060"/>
                </a:solidFill>
              </a:rPr>
              <a:t>of its running time</a:t>
            </a:r>
            <a:r>
              <a:rPr lang="en-US" b="1" dirty="0">
                <a:solidFill>
                  <a:srgbClr val="002060"/>
                </a:solidFill>
              </a:rPr>
              <a:t>  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</a:rPr>
              <a:t>Randomized algorithm for Primality testing contd.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1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6C3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05100" y="2362200"/>
            <a:ext cx="685800" cy="76200"/>
            <a:chOff x="1219200" y="2362200"/>
            <a:chExt cx="6858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4"/>
                <a:stretch>
                  <a:fillRect t="-15000" b="-3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rrow: Down 170">
            <a:extLst>
              <a:ext uri="{FF2B5EF4-FFF2-40B4-BE49-F238E27FC236}">
                <a16:creationId xmlns:a16="http://schemas.microsoft.com/office/drawing/2014/main" id="{0B5BFDE6-022A-4ED2-B442-04F969523DDF}"/>
              </a:ext>
            </a:extLst>
          </p:cNvPr>
          <p:cNvSpPr/>
          <p:nvPr/>
        </p:nvSpPr>
        <p:spPr>
          <a:xfrm>
            <a:off x="1051858" y="1808517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0FC0-BC2B-4F88-A815-06D29AB1088A}"/>
              </a:ext>
            </a:extLst>
          </p:cNvPr>
          <p:cNvSpPr txBox="1"/>
          <p:nvPr/>
        </p:nvSpPr>
        <p:spPr>
          <a:xfrm>
            <a:off x="3429000" y="2514600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A7E2DD1A-E3FD-4E15-B6D5-A1C391839AC3}"/>
              </a:ext>
            </a:extLst>
          </p:cNvPr>
          <p:cNvSpPr/>
          <p:nvPr/>
        </p:nvSpPr>
        <p:spPr>
          <a:xfrm>
            <a:off x="857250" y="2057400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A784F1-B30E-431F-AFA9-BE7098E6FBC6}"/>
              </a:ext>
            </a:extLst>
          </p:cNvPr>
          <p:cNvSpPr/>
          <p:nvPr/>
        </p:nvSpPr>
        <p:spPr>
          <a:xfrm>
            <a:off x="3638550" y="2362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2DDEBBA-EEA7-42D6-9856-224E51185E06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64E2A698-AB40-4FB7-B2B4-38F5FD0B9DC7}"/>
              </a:ext>
            </a:extLst>
          </p:cNvPr>
          <p:cNvSpPr/>
          <p:nvPr/>
        </p:nvSpPr>
        <p:spPr>
          <a:xfrm rot="8035521">
            <a:off x="3047982" y="-1571586"/>
            <a:ext cx="4638995" cy="472889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9DAEA105-B197-408E-9E0B-21B1E9EF80B2}"/>
              </a:ext>
            </a:extLst>
          </p:cNvPr>
          <p:cNvSpPr/>
          <p:nvPr/>
        </p:nvSpPr>
        <p:spPr>
          <a:xfrm rot="8035521">
            <a:off x="3169161" y="-2465730"/>
            <a:ext cx="6227495" cy="6243371"/>
          </a:xfrm>
          <a:prstGeom prst="arc">
            <a:avLst>
              <a:gd name="adj1" fmla="val 15614294"/>
              <a:gd name="adj2" fmla="val 6905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5E3C3D06-033F-41D3-B33D-780F206B8658}"/>
              </a:ext>
            </a:extLst>
          </p:cNvPr>
          <p:cNvSpPr/>
          <p:nvPr/>
        </p:nvSpPr>
        <p:spPr>
          <a:xfrm rot="8035521">
            <a:off x="3478970" y="978033"/>
            <a:ext cx="1766398" cy="1663361"/>
          </a:xfrm>
          <a:prstGeom prst="arc">
            <a:avLst>
              <a:gd name="adj1" fmla="val 1642995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DBC237D1-1F10-414F-9200-63D01337A3A2}"/>
              </a:ext>
            </a:extLst>
          </p:cNvPr>
          <p:cNvSpPr/>
          <p:nvPr/>
        </p:nvSpPr>
        <p:spPr>
          <a:xfrm rot="8035521">
            <a:off x="3351996" y="296851"/>
            <a:ext cx="2557310" cy="2474349"/>
          </a:xfrm>
          <a:prstGeom prst="arc">
            <a:avLst>
              <a:gd name="adj1" fmla="val 16274192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3EED56F-16BF-4461-8A41-67469C852694}"/>
              </a:ext>
            </a:extLst>
          </p:cNvPr>
          <p:cNvSpPr/>
          <p:nvPr/>
        </p:nvSpPr>
        <p:spPr>
          <a:xfrm rot="8035521">
            <a:off x="2539274" y="1307139"/>
            <a:ext cx="1320164" cy="1317960"/>
          </a:xfrm>
          <a:prstGeom prst="arc">
            <a:avLst>
              <a:gd name="adj1" fmla="val 16570749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12883805-9D0C-437A-A268-65E90B98EE40}"/>
              </a:ext>
            </a:extLst>
          </p:cNvPr>
          <p:cNvSpPr/>
          <p:nvPr/>
        </p:nvSpPr>
        <p:spPr>
          <a:xfrm rot="8035521">
            <a:off x="2901320" y="1720826"/>
            <a:ext cx="880406" cy="850558"/>
          </a:xfrm>
          <a:prstGeom prst="arc">
            <a:avLst>
              <a:gd name="adj1" fmla="val 16570749"/>
              <a:gd name="adj2" fmla="val 3432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DE087F-E4AC-4C47-9D14-CADF1A36FB85}"/>
              </a:ext>
            </a:extLst>
          </p:cNvPr>
          <p:cNvSpPr txBox="1"/>
          <p:nvPr/>
        </p:nvSpPr>
        <p:spPr>
          <a:xfrm>
            <a:off x="7293188" y="2402172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  <a:endParaRPr lang="en-IN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B308FA-4F47-4FA5-9D02-E86C9CF18F4C}"/>
              </a:ext>
            </a:extLst>
          </p:cNvPr>
          <p:cNvSpPr txBox="1"/>
          <p:nvPr/>
        </p:nvSpPr>
        <p:spPr>
          <a:xfrm>
            <a:off x="5714747" y="2391489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  <a:endParaRPr lang="en-IN" sz="2800" dirty="0"/>
          </a:p>
        </p:txBody>
      </p:sp>
      <p:sp>
        <p:nvSpPr>
          <p:cNvPr id="32" name="Oval 31"/>
          <p:cNvSpPr/>
          <p:nvPr/>
        </p:nvSpPr>
        <p:spPr>
          <a:xfrm>
            <a:off x="3574834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F36C56-CA9B-4F55-9751-98BF4ED383C5}"/>
              </a:ext>
            </a:extLst>
          </p:cNvPr>
          <p:cNvCxnSpPr>
            <a:cxnSpLocks/>
            <a:stCxn id="236" idx="6"/>
            <a:endCxn id="57" idx="1"/>
          </p:cNvCxnSpPr>
          <p:nvPr/>
        </p:nvCxnSpPr>
        <p:spPr>
          <a:xfrm>
            <a:off x="914400" y="2095500"/>
            <a:ext cx="180291" cy="192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42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71" grpId="0" animBg="1"/>
      <p:bldP spid="34" grpId="0"/>
      <p:bldP spid="34" grpId="1"/>
      <p:bldP spid="56" grpId="0" animBg="1"/>
      <p:bldP spid="57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/>
      <p:bldP spid="52" grpId="1"/>
      <p:bldP spid="53" grpId="0"/>
      <p:bldP spid="53" grpId="1"/>
      <p:bldP spid="32" grpId="0" animBg="1"/>
      <p:bldP spid="3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6C3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4"/>
                <a:stretch>
                  <a:fillRect t="-15000" b="-3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2634E11-479E-4E1D-BF43-5DFB02D5557D}"/>
              </a:ext>
            </a:extLst>
          </p:cNvPr>
          <p:cNvGrpSpPr/>
          <p:nvPr/>
        </p:nvGrpSpPr>
        <p:grpSpPr>
          <a:xfrm>
            <a:off x="8534400" y="3124200"/>
            <a:ext cx="361950" cy="76200"/>
            <a:chOff x="7639050" y="2362200"/>
            <a:chExt cx="361950" cy="76200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8C69A82C-753D-48C4-BDAF-332FE2D23917}"/>
                </a:ext>
              </a:extLst>
            </p:cNvPr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759EE1A-D91D-4FFB-A7E6-E69D544D6B9B}"/>
                </a:ext>
              </a:extLst>
            </p:cNvPr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Arrow: Down 169">
            <a:extLst>
              <a:ext uri="{FF2B5EF4-FFF2-40B4-BE49-F238E27FC236}">
                <a16:creationId xmlns:a16="http://schemas.microsoft.com/office/drawing/2014/main" id="{5C929F26-88A4-46D6-8707-86CD9EEB3850}"/>
              </a:ext>
            </a:extLst>
          </p:cNvPr>
          <p:cNvSpPr/>
          <p:nvPr/>
        </p:nvSpPr>
        <p:spPr>
          <a:xfrm>
            <a:off x="1862296" y="2634125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9ADD5539-4340-494A-B403-71E9334F0456}"/>
              </a:ext>
            </a:extLst>
          </p:cNvPr>
          <p:cNvSpPr txBox="1"/>
          <p:nvPr/>
        </p:nvSpPr>
        <p:spPr>
          <a:xfrm>
            <a:off x="8026900" y="3237624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ADB5F73D-D420-465B-BB83-15663DB6DDE4}"/>
              </a:ext>
            </a:extLst>
          </p:cNvPr>
          <p:cNvSpPr/>
          <p:nvPr/>
        </p:nvSpPr>
        <p:spPr>
          <a:xfrm>
            <a:off x="8229600" y="3124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>
            <a:off x="395742" y="2092569"/>
            <a:ext cx="1409700" cy="94618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A9F98A60-4C62-4EA1-9E3A-D5A40A01D179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0BCB18E-74AA-48A6-BB67-849F4D5535A9}"/>
              </a:ext>
            </a:extLst>
          </p:cNvPr>
          <p:cNvSpPr/>
          <p:nvPr/>
        </p:nvSpPr>
        <p:spPr>
          <a:xfrm>
            <a:off x="8172450" y="3048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BBAD562-2E05-42E2-A7F6-1B4727FBAA35}"/>
              </a:ext>
            </a:extLst>
          </p:cNvPr>
          <p:cNvSpPr/>
          <p:nvPr/>
        </p:nvSpPr>
        <p:spPr>
          <a:xfrm>
            <a:off x="1778030" y="2849032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68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0" grpId="0" animBg="1"/>
      <p:bldP spid="170" grpId="1" animBg="1"/>
      <p:bldP spid="214" grpId="0"/>
      <p:bldP spid="214" grpId="1"/>
      <p:bldP spid="258" grpId="0" animBg="1"/>
      <p:bldP spid="258" grpId="1" animBg="1"/>
      <p:bldP spid="259" grpId="0" animBg="1"/>
      <p:bldP spid="3" grpId="0" animBg="1"/>
      <p:bldP spid="261" grpId="0" animBg="1"/>
      <p:bldP spid="169" grpId="0" animBg="1"/>
      <p:bldP spid="16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6C3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4"/>
                <a:stretch>
                  <a:fillRect t="-15000" b="-3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 rot="21434239">
            <a:off x="311949" y="2094589"/>
            <a:ext cx="1441824" cy="909947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B1E041-B79E-4ADD-BF0C-2CFAE0EBC362}"/>
              </a:ext>
            </a:extLst>
          </p:cNvPr>
          <p:cNvSpPr/>
          <p:nvPr/>
        </p:nvSpPr>
        <p:spPr>
          <a:xfrm>
            <a:off x="1329235" y="2955907"/>
            <a:ext cx="1082534" cy="863339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189943-71BA-44C7-8653-A77211438F38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A5E42509-BB71-44D0-B0D1-70733B49829A}"/>
              </a:ext>
            </a:extLst>
          </p:cNvPr>
          <p:cNvSpPr/>
          <p:nvPr/>
        </p:nvSpPr>
        <p:spPr>
          <a:xfrm>
            <a:off x="1046936" y="3440265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Down Arrow 78">
            <a:extLst>
              <a:ext uri="{FF2B5EF4-FFF2-40B4-BE49-F238E27FC236}">
                <a16:creationId xmlns:a16="http://schemas.microsoft.com/office/drawing/2014/main" id="{681548BB-88D9-4876-A071-6A0170EFE44E}"/>
              </a:ext>
            </a:extLst>
          </p:cNvPr>
          <p:cNvSpPr/>
          <p:nvPr/>
        </p:nvSpPr>
        <p:spPr>
          <a:xfrm>
            <a:off x="4953000" y="34290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84BAC6-5938-4542-A4D4-C92BBB6F0E16}"/>
              </a:ext>
            </a:extLst>
          </p:cNvPr>
          <p:cNvGrpSpPr/>
          <p:nvPr/>
        </p:nvGrpSpPr>
        <p:grpSpPr>
          <a:xfrm>
            <a:off x="3981450" y="3949404"/>
            <a:ext cx="361950" cy="76200"/>
            <a:chOff x="3048000" y="2362200"/>
            <a:chExt cx="361950" cy="76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3331B8-EDF1-41C0-BF9F-CACB9972A972}"/>
                </a:ext>
              </a:extLst>
            </p:cNvPr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C24DEE-3BA0-40A6-B959-9E8B4426B768}"/>
                </a:ext>
              </a:extLst>
            </p:cNvPr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CBE3F-7041-4481-938C-5BD8B8B89856}"/>
              </a:ext>
            </a:extLst>
          </p:cNvPr>
          <p:cNvGrpSpPr/>
          <p:nvPr/>
        </p:nvGrpSpPr>
        <p:grpSpPr>
          <a:xfrm>
            <a:off x="4591050" y="3949404"/>
            <a:ext cx="2800350" cy="76200"/>
            <a:chOff x="3676650" y="2362200"/>
            <a:chExt cx="2800350" cy="762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3EB524-3C38-4ADA-A2D6-3DEA26B69E31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387E5B2-A8D4-4675-A355-DDA79D423D92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BCF8801-C586-4CB3-9D14-A2ADB20D4976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92BADE7-862E-4E57-B2B8-AAB443DF1BA9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25F1BF-9B3E-4E9F-9993-A7C34D561A6A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AFDF77-6AE6-4900-BE9E-67E40C9AEEFE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935693-E65C-46B5-9F9F-12D89CDCC99E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EEA9EE8-3AB3-41B7-9828-AE807AB19702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1DBFB9E-F85A-443B-B30F-EA45D4C4FEE5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F661F0-1BE2-45A3-BB31-29FB4849DA3D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80505D7E-13A7-4740-8F13-5968D3878C93}"/>
              </a:ext>
            </a:extLst>
          </p:cNvPr>
          <p:cNvSpPr/>
          <p:nvPr/>
        </p:nvSpPr>
        <p:spPr>
          <a:xfrm>
            <a:off x="7943850" y="3949404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67E8872-C7C2-4946-9104-AF81E372E54E}"/>
              </a:ext>
            </a:extLst>
          </p:cNvPr>
          <p:cNvSpPr/>
          <p:nvPr/>
        </p:nvSpPr>
        <p:spPr>
          <a:xfrm>
            <a:off x="7639050" y="3949404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A84F179-8AE6-448C-B01B-D5137EC92DB4}"/>
              </a:ext>
            </a:extLst>
          </p:cNvPr>
          <p:cNvSpPr/>
          <p:nvPr/>
        </p:nvSpPr>
        <p:spPr>
          <a:xfrm>
            <a:off x="7543800" y="3900101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A557DE-56AB-4863-B1E7-FD4AA3B02164}"/>
              </a:ext>
            </a:extLst>
          </p:cNvPr>
          <p:cNvSpPr txBox="1"/>
          <p:nvPr/>
        </p:nvSpPr>
        <p:spPr>
          <a:xfrm>
            <a:off x="7407174" y="4066401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2D90B72-AEFC-4312-A45D-336F27376F72}"/>
              </a:ext>
            </a:extLst>
          </p:cNvPr>
          <p:cNvSpPr/>
          <p:nvPr/>
        </p:nvSpPr>
        <p:spPr>
          <a:xfrm>
            <a:off x="1046936" y="38732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B54F32-586B-4248-8A3E-7904877F6986}"/>
              </a:ext>
            </a:extLst>
          </p:cNvPr>
          <p:cNvCxnSpPr>
            <a:cxnSpLocks/>
          </p:cNvCxnSpPr>
          <p:nvPr/>
        </p:nvCxnSpPr>
        <p:spPr>
          <a:xfrm flipH="1">
            <a:off x="402033" y="4149149"/>
            <a:ext cx="594146" cy="467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7461EEF-6E1A-4112-99C6-AE52B259F9B8}"/>
              </a:ext>
            </a:extLst>
          </p:cNvPr>
          <p:cNvCxnSpPr>
            <a:cxnSpLocks/>
          </p:cNvCxnSpPr>
          <p:nvPr/>
        </p:nvCxnSpPr>
        <p:spPr>
          <a:xfrm>
            <a:off x="1295400" y="4191000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4EC5F94-C602-4F74-BEE6-8C3D1098B1F8}"/>
              </a:ext>
            </a:extLst>
          </p:cNvPr>
          <p:cNvSpPr/>
          <p:nvPr/>
        </p:nvSpPr>
        <p:spPr>
          <a:xfrm>
            <a:off x="0" y="4549572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1F7F5EC-F03F-43D8-A1C3-DF2CC61D1862}"/>
              </a:ext>
            </a:extLst>
          </p:cNvPr>
          <p:cNvSpPr/>
          <p:nvPr/>
        </p:nvSpPr>
        <p:spPr>
          <a:xfrm>
            <a:off x="960566" y="3631664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9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 animBg="1"/>
      <p:bldP spid="76" grpId="1" animBg="1"/>
      <p:bldP spid="77" grpId="0" animBg="1"/>
      <p:bldP spid="94" grpId="0" animBg="1"/>
      <p:bldP spid="94" grpId="1" animBg="1"/>
      <p:bldP spid="97" grpId="0" animBg="1"/>
      <p:bldP spid="97" grpId="1" animBg="1"/>
      <p:bldP spid="95" grpId="0" animBg="1"/>
      <p:bldP spid="95" grpId="1" animBg="1"/>
      <p:bldP spid="96" grpId="0"/>
      <p:bldP spid="96" grpId="1"/>
      <p:bldP spid="98" grpId="0" animBg="1"/>
      <p:bldP spid="101" grpId="0" animBg="1"/>
      <p:bldP spid="10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6C3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4"/>
                <a:stretch>
                  <a:fillRect t="-15000" b="-3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>
            <a:off x="395742" y="2092569"/>
            <a:ext cx="1409700" cy="94618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B1E041-B79E-4ADD-BF0C-2CFAE0EBC362}"/>
              </a:ext>
            </a:extLst>
          </p:cNvPr>
          <p:cNvSpPr/>
          <p:nvPr/>
        </p:nvSpPr>
        <p:spPr>
          <a:xfrm>
            <a:off x="1309431" y="2955908"/>
            <a:ext cx="1102338" cy="775464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189943-71BA-44C7-8653-A77211438F38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8">
            <a:extLst>
              <a:ext uri="{FF2B5EF4-FFF2-40B4-BE49-F238E27FC236}">
                <a16:creationId xmlns:a16="http://schemas.microsoft.com/office/drawing/2014/main" id="{681548BB-88D9-4876-A071-6A0170EFE44E}"/>
              </a:ext>
            </a:extLst>
          </p:cNvPr>
          <p:cNvSpPr/>
          <p:nvPr/>
        </p:nvSpPr>
        <p:spPr>
          <a:xfrm>
            <a:off x="4953000" y="34290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84BAC6-5938-4542-A4D4-C92BBB6F0E16}"/>
              </a:ext>
            </a:extLst>
          </p:cNvPr>
          <p:cNvGrpSpPr/>
          <p:nvPr/>
        </p:nvGrpSpPr>
        <p:grpSpPr>
          <a:xfrm>
            <a:off x="3981450" y="3949404"/>
            <a:ext cx="361950" cy="76200"/>
            <a:chOff x="3048000" y="2362200"/>
            <a:chExt cx="361950" cy="76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3331B8-EDF1-41C0-BF9F-CACB9972A972}"/>
                </a:ext>
              </a:extLst>
            </p:cNvPr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C24DEE-3BA0-40A6-B959-9E8B4426B768}"/>
                </a:ext>
              </a:extLst>
            </p:cNvPr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CBE3F-7041-4481-938C-5BD8B8B89856}"/>
              </a:ext>
            </a:extLst>
          </p:cNvPr>
          <p:cNvGrpSpPr/>
          <p:nvPr/>
        </p:nvGrpSpPr>
        <p:grpSpPr>
          <a:xfrm>
            <a:off x="4591050" y="3949404"/>
            <a:ext cx="2800350" cy="76200"/>
            <a:chOff x="3676650" y="2362200"/>
            <a:chExt cx="2800350" cy="762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3EB524-3C38-4ADA-A2D6-3DEA26B69E31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387E5B2-A8D4-4675-A355-DDA79D423D92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BCF8801-C586-4CB3-9D14-A2ADB20D4976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92BADE7-862E-4E57-B2B8-AAB443DF1BA9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25F1BF-9B3E-4E9F-9993-A7C34D561A6A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AFDF77-6AE6-4900-BE9E-67E40C9AEEFE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935693-E65C-46B5-9F9F-12D89CDCC99E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EEA9EE8-3AB3-41B7-9828-AE807AB19702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1DBFB9E-F85A-443B-B30F-EA45D4C4FEE5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F661F0-1BE2-45A3-BB31-29FB4849DA3D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E2D90B72-AEFC-4312-A45D-336F27376F72}"/>
              </a:ext>
            </a:extLst>
          </p:cNvPr>
          <p:cNvSpPr/>
          <p:nvPr/>
        </p:nvSpPr>
        <p:spPr>
          <a:xfrm>
            <a:off x="1046936" y="38732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B54F32-586B-4248-8A3E-7904877F6986}"/>
              </a:ext>
            </a:extLst>
          </p:cNvPr>
          <p:cNvCxnSpPr>
            <a:cxnSpLocks/>
          </p:cNvCxnSpPr>
          <p:nvPr/>
        </p:nvCxnSpPr>
        <p:spPr>
          <a:xfrm flipH="1">
            <a:off x="402033" y="4149149"/>
            <a:ext cx="594146" cy="467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7461EEF-6E1A-4112-99C6-AE52B259F9B8}"/>
              </a:ext>
            </a:extLst>
          </p:cNvPr>
          <p:cNvCxnSpPr>
            <a:cxnSpLocks/>
          </p:cNvCxnSpPr>
          <p:nvPr/>
        </p:nvCxnSpPr>
        <p:spPr>
          <a:xfrm>
            <a:off x="1295400" y="4191000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4EC5F94-C602-4F74-BEE6-8C3D1098B1F8}"/>
              </a:ext>
            </a:extLst>
          </p:cNvPr>
          <p:cNvSpPr/>
          <p:nvPr/>
        </p:nvSpPr>
        <p:spPr>
          <a:xfrm>
            <a:off x="0" y="4549572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229FC9-29E2-4AA8-9678-64E738A5973F}"/>
              </a:ext>
            </a:extLst>
          </p:cNvPr>
          <p:cNvSpPr/>
          <p:nvPr/>
        </p:nvSpPr>
        <p:spPr>
          <a:xfrm>
            <a:off x="407390" y="3747912"/>
            <a:ext cx="1443733" cy="86861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Down Arrow 101">
            <a:extLst>
              <a:ext uri="{FF2B5EF4-FFF2-40B4-BE49-F238E27FC236}">
                <a16:creationId xmlns:a16="http://schemas.microsoft.com/office/drawing/2014/main" id="{91541F30-F7DE-480B-A5FA-177B97F6CCDB}"/>
              </a:ext>
            </a:extLst>
          </p:cNvPr>
          <p:cNvSpPr/>
          <p:nvPr/>
        </p:nvSpPr>
        <p:spPr>
          <a:xfrm>
            <a:off x="4953000" y="4267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9C17A-2FF5-467C-A896-B4828E9B8165}"/>
              </a:ext>
            </a:extLst>
          </p:cNvPr>
          <p:cNvGrpSpPr/>
          <p:nvPr/>
        </p:nvGrpSpPr>
        <p:grpSpPr>
          <a:xfrm>
            <a:off x="4591050" y="4800600"/>
            <a:ext cx="2800350" cy="76200"/>
            <a:chOff x="3676650" y="2362200"/>
            <a:chExt cx="2800350" cy="762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D04F3FE-92F8-4ABF-9A75-7709AE16CEDC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D311CBB-7C39-47E4-98AF-80912C5C58FF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13FB148-DC59-4E3D-A8F3-845ABA559C9C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6A7F34D-1A2D-466A-98D8-54724331C608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98C436-934E-4302-897B-C1E0AA7C5223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57A1A9B-98E6-40E4-8186-ACC456DDBB1C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B45903C-D3AB-4CF3-881A-08DDB2182C7F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434273E-7E14-4BB7-84CF-D2A2BAC46C76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59D33A9-51CC-4126-BC7B-0076AD3E80FA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C208C39-340C-48AC-9279-BABC905BCAFB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700E6188-9442-4DC1-8D43-D1AF39F4EF3A}"/>
              </a:ext>
            </a:extLst>
          </p:cNvPr>
          <p:cNvSpPr/>
          <p:nvPr/>
        </p:nvSpPr>
        <p:spPr>
          <a:xfrm>
            <a:off x="39433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AEA442A-8C47-482D-A851-43E20F3C7955}"/>
              </a:ext>
            </a:extLst>
          </p:cNvPr>
          <p:cNvSpPr txBox="1"/>
          <p:nvPr/>
        </p:nvSpPr>
        <p:spPr>
          <a:xfrm>
            <a:off x="4062817" y="4901633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1EAC0EDF-B70A-49B2-9A75-33CEDEE41EB9}"/>
              </a:ext>
            </a:extLst>
          </p:cNvPr>
          <p:cNvSpPr/>
          <p:nvPr/>
        </p:nvSpPr>
        <p:spPr>
          <a:xfrm>
            <a:off x="134034" y="4237284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A988EEF-5658-4BBB-B006-F8F5D0419A3B}"/>
              </a:ext>
            </a:extLst>
          </p:cNvPr>
          <p:cNvSpPr/>
          <p:nvPr/>
        </p:nvSpPr>
        <p:spPr>
          <a:xfrm>
            <a:off x="42481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D0846E6-9B02-40C1-BE0E-EB52443D1FEB}"/>
              </a:ext>
            </a:extLst>
          </p:cNvPr>
          <p:cNvSpPr/>
          <p:nvPr/>
        </p:nvSpPr>
        <p:spPr>
          <a:xfrm>
            <a:off x="130730" y="4677782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5831359-BF5F-4C81-98E1-B3EEE753CFE3}"/>
              </a:ext>
            </a:extLst>
          </p:cNvPr>
          <p:cNvSpPr/>
          <p:nvPr/>
        </p:nvSpPr>
        <p:spPr>
          <a:xfrm>
            <a:off x="4210050" y="4724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CBD5E40-1A8F-4E0C-85F4-0D560F0CBDA1}"/>
              </a:ext>
            </a:extLst>
          </p:cNvPr>
          <p:cNvCxnSpPr>
            <a:cxnSpLocks/>
          </p:cNvCxnSpPr>
          <p:nvPr/>
        </p:nvCxnSpPr>
        <p:spPr>
          <a:xfrm>
            <a:off x="402033" y="4939817"/>
            <a:ext cx="594146" cy="4611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69A377-78E7-4380-A109-C684085BBDF4}"/>
              </a:ext>
            </a:extLst>
          </p:cNvPr>
          <p:cNvCxnSpPr>
            <a:cxnSpLocks/>
          </p:cNvCxnSpPr>
          <p:nvPr/>
        </p:nvCxnSpPr>
        <p:spPr>
          <a:xfrm flipH="1">
            <a:off x="-123135" y="4939817"/>
            <a:ext cx="192113" cy="230569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CC6D910-4A74-4509-BCD9-CAE88649289D}"/>
              </a:ext>
            </a:extLst>
          </p:cNvPr>
          <p:cNvSpPr/>
          <p:nvPr/>
        </p:nvSpPr>
        <p:spPr>
          <a:xfrm>
            <a:off x="927201" y="5334000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C6CA2CD-93B5-4762-873A-2D3E3BECF8DB}"/>
              </a:ext>
            </a:extLst>
          </p:cNvPr>
          <p:cNvSpPr/>
          <p:nvPr/>
        </p:nvSpPr>
        <p:spPr>
          <a:xfrm>
            <a:off x="35853" y="4430050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1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103" grpId="0" animBg="1"/>
      <p:bldP spid="116" grpId="0" animBg="1"/>
      <p:bldP spid="116" grpId="1" animBg="1"/>
      <p:bldP spid="116" grpId="2" animBg="1"/>
      <p:bldP spid="119" grpId="0"/>
      <p:bldP spid="119" grpId="1"/>
      <p:bldP spid="120" grpId="0" animBg="1"/>
      <p:bldP spid="120" grpId="1" animBg="1"/>
      <p:bldP spid="122" grpId="0" animBg="1"/>
      <p:bldP spid="122" grpId="1" animBg="1"/>
      <p:bldP spid="123" grpId="0" animBg="1"/>
      <p:bldP spid="118" grpId="0" animBg="1"/>
      <p:bldP spid="118" grpId="1" animBg="1"/>
      <p:bldP spid="1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6C3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4"/>
                <a:stretch>
                  <a:fillRect t="-15000" b="-3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>
            <a:off x="395742" y="2092569"/>
            <a:ext cx="1409700" cy="94618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B1E041-B79E-4ADD-BF0C-2CFAE0EBC362}"/>
              </a:ext>
            </a:extLst>
          </p:cNvPr>
          <p:cNvSpPr/>
          <p:nvPr/>
        </p:nvSpPr>
        <p:spPr>
          <a:xfrm>
            <a:off x="1309431" y="2955908"/>
            <a:ext cx="1102338" cy="775464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189943-71BA-44C7-8653-A77211438F38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8">
            <a:extLst>
              <a:ext uri="{FF2B5EF4-FFF2-40B4-BE49-F238E27FC236}">
                <a16:creationId xmlns:a16="http://schemas.microsoft.com/office/drawing/2014/main" id="{681548BB-88D9-4876-A071-6A0170EFE44E}"/>
              </a:ext>
            </a:extLst>
          </p:cNvPr>
          <p:cNvSpPr/>
          <p:nvPr/>
        </p:nvSpPr>
        <p:spPr>
          <a:xfrm>
            <a:off x="4953000" y="34290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84BAC6-5938-4542-A4D4-C92BBB6F0E16}"/>
              </a:ext>
            </a:extLst>
          </p:cNvPr>
          <p:cNvGrpSpPr/>
          <p:nvPr/>
        </p:nvGrpSpPr>
        <p:grpSpPr>
          <a:xfrm>
            <a:off x="3981450" y="3949404"/>
            <a:ext cx="361950" cy="76200"/>
            <a:chOff x="3048000" y="2362200"/>
            <a:chExt cx="361950" cy="76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3331B8-EDF1-41C0-BF9F-CACB9972A972}"/>
                </a:ext>
              </a:extLst>
            </p:cNvPr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C24DEE-3BA0-40A6-B959-9E8B4426B768}"/>
                </a:ext>
              </a:extLst>
            </p:cNvPr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CBE3F-7041-4481-938C-5BD8B8B89856}"/>
              </a:ext>
            </a:extLst>
          </p:cNvPr>
          <p:cNvGrpSpPr/>
          <p:nvPr/>
        </p:nvGrpSpPr>
        <p:grpSpPr>
          <a:xfrm>
            <a:off x="4591050" y="3949404"/>
            <a:ext cx="2800350" cy="76200"/>
            <a:chOff x="3676650" y="2362200"/>
            <a:chExt cx="2800350" cy="762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3EB524-3C38-4ADA-A2D6-3DEA26B69E31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387E5B2-A8D4-4675-A355-DDA79D423D92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BCF8801-C586-4CB3-9D14-A2ADB20D4976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92BADE7-862E-4E57-B2B8-AAB443DF1BA9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25F1BF-9B3E-4E9F-9993-A7C34D561A6A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AFDF77-6AE6-4900-BE9E-67E40C9AEEFE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935693-E65C-46B5-9F9F-12D89CDCC99E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EEA9EE8-3AB3-41B7-9828-AE807AB19702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1DBFB9E-F85A-443B-B30F-EA45D4C4FEE5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F661F0-1BE2-45A3-BB31-29FB4849DA3D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E2D90B72-AEFC-4312-A45D-336F27376F72}"/>
              </a:ext>
            </a:extLst>
          </p:cNvPr>
          <p:cNvSpPr/>
          <p:nvPr/>
        </p:nvSpPr>
        <p:spPr>
          <a:xfrm>
            <a:off x="1046936" y="38732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B54F32-586B-4248-8A3E-7904877F6986}"/>
              </a:ext>
            </a:extLst>
          </p:cNvPr>
          <p:cNvCxnSpPr>
            <a:cxnSpLocks/>
          </p:cNvCxnSpPr>
          <p:nvPr/>
        </p:nvCxnSpPr>
        <p:spPr>
          <a:xfrm flipH="1">
            <a:off x="402033" y="4149149"/>
            <a:ext cx="594146" cy="467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7461EEF-6E1A-4112-99C6-AE52B259F9B8}"/>
              </a:ext>
            </a:extLst>
          </p:cNvPr>
          <p:cNvCxnSpPr>
            <a:cxnSpLocks/>
          </p:cNvCxnSpPr>
          <p:nvPr/>
        </p:nvCxnSpPr>
        <p:spPr>
          <a:xfrm>
            <a:off x="1295400" y="4191000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4EC5F94-C602-4F74-BEE6-8C3D1098B1F8}"/>
              </a:ext>
            </a:extLst>
          </p:cNvPr>
          <p:cNvSpPr/>
          <p:nvPr/>
        </p:nvSpPr>
        <p:spPr>
          <a:xfrm>
            <a:off x="0" y="4549572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229FC9-29E2-4AA8-9678-64E738A5973F}"/>
              </a:ext>
            </a:extLst>
          </p:cNvPr>
          <p:cNvSpPr/>
          <p:nvPr/>
        </p:nvSpPr>
        <p:spPr>
          <a:xfrm>
            <a:off x="407390" y="3747912"/>
            <a:ext cx="1443733" cy="86861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Down Arrow 101">
            <a:extLst>
              <a:ext uri="{FF2B5EF4-FFF2-40B4-BE49-F238E27FC236}">
                <a16:creationId xmlns:a16="http://schemas.microsoft.com/office/drawing/2014/main" id="{91541F30-F7DE-480B-A5FA-177B97F6CCDB}"/>
              </a:ext>
            </a:extLst>
          </p:cNvPr>
          <p:cNvSpPr/>
          <p:nvPr/>
        </p:nvSpPr>
        <p:spPr>
          <a:xfrm>
            <a:off x="4953000" y="4267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9C17A-2FF5-467C-A896-B4828E9B8165}"/>
              </a:ext>
            </a:extLst>
          </p:cNvPr>
          <p:cNvGrpSpPr/>
          <p:nvPr/>
        </p:nvGrpSpPr>
        <p:grpSpPr>
          <a:xfrm>
            <a:off x="4591050" y="4800600"/>
            <a:ext cx="2800350" cy="76200"/>
            <a:chOff x="3676650" y="2362200"/>
            <a:chExt cx="2800350" cy="762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D04F3FE-92F8-4ABF-9A75-7709AE16CEDC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D311CBB-7C39-47E4-98AF-80912C5C58FF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13FB148-DC59-4E3D-A8F3-845ABA559C9C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6A7F34D-1A2D-466A-98D8-54724331C608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98C436-934E-4302-897B-C1E0AA7C5223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57A1A9B-98E6-40E4-8186-ACC456DDBB1C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B45903C-D3AB-4CF3-881A-08DDB2182C7F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434273E-7E14-4BB7-84CF-D2A2BAC46C76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59D33A9-51CC-4126-BC7B-0076AD3E80FA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C208C39-340C-48AC-9279-BABC905BCAFB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700E6188-9442-4DC1-8D43-D1AF39F4EF3A}"/>
              </a:ext>
            </a:extLst>
          </p:cNvPr>
          <p:cNvSpPr/>
          <p:nvPr/>
        </p:nvSpPr>
        <p:spPr>
          <a:xfrm>
            <a:off x="39433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A988EEF-5658-4BBB-B006-F8F5D0419A3B}"/>
              </a:ext>
            </a:extLst>
          </p:cNvPr>
          <p:cNvSpPr/>
          <p:nvPr/>
        </p:nvSpPr>
        <p:spPr>
          <a:xfrm>
            <a:off x="42481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D0846E6-9B02-40C1-BE0E-EB52443D1FEB}"/>
              </a:ext>
            </a:extLst>
          </p:cNvPr>
          <p:cNvSpPr/>
          <p:nvPr/>
        </p:nvSpPr>
        <p:spPr>
          <a:xfrm>
            <a:off x="130730" y="4677782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CBD5E40-1A8F-4E0C-85F4-0D560F0CBDA1}"/>
              </a:ext>
            </a:extLst>
          </p:cNvPr>
          <p:cNvCxnSpPr>
            <a:cxnSpLocks/>
          </p:cNvCxnSpPr>
          <p:nvPr/>
        </p:nvCxnSpPr>
        <p:spPr>
          <a:xfrm>
            <a:off x="402033" y="4939817"/>
            <a:ext cx="594146" cy="4611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69A377-78E7-4380-A109-C684085BBDF4}"/>
              </a:ext>
            </a:extLst>
          </p:cNvPr>
          <p:cNvCxnSpPr>
            <a:cxnSpLocks/>
          </p:cNvCxnSpPr>
          <p:nvPr/>
        </p:nvCxnSpPr>
        <p:spPr>
          <a:xfrm flipH="1">
            <a:off x="-123135" y="4939817"/>
            <a:ext cx="192113" cy="230569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CC6D910-4A74-4509-BCD9-CAE88649289D}"/>
              </a:ext>
            </a:extLst>
          </p:cNvPr>
          <p:cNvSpPr/>
          <p:nvPr/>
        </p:nvSpPr>
        <p:spPr>
          <a:xfrm>
            <a:off x="927201" y="5334000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C6CA2CD-93B5-4762-873A-2D3E3BECF8DB}"/>
              </a:ext>
            </a:extLst>
          </p:cNvPr>
          <p:cNvSpPr/>
          <p:nvPr/>
        </p:nvSpPr>
        <p:spPr>
          <a:xfrm>
            <a:off x="933450" y="5178632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0D1C22-403B-4505-83EA-C454EEB34AD4}"/>
              </a:ext>
            </a:extLst>
          </p:cNvPr>
          <p:cNvGrpSpPr/>
          <p:nvPr/>
        </p:nvGrpSpPr>
        <p:grpSpPr>
          <a:xfrm>
            <a:off x="5200650" y="5524500"/>
            <a:ext cx="2190750" cy="76200"/>
            <a:chOff x="5200650" y="5524500"/>
            <a:chExt cx="2190750" cy="762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EE583EA-5B32-4F15-B85D-AD1261730CAF}"/>
                </a:ext>
              </a:extLst>
            </p:cNvPr>
            <p:cNvGrpSpPr/>
            <p:nvPr/>
          </p:nvGrpSpPr>
          <p:grpSpPr>
            <a:xfrm>
              <a:off x="5200650" y="5524500"/>
              <a:ext cx="666750" cy="76200"/>
              <a:chOff x="4286250" y="5562600"/>
              <a:chExt cx="666750" cy="7620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5D95515-84CB-456C-8C20-2E28D94B33D6}"/>
                  </a:ext>
                </a:extLst>
              </p:cNvPr>
              <p:cNvSpPr/>
              <p:nvPr/>
            </p:nvSpPr>
            <p:spPr>
              <a:xfrm>
                <a:off x="42862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476CE35-8739-4134-9809-FE47CEE43D6E}"/>
                  </a:ext>
                </a:extLst>
              </p:cNvPr>
              <p:cNvSpPr/>
              <p:nvPr/>
            </p:nvSpPr>
            <p:spPr>
              <a:xfrm>
                <a:off x="45910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4E27D25-4B5F-4F7D-BF07-C9506D79AFF2}"/>
                  </a:ext>
                </a:extLst>
              </p:cNvPr>
              <p:cNvSpPr/>
              <p:nvPr/>
            </p:nvSpPr>
            <p:spPr>
              <a:xfrm>
                <a:off x="48958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CC7AC90-9798-46F0-8AE7-2FB00731D358}"/>
                </a:ext>
              </a:extLst>
            </p:cNvPr>
            <p:cNvGrpSpPr/>
            <p:nvPr/>
          </p:nvGrpSpPr>
          <p:grpSpPr>
            <a:xfrm>
              <a:off x="6419850" y="5524500"/>
              <a:ext cx="971550" cy="76200"/>
              <a:chOff x="5505450" y="5562600"/>
              <a:chExt cx="971550" cy="7620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CCB4D0AC-D2A6-4380-A0CD-E3A712C821E1}"/>
                  </a:ext>
                </a:extLst>
              </p:cNvPr>
              <p:cNvSpPr/>
              <p:nvPr/>
            </p:nvSpPr>
            <p:spPr>
              <a:xfrm>
                <a:off x="55054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0D23E6A-AC89-4DF2-B713-4000B60471C9}"/>
                  </a:ext>
                </a:extLst>
              </p:cNvPr>
              <p:cNvSpPr/>
              <p:nvPr/>
            </p:nvSpPr>
            <p:spPr>
              <a:xfrm>
                <a:off x="58102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A414236-42D5-46E1-BE32-89F75CBCDB1D}"/>
                  </a:ext>
                </a:extLst>
              </p:cNvPr>
              <p:cNvSpPr/>
              <p:nvPr/>
            </p:nvSpPr>
            <p:spPr>
              <a:xfrm>
                <a:off x="6115050" y="55626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009A8659-F867-40BE-8ADF-1E5966C8EFB5}"/>
                  </a:ext>
                </a:extLst>
              </p:cNvPr>
              <p:cNvSpPr/>
              <p:nvPr/>
            </p:nvSpPr>
            <p:spPr>
              <a:xfrm>
                <a:off x="64198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E225C27-3280-40D3-B709-E412B7B79C04}"/>
                </a:ext>
              </a:extLst>
            </p:cNvPr>
            <p:cNvSpPr/>
            <p:nvPr/>
          </p:nvSpPr>
          <p:spPr>
            <a:xfrm>
              <a:off x="61150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Oval 143">
            <a:extLst>
              <a:ext uri="{FF2B5EF4-FFF2-40B4-BE49-F238E27FC236}">
                <a16:creationId xmlns:a16="http://schemas.microsoft.com/office/drawing/2014/main" id="{D842503B-A78E-418F-A659-6C344EA46070}"/>
              </a:ext>
            </a:extLst>
          </p:cNvPr>
          <p:cNvSpPr/>
          <p:nvPr/>
        </p:nvSpPr>
        <p:spPr>
          <a:xfrm>
            <a:off x="4817509" y="54483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Down Arrow 119">
            <a:extLst>
              <a:ext uri="{FF2B5EF4-FFF2-40B4-BE49-F238E27FC236}">
                <a16:creationId xmlns:a16="http://schemas.microsoft.com/office/drawing/2014/main" id="{CDEC0C5A-28B5-46C1-914D-9166A080A16D}"/>
              </a:ext>
            </a:extLst>
          </p:cNvPr>
          <p:cNvSpPr/>
          <p:nvPr/>
        </p:nvSpPr>
        <p:spPr>
          <a:xfrm>
            <a:off x="4953000" y="5029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Down 217">
            <a:extLst>
              <a:ext uri="{FF2B5EF4-FFF2-40B4-BE49-F238E27FC236}">
                <a16:creationId xmlns:a16="http://schemas.microsoft.com/office/drawing/2014/main" id="{B6183136-CA09-40FA-894A-1F2C15C5DF95}"/>
              </a:ext>
            </a:extLst>
          </p:cNvPr>
          <p:cNvSpPr/>
          <p:nvPr/>
        </p:nvSpPr>
        <p:spPr>
          <a:xfrm>
            <a:off x="1066800" y="5042893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FB109E0-050E-47DB-A48C-D12C5E0F08CD}"/>
              </a:ext>
            </a:extLst>
          </p:cNvPr>
          <p:cNvSpPr/>
          <p:nvPr/>
        </p:nvSpPr>
        <p:spPr>
          <a:xfrm>
            <a:off x="4895850" y="5524500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1DAE7A1-7B7D-4E62-A86F-3D05DCD060F7}"/>
              </a:ext>
            </a:extLst>
          </p:cNvPr>
          <p:cNvSpPr/>
          <p:nvPr/>
        </p:nvSpPr>
        <p:spPr>
          <a:xfrm>
            <a:off x="1057931" y="54483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2DB55E1-F0FD-42D2-9CAD-5E54886FE223}"/>
              </a:ext>
            </a:extLst>
          </p:cNvPr>
          <p:cNvSpPr/>
          <p:nvPr/>
        </p:nvSpPr>
        <p:spPr>
          <a:xfrm>
            <a:off x="4591050" y="55245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EF6F777-23F6-4E82-A1E0-FB3C1D9FC89F}"/>
              </a:ext>
            </a:extLst>
          </p:cNvPr>
          <p:cNvSpPr/>
          <p:nvPr/>
        </p:nvSpPr>
        <p:spPr>
          <a:xfrm>
            <a:off x="-435006" y="4547252"/>
            <a:ext cx="1420956" cy="862948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54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0243 0.0560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125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1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44" grpId="0" animBg="1"/>
      <p:bldP spid="144" grpId="1" animBg="1"/>
      <p:bldP spid="150" grpId="0" animBg="1"/>
      <p:bldP spid="151" grpId="0" animBg="1"/>
      <p:bldP spid="153" grpId="0" animBg="1"/>
      <p:bldP spid="153" grpId="1" animBg="1"/>
      <p:bldP spid="164" grpId="0" animBg="1"/>
      <p:bldP spid="165" grpId="0" animBg="1"/>
      <p:bldP spid="165" grpId="1" animBg="1"/>
      <p:bldP spid="165" grpId="2" animBg="1"/>
      <p:bldP spid="1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  no. of recursive calls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participates  before being selected as a pivot.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Is there any relation between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 r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4038600" y="4648200"/>
            <a:ext cx="1828800" cy="917448"/>
          </a:xfrm>
          <a:prstGeom prst="cloudCallout">
            <a:avLst>
              <a:gd name="adj1" fmla="val -26931"/>
              <a:gd name="adj2" fmla="val 7587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286000"/>
            <a:ext cx="213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22860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8800" y="2286000"/>
            <a:ext cx="3352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4290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909D73-C349-678F-C8DC-A20C6257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6587167-5A26-DA2D-0AF5-90CDB16197E2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6587167-5A26-DA2D-0AF5-90CDB1619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4"/>
                <a:stretch>
                  <a:fillRect t="-15000" b="-3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56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b="1" dirty="0"/>
              <a:t>A</a:t>
            </a:r>
            <a:r>
              <a:rPr lang="en-US" sz="2800" b="1" dirty="0">
                <a:solidFill>
                  <a:srgbClr val="7030A0"/>
                </a:solidFill>
              </a:rPr>
              <a:t> new way </a:t>
            </a:r>
            <a:r>
              <a:rPr lang="en-US" sz="2800" b="1" dirty="0"/>
              <a:t>to</a:t>
            </a:r>
            <a:r>
              <a:rPr lang="en-US" sz="2800" b="1" dirty="0">
                <a:solidFill>
                  <a:srgbClr val="7030A0"/>
                </a:solidFill>
              </a:rPr>
              <a:t> count </a:t>
            </a:r>
            <a:r>
              <a:rPr lang="en-US" sz="2800" b="1" dirty="0"/>
              <a:t>the</a:t>
            </a:r>
            <a:r>
              <a:rPr lang="en-US" sz="2800" b="1" dirty="0">
                <a:solidFill>
                  <a:srgbClr val="7030A0"/>
                </a:solidFill>
              </a:rPr>
              <a:t>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Key idea: </a:t>
                </a:r>
              </a:p>
              <a:p>
                <a:pPr marL="0" indent="0">
                  <a:buNone/>
                </a:pPr>
                <a:r>
                  <a:rPr lang="en-US" sz="2000" dirty="0"/>
                  <a:t>Assign each comparison during a recursive call to the </a:t>
                </a:r>
                <a:r>
                  <a:rPr lang="en-US" sz="2000" u="sng" dirty="0"/>
                  <a:t>non-pivot</a:t>
                </a:r>
                <a:r>
                  <a:rPr lang="en-US" sz="2000" dirty="0"/>
                  <a:t> element.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Is there any relation between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>
                    <a:solidFill>
                      <a:srgbClr val="7030A0"/>
                    </a:solidFill>
                  </a:rPr>
                  <a:t>:</a:t>
                </a:r>
                <a:r>
                  <a:rPr lang="en-US" sz="2000" b="1" dirty="0"/>
                  <a:t>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, there must be at least one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953000"/>
              </a:xfrm>
              <a:blipFill rotWithShape="1">
                <a:blip r:embed="rId2"/>
                <a:stretch>
                  <a:fillRect l="-1154" t="-985" b="-18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14400" y="2362200"/>
            <a:ext cx="6781800" cy="76200"/>
            <a:chOff x="914400" y="2362200"/>
            <a:chExt cx="6781800" cy="76200"/>
          </a:xfrm>
        </p:grpSpPr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Oval 137"/>
          <p:cNvSpPr/>
          <p:nvPr/>
        </p:nvSpPr>
        <p:spPr>
          <a:xfrm>
            <a:off x="390525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27221" y="-1140581"/>
            <a:ext cx="7514494" cy="4485523"/>
            <a:chOff x="727221" y="-1140581"/>
            <a:chExt cx="7514494" cy="4485523"/>
          </a:xfrm>
        </p:grpSpPr>
        <p:sp>
          <p:nvSpPr>
            <p:cNvPr id="51" name="Arc 50"/>
            <p:cNvSpPr/>
            <p:nvPr/>
          </p:nvSpPr>
          <p:spPr>
            <a:xfrm rot="8170535">
              <a:off x="3837616" y="1671044"/>
              <a:ext cx="935367" cy="896185"/>
            </a:xfrm>
            <a:prstGeom prst="arc">
              <a:avLst>
                <a:gd name="adj1" fmla="val 16080204"/>
                <a:gd name="adj2" fmla="val 21063069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 rot="8170535">
              <a:off x="3569285" y="-1140581"/>
              <a:ext cx="4672430" cy="4485523"/>
            </a:xfrm>
            <a:prstGeom prst="arc">
              <a:avLst>
                <a:gd name="adj1" fmla="val 15588621"/>
                <a:gd name="adj2" fmla="val 38152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8170535">
              <a:off x="3293798" y="1750071"/>
              <a:ext cx="880001" cy="843829"/>
            </a:xfrm>
            <a:prstGeom prst="arc">
              <a:avLst>
                <a:gd name="adj1" fmla="val 16080204"/>
                <a:gd name="adj2" fmla="val 22580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8170535">
              <a:off x="1130039" y="-380725"/>
              <a:ext cx="3759721" cy="3235597"/>
            </a:xfrm>
            <a:prstGeom prst="arc">
              <a:avLst>
                <a:gd name="adj1" fmla="val 16557624"/>
                <a:gd name="adj2" fmla="val 38152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 rot="8170535">
              <a:off x="727221" y="-259493"/>
              <a:ext cx="3879557" cy="3440873"/>
            </a:xfrm>
            <a:prstGeom prst="arc">
              <a:avLst>
                <a:gd name="adj1" fmla="val 15588621"/>
                <a:gd name="adj2" fmla="val 887053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 rot="8170535">
              <a:off x="3618013" y="-180009"/>
              <a:ext cx="3508173" cy="3057511"/>
            </a:xfrm>
            <a:prstGeom prst="arc">
              <a:avLst>
                <a:gd name="adj1" fmla="val 16203678"/>
                <a:gd name="adj2" fmla="val 101315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8170535">
              <a:off x="3764782" y="-54336"/>
              <a:ext cx="3748034" cy="3137730"/>
            </a:xfrm>
            <a:prstGeom prst="arc">
              <a:avLst>
                <a:gd name="adj1" fmla="val 15331556"/>
                <a:gd name="adj2" fmla="val 598395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 rot="8170535">
              <a:off x="3628949" y="259693"/>
              <a:ext cx="2648099" cy="2523053"/>
            </a:xfrm>
            <a:prstGeom prst="arc">
              <a:avLst>
                <a:gd name="adj1" fmla="val 16203678"/>
                <a:gd name="adj2" fmla="val 21448843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8170535">
              <a:off x="1933642" y="383865"/>
              <a:ext cx="2533515" cy="2422352"/>
            </a:xfrm>
            <a:prstGeom prst="arc">
              <a:avLst>
                <a:gd name="adj1" fmla="val 16203678"/>
                <a:gd name="adj2" fmla="val 38152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 rot="8170535">
              <a:off x="3773831" y="941359"/>
              <a:ext cx="1929132" cy="1691102"/>
            </a:xfrm>
            <a:prstGeom prst="arc">
              <a:avLst>
                <a:gd name="adj1" fmla="val 16615385"/>
                <a:gd name="adj2" fmla="val 21244102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 rot="8170535">
              <a:off x="2776592" y="1467795"/>
              <a:ext cx="1445377" cy="1247927"/>
            </a:xfrm>
            <a:prstGeom prst="arc">
              <a:avLst>
                <a:gd name="adj1" fmla="val 15926098"/>
                <a:gd name="adj2" fmla="val 1119523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ight Arrow 60"/>
          <p:cNvSpPr/>
          <p:nvPr/>
        </p:nvSpPr>
        <p:spPr>
          <a:xfrm>
            <a:off x="838200" y="1522107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Elements of 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rgbClr val="0070C0"/>
                </a:solidFill>
              </a:rPr>
              <a:t> arranged in Increasing order of values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71799" y="3657600"/>
            <a:ext cx="228600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57800" y="3657600"/>
            <a:ext cx="28193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0" y="51054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05001" y="5181600"/>
            <a:ext cx="19049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28800" y="914400"/>
            <a:ext cx="58102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8" grpId="0" animBg="1"/>
      <p:bldP spid="61" grpId="0" animBg="1"/>
      <p:bldP spid="32" grpId="0" animBg="1"/>
      <p:bldP spid="33" grpId="0" animBg="1"/>
      <p:bldP spid="35" grpId="0" animBg="1"/>
      <p:bldP spid="36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Applying Union theorem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>
                    <a:solidFill>
                      <a:srgbClr val="7030A0"/>
                    </a:solidFill>
                  </a:rPr>
                  <a:t>:</a:t>
                </a:r>
                <a:r>
                  <a:rPr lang="en-US" sz="2000" b="1" dirty="0"/>
                  <a:t>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, there must be at least one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Event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Event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relation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In order to show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sz="2000" dirty="0"/>
                  <a:t>, it suffice to show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&lt;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76600" y="5410200"/>
            <a:ext cx="2514600" cy="685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45567" y="4812268"/>
            <a:ext cx="4122233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4724400"/>
            <a:ext cx="296436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49645" y="4800600"/>
                <a:ext cx="60375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645" y="4800600"/>
                <a:ext cx="60375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2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548982" y="914400"/>
            <a:ext cx="42328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>
                    <a:solidFill>
                      <a:srgbClr val="C00000"/>
                    </a:solidFill>
                  </a:rPr>
                  <a:t>AIM: </a:t>
                </a:r>
                <a:r>
                  <a:rPr lang="en-US" sz="3600" dirty="0"/>
                  <a:t>To show</a:t>
                </a:r>
                <a:br>
                  <a:rPr lang="en-US" sz="3600" dirty="0"/>
                </a:br>
                <a:r>
                  <a:rPr lang="en-US" sz="3600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&gt;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600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36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36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36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6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  <a:blipFill rotWithShape="1">
                <a:blip r:embed="rId2"/>
                <a:stretch>
                  <a:fillRect t="-6726" b="-4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1000" y="3529013"/>
                <a:ext cx="8534399" cy="1500187"/>
              </a:xfrm>
            </p:spPr>
            <p:txBody>
              <a:bodyPr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Probability </a:t>
                </a:r>
                <a:r>
                  <a:rPr lang="en-US" sz="2400" dirty="0">
                    <a:solidFill>
                      <a:schemeClr val="tx1"/>
                    </a:solidFill>
                  </a:rPr>
                  <a:t>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participates in more than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40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40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recursive calls is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3529013"/>
                <a:ext cx="8534399" cy="1500187"/>
              </a:xfrm>
              <a:blipFill rotWithShape="1">
                <a:blip r:embed="rId3"/>
                <a:stretch>
                  <a:fillRect l="-1144" b="-77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4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E1613-542E-1E71-CD8B-825F3B2A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</a:t>
            </a:r>
            <a:r>
              <a:rPr lang="en-US" sz="3600" b="1" dirty="0">
                <a:solidFill>
                  <a:srgbClr val="0070C0"/>
                </a:solidFill>
              </a:rPr>
              <a:t>Attempt</a:t>
            </a:r>
            <a:endParaRPr lang="en-IN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D106729-14ED-6117-D8D7-A98F16132C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Show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high probability, size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recursive call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approach looks difficult </a:t>
                </a:r>
              </a:p>
              <a:p>
                <a:pPr marL="0" indent="0">
                  <a:buNone/>
                </a:pPr>
                <a:r>
                  <a:rPr lang="en-US" sz="2000" dirty="0"/>
                  <a:t>Since the size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recursive call depends upon the first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/>
                  <a:t> recursive calls.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to proceed now ?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D106729-14ED-6117-D8D7-A98F16132C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827D8-FCE9-2C81-772F-6ACDE5C4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86078-2401-B64A-9E88-C9C445735B4E}"/>
              </a:ext>
            </a:extLst>
          </p:cNvPr>
          <p:cNvSpPr/>
          <p:nvPr/>
        </p:nvSpPr>
        <p:spPr>
          <a:xfrm>
            <a:off x="3581400" y="3576452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B8D3B1-C702-74BC-800B-24091B0D3161}"/>
              </a:ext>
            </a:extLst>
          </p:cNvPr>
          <p:cNvSpPr/>
          <p:nvPr/>
        </p:nvSpPr>
        <p:spPr>
          <a:xfrm>
            <a:off x="2362200" y="2362200"/>
            <a:ext cx="579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8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67523-40AA-4CD0-BC91-F2B72458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5AC77-B762-4825-BE59-E1AC9C1177EE}"/>
              </a:ext>
            </a:extLst>
          </p:cNvPr>
          <p:cNvSpPr txBox="1"/>
          <p:nvPr/>
        </p:nvSpPr>
        <p:spPr>
          <a:xfrm>
            <a:off x="960562" y="3581400"/>
            <a:ext cx="4420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Concentration </a:t>
            </a:r>
            <a:r>
              <a:rPr lang="en-US" sz="2400" dirty="0"/>
              <a:t>of its </a:t>
            </a:r>
            <a:r>
              <a:rPr lang="en-US" sz="2400" b="1" dirty="0">
                <a:solidFill>
                  <a:srgbClr val="FFC000"/>
                </a:solidFill>
              </a:rPr>
              <a:t>running time</a:t>
            </a:r>
            <a:endParaRPr lang="en-IN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A8AA7-C945-4AC5-BDBD-686FFE1E2B33}"/>
              </a:ext>
            </a:extLst>
          </p:cNvPr>
          <p:cNvSpPr txBox="1"/>
          <p:nvPr/>
        </p:nvSpPr>
        <p:spPr>
          <a:xfrm>
            <a:off x="960562" y="2539425"/>
            <a:ext cx="4330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Randomized Quick Sort </a:t>
            </a: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2844B-163B-4117-B91A-BBF6FF3AB7F7}"/>
              </a:ext>
            </a:extLst>
          </p:cNvPr>
          <p:cNvSpPr/>
          <p:nvPr/>
        </p:nvSpPr>
        <p:spPr>
          <a:xfrm>
            <a:off x="1066800" y="2971801"/>
            <a:ext cx="6324600" cy="609600"/>
          </a:xfrm>
          <a:prstGeom prst="rect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348300-DA92-4A4E-8BC5-9A11144EBCB2}"/>
              </a:ext>
            </a:extLst>
          </p:cNvPr>
          <p:cNvCxnSpPr>
            <a:cxnSpLocks/>
          </p:cNvCxnSpPr>
          <p:nvPr/>
        </p:nvCxnSpPr>
        <p:spPr>
          <a:xfrm>
            <a:off x="1066800" y="3276600"/>
            <a:ext cx="670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Brilliant Idea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  <a:ln w="19050"/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Definition:  </a:t>
            </a:r>
          </a:p>
          <a:p>
            <a:pPr marL="0" indent="0">
              <a:buNone/>
            </a:pPr>
            <a:r>
              <a:rPr lang="en-US" sz="2000" dirty="0"/>
              <a:t>a recursive call is </a:t>
            </a:r>
            <a:r>
              <a:rPr lang="en-US" sz="2000" b="1" dirty="0"/>
              <a:t>good</a:t>
            </a:r>
            <a:r>
              <a:rPr lang="en-US" sz="2000" dirty="0"/>
              <a:t> if the pivot is selected from the middle half, </a:t>
            </a:r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b="1" dirty="0"/>
              <a:t>bad</a:t>
            </a:r>
            <a:r>
              <a:rPr lang="en-US" sz="2000" dirty="0"/>
              <a:t> otherwise.</a:t>
            </a:r>
          </a:p>
          <a:p>
            <a:pPr marL="0" indent="0" algn="ctr">
              <a:buNone/>
            </a:pPr>
            <a:r>
              <a:rPr lang="en-US" sz="2000" b="1" dirty="0"/>
              <a:t>P</a:t>
            </a:r>
            <a:r>
              <a:rPr lang="en-US" sz="2000" dirty="0"/>
              <a:t>(a recursive call is </a:t>
            </a:r>
            <a:r>
              <a:rPr lang="en-US" sz="2000" b="1" dirty="0"/>
              <a:t>good</a:t>
            </a:r>
            <a:r>
              <a:rPr lang="en-US" sz="2000" dirty="0"/>
              <a:t>) = ??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Notation: </a:t>
            </a:r>
            <a:r>
              <a:rPr lang="en-US" sz="2000" dirty="0"/>
              <a:t>The </a:t>
            </a:r>
            <a:r>
              <a:rPr lang="en-US" sz="2000" b="1" dirty="0"/>
              <a:t>size</a:t>
            </a:r>
            <a:r>
              <a:rPr lang="en-US" sz="2000" dirty="0"/>
              <a:t> of a recursive call is the size of the </a:t>
            </a:r>
            <a:r>
              <a:rPr lang="en-US" sz="2000" dirty="0" err="1"/>
              <a:t>subarray</a:t>
            </a:r>
            <a:r>
              <a:rPr lang="en-US" sz="2000" dirty="0"/>
              <a:t> it sorts.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9800" y="3962400"/>
            <a:ext cx="4648200" cy="76200"/>
            <a:chOff x="1524000" y="2436507"/>
            <a:chExt cx="46482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2457450" y="2436507"/>
              <a:ext cx="952500" cy="76200"/>
              <a:chOff x="2457450" y="2362200"/>
              <a:chExt cx="9525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76650" y="2436507"/>
              <a:ext cx="2495550" cy="76200"/>
              <a:chOff x="3676650" y="2362200"/>
              <a:chExt cx="2495550" cy="76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24000" y="2436507"/>
              <a:ext cx="685800" cy="76200"/>
              <a:chOff x="1524000" y="2362200"/>
              <a:chExt cx="685800" cy="762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4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847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152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429000" y="4114800"/>
            <a:ext cx="2286000" cy="609600"/>
            <a:chOff x="2971800" y="6169152"/>
            <a:chExt cx="2286000" cy="609600"/>
          </a:xfrm>
        </p:grpSpPr>
        <p:sp>
          <p:nvSpPr>
            <p:cNvPr id="28" name="Right Brace 27"/>
            <p:cNvSpPr/>
            <p:nvPr/>
          </p:nvSpPr>
          <p:spPr>
            <a:xfrm rot="5400000">
              <a:off x="3960876" y="5180076"/>
              <a:ext cx="307848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6274" y="6409420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middle-half</a:t>
              </a:r>
            </a:p>
          </p:txBody>
        </p:sp>
      </p:grpSp>
      <p:sp>
        <p:nvSpPr>
          <p:cNvPr id="30" name="Oval 29"/>
          <p:cNvSpPr/>
          <p:nvPr/>
        </p:nvSpPr>
        <p:spPr>
          <a:xfrm>
            <a:off x="5181600" y="3886200"/>
            <a:ext cx="24765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57450" y="2133600"/>
            <a:ext cx="952500" cy="76200"/>
            <a:chOff x="2457450" y="2362200"/>
            <a:chExt cx="952500" cy="76200"/>
          </a:xfrm>
        </p:grpSpPr>
        <p:sp>
          <p:nvSpPr>
            <p:cNvPr id="33" name="Oval 32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76650" y="2133600"/>
            <a:ext cx="2800350" cy="76200"/>
            <a:chOff x="3676650" y="2362200"/>
            <a:chExt cx="2800350" cy="76200"/>
          </a:xfrm>
        </p:grpSpPr>
        <p:sp>
          <p:nvSpPr>
            <p:cNvPr id="38" name="Oval 37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24650" y="2133600"/>
            <a:ext cx="361950" cy="76200"/>
            <a:chOff x="6724650" y="2362200"/>
            <a:chExt cx="361950" cy="76200"/>
          </a:xfrm>
        </p:grpSpPr>
        <p:sp>
          <p:nvSpPr>
            <p:cNvPr id="49" name="Oval 48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4400" y="2133600"/>
            <a:ext cx="1295400" cy="76200"/>
            <a:chOff x="914400" y="2362200"/>
            <a:chExt cx="1295400" cy="76200"/>
          </a:xfrm>
        </p:grpSpPr>
        <p:sp>
          <p:nvSpPr>
            <p:cNvPr id="52" name="Oval 51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34250" y="2133600"/>
            <a:ext cx="666750" cy="76200"/>
            <a:chOff x="7334250" y="2362200"/>
            <a:chExt cx="666750" cy="76200"/>
          </a:xfrm>
        </p:grpSpPr>
        <p:sp>
          <p:nvSpPr>
            <p:cNvPr id="58" name="Oval 57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ight Arrow 64"/>
          <p:cNvSpPr/>
          <p:nvPr/>
        </p:nvSpPr>
        <p:spPr>
          <a:xfrm>
            <a:off x="914400" y="1524000"/>
            <a:ext cx="2514600" cy="533400"/>
          </a:xfrm>
          <a:prstGeom prst="rightArrow">
            <a:avLst>
              <a:gd name="adj1" fmla="val 50000"/>
              <a:gd name="adj2" fmla="val 369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Increasing order of values</a:t>
            </a:r>
          </a:p>
        </p:txBody>
      </p:sp>
      <p:sp>
        <p:nvSpPr>
          <p:cNvPr id="66" name="Down Arrow 65"/>
          <p:cNvSpPr/>
          <p:nvPr/>
        </p:nvSpPr>
        <p:spPr>
          <a:xfrm>
            <a:off x="4038600" y="2362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riped Right Arrow 67"/>
          <p:cNvSpPr/>
          <p:nvPr/>
        </p:nvSpPr>
        <p:spPr>
          <a:xfrm rot="5400000">
            <a:off x="4149089" y="3172397"/>
            <a:ext cx="426720" cy="6960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5400000">
            <a:off x="4225602" y="27016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882595" y="5637464"/>
                <a:ext cx="365805" cy="6109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595" y="5637464"/>
                <a:ext cx="365805" cy="610936"/>
              </a:xfrm>
              <a:prstGeom prst="rect">
                <a:avLst/>
              </a:prstGeom>
              <a:blipFill rotWithShape="1">
                <a:blip r:embed="rId2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2724150" y="3886200"/>
            <a:ext cx="24765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686550" y="3886200"/>
            <a:ext cx="24765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895600" y="50292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581150" y="6248400"/>
            <a:ext cx="6419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43400" y="62484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4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3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 animBg="1"/>
      <p:bldP spid="30" grpId="1" animBg="1"/>
      <p:bldP spid="65" grpId="0" animBg="1"/>
      <p:bldP spid="66" grpId="0" animBg="1"/>
      <p:bldP spid="68" grpId="0" animBg="1"/>
      <p:bldP spid="69" grpId="0"/>
      <p:bldP spid="70" grpId="0" animBg="1"/>
      <p:bldP spid="71" grpId="0" animBg="1"/>
      <p:bldP spid="71" grpId="1" animBg="1"/>
      <p:bldP spid="72" grpId="0" animBg="1"/>
      <p:bldP spid="72" grpId="1" animBg="1"/>
      <p:bldP spid="67" grpId="0" animBg="1"/>
      <p:bldP spid="73" grpId="0" animBg="1"/>
      <p:bldP spid="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Brilliant Idea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2000" dirty="0"/>
                  <a:t>If a recursive call is </a:t>
                </a:r>
                <a:r>
                  <a:rPr lang="en-US" sz="2000" b="1" dirty="0"/>
                  <a:t>good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size of each of its child-recursive calls reduces at least by a factor of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type m:val="skw"/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9800" y="3962400"/>
            <a:ext cx="4648200" cy="76200"/>
            <a:chOff x="1524000" y="2436507"/>
            <a:chExt cx="46482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2457450" y="2436507"/>
              <a:ext cx="952500" cy="76200"/>
              <a:chOff x="2457450" y="2362200"/>
              <a:chExt cx="9525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76650" y="2436507"/>
              <a:ext cx="2495550" cy="76200"/>
              <a:chOff x="3676650" y="2362200"/>
              <a:chExt cx="2495550" cy="76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24000" y="2436507"/>
              <a:ext cx="685800" cy="76200"/>
              <a:chOff x="1524000" y="2362200"/>
              <a:chExt cx="685800" cy="762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4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847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152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429000" y="4114800"/>
            <a:ext cx="2286000" cy="609600"/>
            <a:chOff x="2971800" y="6169152"/>
            <a:chExt cx="2286000" cy="609600"/>
          </a:xfrm>
        </p:grpSpPr>
        <p:sp>
          <p:nvSpPr>
            <p:cNvPr id="28" name="Right Brace 27"/>
            <p:cNvSpPr/>
            <p:nvPr/>
          </p:nvSpPr>
          <p:spPr>
            <a:xfrm rot="5400000">
              <a:off x="3960876" y="5180076"/>
              <a:ext cx="307848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6274" y="6409420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middle-half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57450" y="2133600"/>
            <a:ext cx="952500" cy="76200"/>
            <a:chOff x="2457450" y="2362200"/>
            <a:chExt cx="952500" cy="76200"/>
          </a:xfrm>
        </p:grpSpPr>
        <p:sp>
          <p:nvSpPr>
            <p:cNvPr id="33" name="Oval 32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76650" y="2133600"/>
            <a:ext cx="2800350" cy="76200"/>
            <a:chOff x="3676650" y="2362200"/>
            <a:chExt cx="2800350" cy="76200"/>
          </a:xfrm>
        </p:grpSpPr>
        <p:sp>
          <p:nvSpPr>
            <p:cNvPr id="38" name="Oval 37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24650" y="2133600"/>
            <a:ext cx="361950" cy="76200"/>
            <a:chOff x="6724650" y="2362200"/>
            <a:chExt cx="361950" cy="76200"/>
          </a:xfrm>
        </p:grpSpPr>
        <p:sp>
          <p:nvSpPr>
            <p:cNvPr id="49" name="Oval 48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4400" y="2133600"/>
            <a:ext cx="1295400" cy="76200"/>
            <a:chOff x="914400" y="2362200"/>
            <a:chExt cx="1295400" cy="76200"/>
          </a:xfrm>
        </p:grpSpPr>
        <p:sp>
          <p:nvSpPr>
            <p:cNvPr id="52" name="Oval 51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34250" y="2133600"/>
            <a:ext cx="666750" cy="76200"/>
            <a:chOff x="7334250" y="2362200"/>
            <a:chExt cx="666750" cy="76200"/>
          </a:xfrm>
        </p:grpSpPr>
        <p:sp>
          <p:nvSpPr>
            <p:cNvPr id="58" name="Oval 57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ight Arrow 64"/>
          <p:cNvSpPr/>
          <p:nvPr/>
        </p:nvSpPr>
        <p:spPr>
          <a:xfrm>
            <a:off x="914400" y="1524000"/>
            <a:ext cx="2514600" cy="533400"/>
          </a:xfrm>
          <a:prstGeom prst="rightArrow">
            <a:avLst>
              <a:gd name="adj1" fmla="val 50000"/>
              <a:gd name="adj2" fmla="val 369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Increasing order of values</a:t>
            </a:r>
          </a:p>
        </p:txBody>
      </p:sp>
      <p:sp>
        <p:nvSpPr>
          <p:cNvPr id="66" name="Down Arrow 65"/>
          <p:cNvSpPr/>
          <p:nvPr/>
        </p:nvSpPr>
        <p:spPr>
          <a:xfrm>
            <a:off x="4038600" y="2362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riped Right Arrow 67"/>
          <p:cNvSpPr/>
          <p:nvPr/>
        </p:nvSpPr>
        <p:spPr>
          <a:xfrm rot="5400000">
            <a:off x="4149089" y="3172397"/>
            <a:ext cx="426720" cy="6960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5400000">
            <a:off x="4225602" y="27016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419600" y="5257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Brilliant Idea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maximum no. of </a:t>
                </a:r>
                <a:r>
                  <a:rPr lang="en-US" sz="2000" b="1" dirty="0"/>
                  <a:t>good</a:t>
                </a:r>
                <a:r>
                  <a:rPr lang="en-US" sz="2000" dirty="0"/>
                  <a:t> recursive calls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can have in its lifetime?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667" t="-1752" r="-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9800" y="3962400"/>
            <a:ext cx="4648200" cy="76200"/>
            <a:chOff x="1524000" y="2436507"/>
            <a:chExt cx="46482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2457450" y="2436507"/>
              <a:ext cx="952500" cy="76200"/>
              <a:chOff x="2457450" y="2362200"/>
              <a:chExt cx="9525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76650" y="2436507"/>
              <a:ext cx="2495550" cy="76200"/>
              <a:chOff x="3676650" y="2362200"/>
              <a:chExt cx="2495550" cy="76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24000" y="2436507"/>
              <a:ext cx="685800" cy="76200"/>
              <a:chOff x="1524000" y="2362200"/>
              <a:chExt cx="685800" cy="762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4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847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152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429000" y="4114800"/>
            <a:ext cx="2286000" cy="609600"/>
            <a:chOff x="2971800" y="6169152"/>
            <a:chExt cx="2286000" cy="609600"/>
          </a:xfrm>
        </p:grpSpPr>
        <p:sp>
          <p:nvSpPr>
            <p:cNvPr id="28" name="Right Brace 27"/>
            <p:cNvSpPr/>
            <p:nvPr/>
          </p:nvSpPr>
          <p:spPr>
            <a:xfrm rot="5400000">
              <a:off x="3960876" y="5180076"/>
              <a:ext cx="307848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6274" y="6409420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middle-half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57450" y="2133600"/>
            <a:ext cx="952500" cy="76200"/>
            <a:chOff x="2457450" y="2362200"/>
            <a:chExt cx="952500" cy="76200"/>
          </a:xfrm>
        </p:grpSpPr>
        <p:sp>
          <p:nvSpPr>
            <p:cNvPr id="33" name="Oval 32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76650" y="2133600"/>
            <a:ext cx="2800350" cy="76200"/>
            <a:chOff x="3676650" y="2362200"/>
            <a:chExt cx="2800350" cy="76200"/>
          </a:xfrm>
        </p:grpSpPr>
        <p:sp>
          <p:nvSpPr>
            <p:cNvPr id="38" name="Oval 37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24650" y="2133600"/>
            <a:ext cx="361950" cy="76200"/>
            <a:chOff x="6724650" y="2362200"/>
            <a:chExt cx="361950" cy="76200"/>
          </a:xfrm>
        </p:grpSpPr>
        <p:sp>
          <p:nvSpPr>
            <p:cNvPr id="49" name="Oval 48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4400" y="2133600"/>
            <a:ext cx="1295400" cy="76200"/>
            <a:chOff x="914400" y="2362200"/>
            <a:chExt cx="1295400" cy="76200"/>
          </a:xfrm>
        </p:grpSpPr>
        <p:sp>
          <p:nvSpPr>
            <p:cNvPr id="52" name="Oval 51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34250" y="2133600"/>
            <a:ext cx="666750" cy="76200"/>
            <a:chOff x="7334250" y="2362200"/>
            <a:chExt cx="666750" cy="76200"/>
          </a:xfrm>
        </p:grpSpPr>
        <p:sp>
          <p:nvSpPr>
            <p:cNvPr id="58" name="Oval 57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457518" y="12192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ight Arrow 64"/>
          <p:cNvSpPr/>
          <p:nvPr/>
        </p:nvSpPr>
        <p:spPr>
          <a:xfrm>
            <a:off x="914400" y="1524000"/>
            <a:ext cx="2514600" cy="533400"/>
          </a:xfrm>
          <a:prstGeom prst="rightArrow">
            <a:avLst>
              <a:gd name="adj1" fmla="val 50000"/>
              <a:gd name="adj2" fmla="val 369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Increasing order of values</a:t>
            </a:r>
          </a:p>
        </p:txBody>
      </p:sp>
      <p:sp>
        <p:nvSpPr>
          <p:cNvPr id="66" name="Down Arrow 65"/>
          <p:cNvSpPr/>
          <p:nvPr/>
        </p:nvSpPr>
        <p:spPr>
          <a:xfrm>
            <a:off x="4038600" y="2362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riped Right Arrow 67"/>
          <p:cNvSpPr/>
          <p:nvPr/>
        </p:nvSpPr>
        <p:spPr>
          <a:xfrm rot="5400000">
            <a:off x="4149089" y="3172397"/>
            <a:ext cx="426720" cy="6960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5400000">
            <a:off x="4225602" y="27016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248400" y="4876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6B650EE-A8AB-D44A-863A-E2682E7657BB}"/>
              </a:ext>
            </a:extLst>
          </p:cNvPr>
          <p:cNvSpPr/>
          <p:nvPr/>
        </p:nvSpPr>
        <p:spPr>
          <a:xfrm>
            <a:off x="4114800" y="4876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4" grpId="0" animBg="1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Randomized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Quick Sort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r>
                  <a:rPr lang="en-US" sz="3200" b="1" dirty="0">
                    <a:solidFill>
                      <a:srgbClr val="FF0000"/>
                    </a:solidFill>
                  </a:rPr>
                  <a:t>Summary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 from the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During Randomized Quick Sort,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Participates in a sequence of recursive calls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each of which is </a:t>
                </a:r>
                <a:r>
                  <a:rPr lang="en-US" sz="2000" b="1" dirty="0"/>
                  <a:t>good</a:t>
                </a:r>
                <a:r>
                  <a:rPr lang="en-US" sz="2000" dirty="0"/>
                  <a:t>  independently with probability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leaves algorithm on or before participating 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good</a:t>
                </a:r>
                <a:r>
                  <a:rPr lang="en-US" sz="2000" dirty="0"/>
                  <a:t> recursive calls.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participated in more than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8 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recursive calls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3"/>
                <a:stretch>
                  <a:fillRect l="-702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71600" y="3733800"/>
            <a:ext cx="71628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flipV="1">
            <a:off x="3185532" y="2362200"/>
            <a:ext cx="15240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66800" y="914400"/>
            <a:ext cx="670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3124200"/>
            <a:ext cx="601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3350941" y="4800600"/>
            <a:ext cx="4421459" cy="1118839"/>
          </a:xfrm>
          <a:prstGeom prst="cloudCallout">
            <a:avLst>
              <a:gd name="adj1" fmla="val -25121"/>
              <a:gd name="adj2" fmla="val 864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With this insight, can you express this event in terms of any </a:t>
            </a:r>
            <a:r>
              <a:rPr lang="en-US" sz="1600" b="1" dirty="0">
                <a:solidFill>
                  <a:schemeClr val="tx1"/>
                </a:solidFill>
              </a:rPr>
              <a:t>coin tossing event 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FDBA1-B3E7-CC46-AF4B-A84D037E9C53}"/>
              </a:ext>
            </a:extLst>
          </p:cNvPr>
          <p:cNvSpPr/>
          <p:nvPr/>
        </p:nvSpPr>
        <p:spPr>
          <a:xfrm>
            <a:off x="4191000" y="3124200"/>
            <a:ext cx="601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EC12E-D556-664A-895B-115B046513A9}"/>
              </a:ext>
            </a:extLst>
          </p:cNvPr>
          <p:cNvSpPr/>
          <p:nvPr/>
        </p:nvSpPr>
        <p:spPr>
          <a:xfrm>
            <a:off x="3200400" y="2362200"/>
            <a:ext cx="601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13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uiExpand="1" animBg="1"/>
      <p:bldP spid="9" grpId="0" animBg="1"/>
      <p:bldP spid="11" grpId="0" uiExpand="1" animBg="1"/>
      <p:bldP spid="12" grpId="0" animBg="1"/>
      <p:bldP spid="10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</a:t>
                </a:r>
                <a:r>
                  <a:rPr lang="en-US" sz="2000" b="1" dirty="0"/>
                  <a:t> Quick Sort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Recursive calls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appears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  <a:blipFill rotWithShape="1">
                <a:blip r:embed="rId2"/>
                <a:stretch>
                  <a:fillRect l="-1571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8200" y="5486400"/>
            <a:ext cx="7543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984057" y="5031059"/>
                <a:ext cx="102348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rgbClr val="0070C0"/>
                          </a:solidFill>
                          <a:latin typeface="Cambria Math"/>
                        </a:rPr>
                        <m:t>8 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b="1">
                              <a:latin typeface="Cambria Math"/>
                            </a:rPr>
                            <m:t>𝐥𝐨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>
                                  <a:latin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57" y="5031059"/>
                <a:ext cx="1023485" cy="327077"/>
              </a:xfrm>
              <a:prstGeom prst="rect">
                <a:avLst/>
              </a:prstGeom>
              <a:blipFill rotWithShape="1">
                <a:blip r:embed="rId3"/>
                <a:stretch>
                  <a:fillRect r="-419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2173068" y="1828800"/>
            <a:ext cx="646331" cy="1722865"/>
            <a:chOff x="2173068" y="1828800"/>
            <a:chExt cx="646331" cy="1722865"/>
          </a:xfrm>
        </p:grpSpPr>
        <p:sp>
          <p:nvSpPr>
            <p:cNvPr id="24" name="TextBox 23"/>
            <p:cNvSpPr txBox="1"/>
            <p:nvPr/>
          </p:nvSpPr>
          <p:spPr>
            <a:xfrm rot="5400000">
              <a:off x="2244402" y="2976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209800" y="1828800"/>
              <a:ext cx="304800" cy="1066800"/>
              <a:chOff x="2209800" y="1828800"/>
              <a:chExt cx="304800" cy="1066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209800" y="1828800"/>
                <a:ext cx="304800" cy="304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209800" y="2209800"/>
                <a:ext cx="304800" cy="304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2590800"/>
                <a:ext cx="304800" cy="304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3717" y="2171700"/>
                <a:ext cx="2206083" cy="10287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Fact 1: </a:t>
                </a:r>
                <a:r>
                  <a:rPr lang="en-US" dirty="0">
                    <a:solidFill>
                      <a:schemeClr val="tx1"/>
                    </a:solidFill>
                  </a:rPr>
                  <a:t>Each call is </a:t>
                </a:r>
                <a:r>
                  <a:rPr lang="en-US" b="1" dirty="0">
                    <a:solidFill>
                      <a:schemeClr val="tx1"/>
                    </a:solidFill>
                  </a:rPr>
                  <a:t>good</a:t>
                </a:r>
                <a:r>
                  <a:rPr lang="en-US" dirty="0">
                    <a:solidFill>
                      <a:schemeClr val="tx1"/>
                    </a:solidFill>
                  </a:rPr>
                  <a:t> independently. with prob.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" y="2171700"/>
                <a:ext cx="2206083" cy="1028700"/>
              </a:xfrm>
              <a:prstGeom prst="roundRect">
                <a:avLst/>
              </a:prstGeom>
              <a:blipFill rotWithShape="1">
                <a:blip r:embed="rId6"/>
                <a:stretch>
                  <a:fillRect t="-1734" r="-820" b="-3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3716" y="3352800"/>
                <a:ext cx="2358484" cy="96736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Fact 2: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disappears </a:t>
                </a:r>
                <a:r>
                  <a:rPr lang="en-US" u="sng" dirty="0">
                    <a:solidFill>
                      <a:schemeClr val="tx1"/>
                    </a:solidFill>
                  </a:rPr>
                  <a:t>on or before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good </a:t>
                </a:r>
                <a:r>
                  <a:rPr lang="en-US" dirty="0">
                    <a:solidFill>
                      <a:schemeClr val="tx1"/>
                    </a:solidFill>
                  </a:rPr>
                  <a:t>calls</a:t>
                </a: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" y="3352800"/>
                <a:ext cx="2358484" cy="967368"/>
              </a:xfrm>
              <a:prstGeom prst="roundRect">
                <a:avLst/>
              </a:prstGeom>
              <a:blipFill rotWithShape="1">
                <a:blip r:embed="rId7"/>
                <a:stretch>
                  <a:fillRect t="-1840" r="-256" b="-8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2173068" y="4038601"/>
            <a:ext cx="646331" cy="1904999"/>
            <a:chOff x="2173068" y="4038601"/>
            <a:chExt cx="646331" cy="1904999"/>
          </a:xfrm>
        </p:grpSpPr>
        <p:sp>
          <p:nvSpPr>
            <p:cNvPr id="38" name="TextBox 37"/>
            <p:cNvSpPr txBox="1"/>
            <p:nvPr/>
          </p:nvSpPr>
          <p:spPr>
            <a:xfrm rot="5400000">
              <a:off x="2244402" y="39672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209800" y="5029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2209800" y="56388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209800" y="45720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28600" y="6096000"/>
                <a:ext cx="4095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dirty="0"/>
                  <a:t>appears in more than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1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calls] 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0"/>
                <a:ext cx="409522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41" t="-11475" r="-1788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loud Callout 1"/>
          <p:cNvSpPr/>
          <p:nvPr/>
        </p:nvSpPr>
        <p:spPr>
          <a:xfrm>
            <a:off x="3200400" y="2514600"/>
            <a:ext cx="2590800" cy="993648"/>
          </a:xfrm>
          <a:prstGeom prst="cloudCallout">
            <a:avLst>
              <a:gd name="adj1" fmla="val -45302"/>
              <a:gd name="adj2" fmla="val 8325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insight revealed two facts.</a:t>
            </a:r>
          </a:p>
        </p:txBody>
      </p:sp>
    </p:spTree>
    <p:extLst>
      <p:ext uri="{BB962C8B-B14F-4D97-AF65-F5344CB8AC3E}">
        <p14:creationId xmlns:p14="http://schemas.microsoft.com/office/powerpoint/2010/main" val="3233449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2" grpId="0"/>
      <p:bldP spid="33" grpId="0" animBg="1"/>
      <p:bldP spid="33" grpId="1" animBg="1"/>
      <p:bldP spid="34" grpId="0" animBg="1"/>
      <p:bldP spid="34" grpId="1" animBg="1"/>
      <p:bldP spid="43" grpId="0"/>
      <p:bldP spid="2" grpId="0" animBg="1"/>
      <p:bldP spid="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</a:t>
                </a:r>
                <a:r>
                  <a:rPr lang="en-US" sz="2000" b="1" dirty="0"/>
                  <a:t> Quick Sort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Recursive calls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appears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  <a:blipFill rotWithShape="1">
                <a:blip r:embed="rId2"/>
                <a:stretch>
                  <a:fillRect l="-1571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09800" y="1828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4" name="Oval 13"/>
          <p:cNvSpPr/>
          <p:nvPr/>
        </p:nvSpPr>
        <p:spPr>
          <a:xfrm>
            <a:off x="2209800" y="22098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209800" y="2590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209800" y="5029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8200" y="5486400"/>
            <a:ext cx="7543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09800" y="56388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244402" y="29766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 rot="5400000">
            <a:off x="2244402" y="39672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30" name="Oval 29"/>
          <p:cNvSpPr/>
          <p:nvPr/>
        </p:nvSpPr>
        <p:spPr>
          <a:xfrm>
            <a:off x="2209800" y="4572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8600" y="6096000"/>
                <a:ext cx="4095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dirty="0"/>
                  <a:t>appears in more than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1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calls]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0"/>
                <a:ext cx="40952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41" t="-11475" r="-1788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304800" y="2362200"/>
            <a:ext cx="1868268" cy="3429000"/>
            <a:chOff x="304800" y="2362200"/>
            <a:chExt cx="1868268" cy="342900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990600" y="2362200"/>
              <a:ext cx="1066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90600" y="2819400"/>
              <a:ext cx="1182468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04800" y="25262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6C31"/>
                  </a:solidFill>
                </a:rPr>
                <a:t>Good</a:t>
              </a:r>
              <a:endParaRPr lang="en-IN" b="1" dirty="0">
                <a:solidFill>
                  <a:srgbClr val="006C3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67000" y="1981200"/>
            <a:ext cx="1455930" cy="3048000"/>
            <a:chOff x="2667000" y="1981200"/>
            <a:chExt cx="1455930" cy="3048000"/>
          </a:xfrm>
        </p:grpSpPr>
        <p:grpSp>
          <p:nvGrpSpPr>
            <p:cNvPr id="46" name="Group 45"/>
            <p:cNvGrpSpPr/>
            <p:nvPr/>
          </p:nvGrpSpPr>
          <p:grpSpPr>
            <a:xfrm>
              <a:off x="2667000" y="1981200"/>
              <a:ext cx="1455930" cy="2590800"/>
              <a:chOff x="2667000" y="1981200"/>
              <a:chExt cx="1455930" cy="259080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571176" y="2590800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Bad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endCxn id="34" idx="1"/>
              </p:cNvCxnSpPr>
              <p:nvPr/>
            </p:nvCxnSpPr>
            <p:spPr>
              <a:xfrm>
                <a:off x="2667000" y="1981200"/>
                <a:ext cx="904176" cy="794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667000" y="2775466"/>
                <a:ext cx="904176" cy="43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667000" y="2960132"/>
                <a:ext cx="904176" cy="1611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 flipV="1">
              <a:off x="2667000" y="2895600"/>
              <a:ext cx="1056576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loud Callout 37"/>
          <p:cNvSpPr/>
          <p:nvPr/>
        </p:nvSpPr>
        <p:spPr>
          <a:xfrm>
            <a:off x="3048000" y="3048000"/>
            <a:ext cx="3586512" cy="1371600"/>
          </a:xfrm>
          <a:prstGeom prst="cloudCallout">
            <a:avLst>
              <a:gd name="adj1" fmla="val -45302"/>
              <a:gd name="adj2" fmla="val 8325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Now relate it</a:t>
            </a:r>
            <a:r>
              <a:rPr lang="en-US" b="1" dirty="0">
                <a:solidFill>
                  <a:srgbClr val="7030A0"/>
                </a:solidFill>
              </a:rPr>
              <a:t> to</a:t>
            </a:r>
            <a:r>
              <a:rPr lang="en-US" dirty="0">
                <a:solidFill>
                  <a:schemeClr val="tx1"/>
                </a:solidFill>
              </a:rPr>
              <a:t>  some coin tossing experiment.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19859" y="4622697"/>
            <a:ext cx="210153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Make an attempt.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984057" y="5031059"/>
                <a:ext cx="102348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rgbClr val="0070C0"/>
                          </a:solidFill>
                          <a:latin typeface="Cambria Math"/>
                        </a:rPr>
                        <m:t>8 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b="1">
                              <a:latin typeface="Cambria Math"/>
                            </a:rPr>
                            <m:t>𝐥𝐨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>
                                  <a:latin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57" y="5031059"/>
                <a:ext cx="1023485" cy="327077"/>
              </a:xfrm>
              <a:prstGeom prst="rect">
                <a:avLst/>
              </a:prstGeom>
              <a:blipFill rotWithShape="1">
                <a:blip r:embed="rId4"/>
                <a:stretch>
                  <a:fillRect r="-419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79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2" grpId="0" animBg="1"/>
      <p:bldP spid="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</a:t>
                </a:r>
                <a:r>
                  <a:rPr lang="en-US" sz="2000" b="1" dirty="0"/>
                  <a:t> Quick Sort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Recursive calls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appears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  <a:blipFill rotWithShape="1">
                <a:blip r:embed="rId2"/>
                <a:stretch>
                  <a:fillRect l="-1571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228600"/>
                <a:ext cx="4038600" cy="65137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Experiment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: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We toss a </a:t>
                </a:r>
                <a:r>
                  <a:rPr lang="en-US" sz="1800" b="1" dirty="0"/>
                  <a:t>fair </a:t>
                </a:r>
                <a:r>
                  <a:rPr lang="en-US" sz="1800" dirty="0"/>
                  <a:t>coin and </a:t>
                </a:r>
              </a:p>
              <a:p>
                <a:pPr marL="0" indent="0">
                  <a:buNone/>
                </a:pPr>
                <a:r>
                  <a:rPr lang="en-US" sz="1800" dirty="0"/>
                  <a:t>stop on getting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</a:rPr>
                          <m:t>lo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1">
                                <a:latin typeface="Cambria Math"/>
                              </a:rPr>
                              <m:t>g</m:t>
                            </m:r>
                          </m:e>
                          <m:sub>
                            <m:r>
                              <a:rPr lang="en-US" sz="18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en-US" sz="1800" b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8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 heads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1600" b="1" dirty="0"/>
                  <a:t>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228600"/>
                <a:ext cx="4038600" cy="6513731"/>
              </a:xfrm>
              <a:blipFill>
                <a:blip r:embed="rId3"/>
                <a:stretch>
                  <a:fillRect l="-2516" t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48400" y="25146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6248400" y="1752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133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Oval 10"/>
          <p:cNvSpPr/>
          <p:nvPr/>
        </p:nvSpPr>
        <p:spPr>
          <a:xfrm>
            <a:off x="6248400" y="2895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6283002" y="31588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3" name="Oval 12"/>
          <p:cNvSpPr/>
          <p:nvPr/>
        </p:nvSpPr>
        <p:spPr>
          <a:xfrm>
            <a:off x="2209800" y="1828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4" name="Oval 13"/>
          <p:cNvSpPr/>
          <p:nvPr/>
        </p:nvSpPr>
        <p:spPr>
          <a:xfrm>
            <a:off x="2209800" y="22098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209800" y="2590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209800" y="5029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8200" y="5486400"/>
            <a:ext cx="7543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09800" y="56388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244402" y="29766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 rot="5400000">
            <a:off x="2244402" y="39672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7" name="Oval 26"/>
          <p:cNvSpPr/>
          <p:nvPr/>
        </p:nvSpPr>
        <p:spPr>
          <a:xfrm>
            <a:off x="6248400" y="5029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8" name="Oval 27"/>
          <p:cNvSpPr/>
          <p:nvPr/>
        </p:nvSpPr>
        <p:spPr>
          <a:xfrm>
            <a:off x="6248400" y="45720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9" name="TextBox 28"/>
          <p:cNvSpPr txBox="1"/>
          <p:nvPr/>
        </p:nvSpPr>
        <p:spPr>
          <a:xfrm rot="5400000">
            <a:off x="6283002" y="39970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30" name="Oval 29"/>
          <p:cNvSpPr/>
          <p:nvPr/>
        </p:nvSpPr>
        <p:spPr>
          <a:xfrm>
            <a:off x="2209800" y="4572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8600" y="6096000"/>
                <a:ext cx="4095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dirty="0"/>
                  <a:t>appears in more than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1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calls]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0"/>
                <a:ext cx="409522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41" t="-11475" r="-1788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304800" y="2362200"/>
            <a:ext cx="1868268" cy="3429000"/>
            <a:chOff x="304800" y="2362200"/>
            <a:chExt cx="1868268" cy="342900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990600" y="2362200"/>
              <a:ext cx="1066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90600" y="2819400"/>
              <a:ext cx="1182468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04800" y="25262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6C31"/>
                  </a:solidFill>
                </a:rPr>
                <a:t>Good</a:t>
              </a:r>
              <a:endParaRPr lang="en-IN" b="1" dirty="0">
                <a:solidFill>
                  <a:srgbClr val="006C3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67000" y="1981200"/>
            <a:ext cx="1455930" cy="3048000"/>
            <a:chOff x="2667000" y="1981200"/>
            <a:chExt cx="1455930" cy="3048000"/>
          </a:xfrm>
        </p:grpSpPr>
        <p:grpSp>
          <p:nvGrpSpPr>
            <p:cNvPr id="46" name="Group 45"/>
            <p:cNvGrpSpPr/>
            <p:nvPr/>
          </p:nvGrpSpPr>
          <p:grpSpPr>
            <a:xfrm>
              <a:off x="2667000" y="1981200"/>
              <a:ext cx="1455930" cy="2590800"/>
              <a:chOff x="2667000" y="1981200"/>
              <a:chExt cx="1455930" cy="259080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571176" y="2590800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Bad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endCxn id="34" idx="1"/>
              </p:cNvCxnSpPr>
              <p:nvPr/>
            </p:nvCxnSpPr>
            <p:spPr>
              <a:xfrm>
                <a:off x="2667000" y="1981200"/>
                <a:ext cx="904176" cy="794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667000" y="2775466"/>
                <a:ext cx="904176" cy="43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667000" y="2960132"/>
                <a:ext cx="904176" cy="1611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 flipV="1">
              <a:off x="2667000" y="2895600"/>
              <a:ext cx="1056576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60762" y="6083561"/>
                <a:ext cx="4042966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dirty="0"/>
                  <a:t>[more than </a:t>
                </a:r>
                <a:r>
                  <a:rPr lang="en-US" dirty="0">
                    <a:solidFill>
                      <a:srgbClr val="0070C0"/>
                    </a:solidFill>
                  </a:rPr>
                  <a:t>8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tosses are made]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62" y="6083561"/>
                <a:ext cx="4042966" cy="394210"/>
              </a:xfrm>
              <a:prstGeom prst="rect">
                <a:avLst/>
              </a:prstGeom>
              <a:blipFill rotWithShape="1">
                <a:blip r:embed="rId5"/>
                <a:stretch>
                  <a:fillRect l="-1357" t="-6154" r="-181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Line Callout 1 16"/>
              <p:cNvSpPr/>
              <p:nvPr/>
            </p:nvSpPr>
            <p:spPr>
              <a:xfrm>
                <a:off x="6858000" y="3230135"/>
                <a:ext cx="2209800" cy="864480"/>
              </a:xfrm>
              <a:prstGeom prst="borderCallout1">
                <a:avLst>
                  <a:gd name="adj1" fmla="val 100658"/>
                  <a:gd name="adj2" fmla="val 50204"/>
                  <a:gd name="adj3" fmla="val 325997"/>
                  <a:gd name="adj4" fmla="val 4997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shall now show that this probability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Line Callout 1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230135"/>
                <a:ext cx="2209800" cy="864480"/>
              </a:xfrm>
              <a:prstGeom prst="borderCallout1">
                <a:avLst>
                  <a:gd name="adj1" fmla="val 100658"/>
                  <a:gd name="adj2" fmla="val 50204"/>
                  <a:gd name="adj3" fmla="val 325997"/>
                  <a:gd name="adj4" fmla="val 49977"/>
                </a:avLst>
              </a:prstGeom>
              <a:blipFill>
                <a:blip r:embed="rId6"/>
                <a:stretch>
                  <a:fillRect l="-1695" t="-1333" r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984057" y="5031059"/>
                <a:ext cx="102348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rgbClr val="0070C0"/>
                          </a:solidFill>
                          <a:latin typeface="Cambria Math"/>
                        </a:rPr>
                        <m:t>8 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b="1">
                              <a:latin typeface="Cambria Math"/>
                            </a:rPr>
                            <m:t>𝐥𝐨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>
                                  <a:latin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57" y="5031059"/>
                <a:ext cx="1023485" cy="327077"/>
              </a:xfrm>
              <a:prstGeom prst="rect">
                <a:avLst/>
              </a:prstGeom>
              <a:blipFill rotWithShape="1">
                <a:blip r:embed="rId7"/>
                <a:stretch>
                  <a:fillRect r="-419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44973965-ED6F-4D43-BB59-7731B4FD37AE}"/>
              </a:ext>
            </a:extLst>
          </p:cNvPr>
          <p:cNvSpPr/>
          <p:nvPr/>
        </p:nvSpPr>
        <p:spPr>
          <a:xfrm>
            <a:off x="6172200" y="990600"/>
            <a:ext cx="3657600" cy="503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350DBB-721E-3843-94CC-29FAF0A11815}"/>
                  </a:ext>
                </a:extLst>
              </p:cNvPr>
              <p:cNvSpPr txBox="1"/>
              <p:nvPr/>
            </p:nvSpPr>
            <p:spPr>
              <a:xfrm>
                <a:off x="4038988" y="5885618"/>
                <a:ext cx="7360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350DBB-721E-3843-94CC-29FAF0A1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988" y="5885618"/>
                <a:ext cx="736099" cy="769441"/>
              </a:xfrm>
              <a:prstGeom prst="rect">
                <a:avLst/>
              </a:prstGeom>
              <a:blipFill>
                <a:blip r:embed="rId8"/>
                <a:stretch>
                  <a:fillRect l="-5172" r="-5172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23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27" grpId="0" animBg="1"/>
      <p:bldP spid="28" grpId="0" animBg="1"/>
      <p:bldP spid="29" grpId="0"/>
      <p:bldP spid="2" grpId="0"/>
      <p:bldP spid="17" grpId="0" animBg="1"/>
      <p:bldP spid="42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105400" y="1524000"/>
                <a:ext cx="4038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Experiment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Tossing a </a:t>
                </a:r>
                <a:r>
                  <a:rPr lang="en-US" sz="2000" b="1" dirty="0"/>
                  <a:t>fair</a:t>
                </a:r>
                <a:r>
                  <a:rPr lang="en-US" sz="2000" dirty="0"/>
                  <a:t> coin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1">
                            <a:latin typeface="Cambria Math"/>
                          </a:rPr>
                          <m:t>lo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1">
                                <a:latin typeface="Cambria Math"/>
                              </a:rPr>
                              <m:t>g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en-US" sz="2000" b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times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[less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heads]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05400" y="1524000"/>
                <a:ext cx="4038600" cy="4525963"/>
              </a:xfrm>
              <a:blipFill>
                <a:blip r:embed="rId2"/>
                <a:stretch>
                  <a:fillRect l="-251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010" y="15240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Experiment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Tossing a </a:t>
                </a:r>
                <a:r>
                  <a:rPr lang="en-US" sz="2000" b="1" dirty="0"/>
                  <a:t>fair</a:t>
                </a:r>
                <a:r>
                  <a:rPr lang="en-US" sz="2000" dirty="0"/>
                  <a:t> coin till we get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1">
                            <a:latin typeface="Cambria Math"/>
                          </a:rPr>
                          <m:t>lo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1">
                                <a:latin typeface="Cambria Math"/>
                              </a:rPr>
                              <m:t>g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en-US" sz="2000" b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heads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[more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tosses are made]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010" y="1524000"/>
                <a:ext cx="4800600" cy="4525963"/>
              </a:xfrm>
              <a:blipFill>
                <a:blip r:embed="rId3"/>
                <a:stretch>
                  <a:fillRect l="-18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Equal 8"/>
          <p:cNvSpPr/>
          <p:nvPr/>
        </p:nvSpPr>
        <p:spPr>
          <a:xfrm>
            <a:off x="4498588" y="2590800"/>
            <a:ext cx="606812" cy="735516"/>
          </a:xfrm>
          <a:prstGeom prst="mathEqual">
            <a:avLst>
              <a:gd name="adj1" fmla="val 12544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3776" y="2286000"/>
            <a:ext cx="75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91142" y="3962400"/>
            <a:ext cx="6125268" cy="14773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Intuitively the two probabilities look same. </a:t>
            </a:r>
          </a:p>
          <a:p>
            <a:pPr algn="ctr"/>
            <a:r>
              <a:rPr lang="en-US" dirty="0"/>
              <a:t>However, the difficulty in establishing their equality arises since</a:t>
            </a:r>
          </a:p>
          <a:p>
            <a:pPr algn="ctr"/>
            <a:r>
              <a:rPr lang="en-US" dirty="0"/>
              <a:t>the two sample spaces are different.</a:t>
            </a:r>
          </a:p>
          <a:p>
            <a:pPr algn="ctr"/>
            <a:r>
              <a:rPr lang="en-US" dirty="0"/>
              <a:t>We can get rid of this difficulty by designing an experiment</a:t>
            </a:r>
          </a:p>
          <a:p>
            <a:pPr algn="ctr"/>
            <a:r>
              <a:rPr lang="en-US" dirty="0"/>
              <a:t>that captures the essence of both the experiments.</a:t>
            </a:r>
          </a:p>
        </p:txBody>
      </p:sp>
    </p:spTree>
    <p:extLst>
      <p:ext uri="{BB962C8B-B14F-4D97-AF65-F5344CB8AC3E}">
        <p14:creationId xmlns:p14="http://schemas.microsoft.com/office/powerpoint/2010/main" val="218851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build="p"/>
      <p:bldP spid="9" grpId="0" animBg="1"/>
      <p:bldP spid="10" grpId="0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105400" y="1524000"/>
                <a:ext cx="4038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Experiment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Tossing a </a:t>
                </a:r>
                <a:r>
                  <a:rPr lang="en-US" sz="2000" b="1" dirty="0"/>
                  <a:t>fair</a:t>
                </a:r>
                <a:r>
                  <a:rPr lang="en-US" sz="2000" dirty="0"/>
                  <a:t> coin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1">
                            <a:latin typeface="Cambria Math"/>
                          </a:rPr>
                          <m:t>lo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1">
                                <a:latin typeface="Cambria Math"/>
                              </a:rPr>
                              <m:t>g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en-US" sz="2000" b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times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[less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heads]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05400" y="1524000"/>
                <a:ext cx="4038600" cy="4525963"/>
              </a:xfrm>
              <a:blipFill>
                <a:blip r:embed="rId2"/>
                <a:stretch>
                  <a:fillRect l="-251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010" y="15240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Experiment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Tossing a </a:t>
                </a:r>
                <a:r>
                  <a:rPr lang="en-US" sz="2000" b="1" dirty="0"/>
                  <a:t>fair</a:t>
                </a:r>
                <a:r>
                  <a:rPr lang="en-US" sz="2000" dirty="0"/>
                  <a:t> coin till we get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1">
                            <a:latin typeface="Cambria Math"/>
                          </a:rPr>
                          <m:t>lo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1">
                                <a:latin typeface="Cambria Math"/>
                              </a:rPr>
                              <m:t>g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en-US" sz="2000" b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heads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[more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tosses are made]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010" y="1524000"/>
                <a:ext cx="4800600" cy="4525963"/>
              </a:xfrm>
              <a:blipFill>
                <a:blip r:embed="rId3"/>
                <a:stretch>
                  <a:fillRect l="-18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Equal 8"/>
          <p:cNvSpPr/>
          <p:nvPr/>
        </p:nvSpPr>
        <p:spPr>
          <a:xfrm>
            <a:off x="4498588" y="2590800"/>
            <a:ext cx="606812" cy="735516"/>
          </a:xfrm>
          <a:prstGeom prst="mathEqual">
            <a:avLst>
              <a:gd name="adj1" fmla="val 12544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3776" y="2286000"/>
            <a:ext cx="75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540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build="p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lang="en-US" sz="2000" b="1" dirty="0">
                    <a:solidFill>
                      <a:srgbClr val="7030A0"/>
                    </a:solidFill>
                  </a:rPr>
                  <a:t>Experiment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 + 2</a:t>
                </a:r>
                <a:br>
                  <a:rPr lang="en-US" sz="2000" b="1" dirty="0">
                    <a:solidFill>
                      <a:srgbClr val="0070C0"/>
                    </a:solidFill>
                  </a:rPr>
                </a:br>
                <a:r>
                  <a:rPr lang="en-US" sz="2000" dirty="0"/>
                  <a:t>First toss a </a:t>
                </a:r>
                <a:r>
                  <a:rPr lang="en-US" sz="2000" b="1" dirty="0"/>
                  <a:t>fair</a:t>
                </a:r>
                <a:r>
                  <a:rPr lang="en-US" sz="2000" dirty="0"/>
                  <a:t> coin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times</a:t>
                </a:r>
                <a:b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2000" b="1" dirty="0"/>
                  <a:t>If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less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heads, </a:t>
                </a:r>
                <a:r>
                  <a:rPr lang="en-US" sz="2000" b="1" dirty="0"/>
                  <a:t>then</a:t>
                </a:r>
                <a:r>
                  <a:rPr lang="en-US" sz="2000" dirty="0"/>
                  <a:t> keep tossing till we get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heads</a:t>
                </a:r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itle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72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90800" y="1600200"/>
                <a:ext cx="6477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Clearly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[more than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 tosses are made to get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 heads]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[less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 heads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dirty="0"/>
                  <a:t> tosses]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90800" y="1600200"/>
                <a:ext cx="6477000" cy="4525963"/>
              </a:xfrm>
              <a:blipFill rotWithShape="1">
                <a:blip r:embed="rId3"/>
                <a:stretch>
                  <a:fillRect l="-9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33400" y="1752600"/>
            <a:ext cx="646331" cy="4572000"/>
            <a:chOff x="4343400" y="1752600"/>
            <a:chExt cx="646331" cy="4572000"/>
          </a:xfrm>
        </p:grpSpPr>
        <p:sp>
          <p:nvSpPr>
            <p:cNvPr id="9" name="TextBox 8"/>
            <p:cNvSpPr txBox="1"/>
            <p:nvPr/>
          </p:nvSpPr>
          <p:spPr>
            <a:xfrm rot="5400000">
              <a:off x="4414734" y="3158802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4414734" y="3997002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380132" y="1752600"/>
              <a:ext cx="314093" cy="4038600"/>
              <a:chOff x="4380132" y="1752600"/>
              <a:chExt cx="314093" cy="403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380132" y="2514600"/>
                <a:ext cx="304800" cy="3048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380132" y="17526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380132" y="21336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380132" y="28956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380132" y="50292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380132" y="4572000"/>
                <a:ext cx="304800" cy="3048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389425" y="54864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 rot="5400000">
              <a:off x="4414734" y="5749602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304800" y="5410200"/>
            <a:ext cx="434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4400" y="1752600"/>
                <a:ext cx="1072922" cy="3666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1</a:t>
                </a:r>
              </a:p>
              <a:p>
                <a:r>
                  <a:rPr lang="en-US" sz="1000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2</a:t>
                </a:r>
              </a:p>
              <a:p>
                <a:r>
                  <a:rPr lang="en-US" sz="1100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3</a:t>
                </a:r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rgbClr val="0070C0"/>
                          </a:solidFill>
                          <a:latin typeface="Cambria Math"/>
                        </a:rPr>
                        <m:t>8 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b="1">
                              <a:latin typeface="Cambria Math"/>
                            </a:rPr>
                            <m:t>𝐥𝐨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>
                                  <a:latin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52600"/>
                <a:ext cx="1072922" cy="3666453"/>
              </a:xfrm>
              <a:prstGeom prst="rect">
                <a:avLst/>
              </a:prstGeom>
              <a:blipFill rotWithShape="1">
                <a:blip r:embed="rId4"/>
                <a:stretch>
                  <a:fillRect l="-1136" t="-166" r="-1136" b="-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03662" y="685800"/>
            <a:ext cx="764973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99263" y="990600"/>
            <a:ext cx="764973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4800" y="990600"/>
            <a:ext cx="764973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270595" y="2710934"/>
                <a:ext cx="84099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95" y="2710934"/>
                <a:ext cx="84099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86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ine Callout 1 27"/>
          <p:cNvSpPr/>
          <p:nvPr/>
        </p:nvSpPr>
        <p:spPr>
          <a:xfrm>
            <a:off x="7239000" y="4042314"/>
            <a:ext cx="1022196" cy="529686"/>
          </a:xfrm>
          <a:prstGeom prst="borderCallout1">
            <a:avLst>
              <a:gd name="adj1" fmla="val -2877"/>
              <a:gd name="adj2" fmla="val 43718"/>
              <a:gd name="adj3" fmla="val -182869"/>
              <a:gd name="adj4" fmla="val 4349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2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3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3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3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4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/>
      <p:bldP spid="21" grpId="0" uiExpand="1" build="p"/>
      <p:bldP spid="18" grpId="0" uiExpand="1"/>
      <p:bldP spid="2" grpId="0" animBg="1"/>
      <p:bldP spid="26" grpId="0" animBg="1"/>
      <p:bldP spid="27" grpId="0" animBg="1"/>
      <p:bldP spid="3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Concentration of running time of </a:t>
            </a:r>
            <a:br>
              <a:rPr lang="en-US" sz="3200" b="1" dirty="0"/>
            </a:br>
            <a:r>
              <a:rPr lang="en-US" sz="3200" b="1" dirty="0"/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Quick 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: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random variable for the no. of comparisons during </a:t>
                </a:r>
                <a:r>
                  <a:rPr lang="en-US" sz="2000" b="1" dirty="0"/>
                  <a:t>Randomized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7030A0"/>
                    </a:solidFill>
                  </a:rPr>
                  <a:t>Quick Sort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We know: 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dirty="0"/>
                  <a:t>]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Our aim: </a:t>
                </a:r>
                <a:r>
                  <a:rPr lang="en-US" sz="2000" dirty="0"/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any constant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constant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/>
                  <a:t> such that the above inequality holds.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We shall show that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r="-1111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752600"/>
            <a:ext cx="7848608" cy="762000"/>
            <a:chOff x="304800" y="1981200"/>
            <a:chExt cx="7848608" cy="762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Content Placeholder 13"/>
                <p:cNvGraphicFramePr>
                  <a:graphicFrameLocks/>
                </p:cNvGraphicFramePr>
                <p:nvPr/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81234088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304800" y="2362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      …</a:t>
                  </a: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22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/>
          <p:cNvSpPr/>
          <p:nvPr/>
        </p:nvSpPr>
        <p:spPr>
          <a:xfrm>
            <a:off x="2667000" y="4953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90800" y="2743200"/>
            <a:ext cx="609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4191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6400" y="3429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Final result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Theorem: </a:t>
                </a:r>
                <a:r>
                  <a:rPr lang="en-US" sz="2400" dirty="0"/>
                  <a:t>Let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random variable for the no. of comparisons during </a:t>
                </a:r>
                <a:r>
                  <a:rPr lang="en-US" sz="2000" b="1" dirty="0"/>
                  <a:t>Randomized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7030A0"/>
                    </a:solidFill>
                  </a:rPr>
                  <a:t>Quick Sort </a:t>
                </a:r>
                <a:r>
                  <a:rPr lang="en-US" sz="2000" dirty="0"/>
                  <a:t>on input of size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Homework: </a:t>
                </a:r>
                <a:r>
                  <a:rPr lang="en-US" sz="2000" dirty="0"/>
                  <a:t>Rework the calculation to find the smallest possible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Randomized algorithm for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Primality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b="1" dirty="0"/>
                  <a:t>: composite number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fermat</m:t>
                        </m:r>
                      </m:sub>
                    </m:sSub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set of numbers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 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Can we get a worst case guarantee 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fermat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823AE-F996-1140-8EDB-69E435A4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092131-7C3F-FC60-CE41-8D836554ECE9}"/>
              </a:ext>
            </a:extLst>
          </p:cNvPr>
          <p:cNvSpPr/>
          <p:nvPr/>
        </p:nvSpPr>
        <p:spPr>
          <a:xfrm>
            <a:off x="4800600" y="1951038"/>
            <a:ext cx="24384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7CC38C-229A-9288-00DF-933B304F6CE3}"/>
              </a:ext>
            </a:extLst>
          </p:cNvPr>
          <p:cNvSpPr/>
          <p:nvPr/>
        </p:nvSpPr>
        <p:spPr>
          <a:xfrm>
            <a:off x="5638800" y="3352800"/>
            <a:ext cx="2438400" cy="736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52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b="1" dirty="0"/>
                  <a:t>: composite number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823AE-F996-1140-8EDB-69E435A4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E6A30B8-81E3-4F4E-85CE-2E95278B05FF}"/>
              </a:ext>
            </a:extLst>
          </p:cNvPr>
          <p:cNvSpPr/>
          <p:nvPr/>
        </p:nvSpPr>
        <p:spPr>
          <a:xfrm rot="8420342">
            <a:off x="3082499" y="2800481"/>
            <a:ext cx="1681366" cy="29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ADAE8E-6F48-95E2-0561-5FC2A233A0AB}"/>
              </a:ext>
            </a:extLst>
          </p:cNvPr>
          <p:cNvSpPr/>
          <p:nvPr/>
        </p:nvSpPr>
        <p:spPr>
          <a:xfrm rot="2622436">
            <a:off x="4761041" y="2811630"/>
            <a:ext cx="1560016" cy="29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/>
              <p:nvPr/>
            </p:nvSpPr>
            <p:spPr>
              <a:xfrm>
                <a:off x="270183" y="3646442"/>
                <a:ext cx="392081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of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:r>
                  <a:rPr lang="en-IN" b="1" dirty="0" err="1">
                    <a:solidFill>
                      <a:srgbClr val="7030A0"/>
                    </a:solidFill>
                  </a:rPr>
                  <a:t>gcd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83" y="3646442"/>
                <a:ext cx="3920817" cy="369332"/>
              </a:xfrm>
              <a:prstGeom prst="rect">
                <a:avLst/>
              </a:prstGeom>
              <a:blipFill>
                <a:blip r:embed="rId4"/>
                <a:stretch>
                  <a:fillRect l="-1084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D75D0F-1C4F-0830-C9EC-7C3AE3125BF2}"/>
                  </a:ext>
                </a:extLst>
              </p:cNvPr>
              <p:cNvSpPr txBox="1"/>
              <p:nvPr/>
            </p:nvSpPr>
            <p:spPr>
              <a:xfrm>
                <a:off x="5316157" y="3646442"/>
                <a:ext cx="3827843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of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:r>
                  <a:rPr lang="en-IN" b="1" dirty="0" err="1">
                    <a:solidFill>
                      <a:srgbClr val="7030A0"/>
                    </a:solidFill>
                  </a:rPr>
                  <a:t>gcd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D75D0F-1C4F-0830-C9EC-7C3AE3125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57" y="3646442"/>
                <a:ext cx="3827843" cy="369332"/>
              </a:xfrm>
              <a:prstGeom prst="rect">
                <a:avLst/>
              </a:prstGeom>
              <a:blipFill>
                <a:blip r:embed="rId5"/>
                <a:stretch>
                  <a:fillRect l="-111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D3C12-133C-7032-04D3-95BFECE4FABC}"/>
                  </a:ext>
                </a:extLst>
              </p:cNvPr>
              <p:cNvSpPr txBox="1"/>
              <p:nvPr/>
            </p:nvSpPr>
            <p:spPr>
              <a:xfrm>
                <a:off x="1866901" y="4056351"/>
                <a:ext cx="16002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⊂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fermat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D3C12-133C-7032-04D3-95BFECE4F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1" y="4056351"/>
                <a:ext cx="1600200" cy="470000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D2A221-80E8-01AA-EB30-C93ABC13C0EA}"/>
                  </a:ext>
                </a:extLst>
              </p:cNvPr>
              <p:cNvSpPr txBox="1"/>
              <p:nvPr/>
            </p:nvSpPr>
            <p:spPr>
              <a:xfrm>
                <a:off x="6629400" y="4056351"/>
                <a:ext cx="16002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⊂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fermat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D2A221-80E8-01AA-EB30-C93ABC13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056351"/>
                <a:ext cx="1600200" cy="470000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5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D279-083F-C0B3-3A11-6C5F86B3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 interesting </a:t>
            </a:r>
            <a:r>
              <a:rPr lang="en-US" sz="3200" b="1" dirty="0">
                <a:solidFill>
                  <a:srgbClr val="7030A0"/>
                </a:solidFill>
              </a:rPr>
              <a:t>theorem</a:t>
            </a:r>
            <a:r>
              <a:rPr lang="en-US" sz="3200" b="1" dirty="0"/>
              <a:t> on GCD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4D95B-DD30-83DE-BF02-D4CBD6FEB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000" dirty="0"/>
                  <a:t> be any 2 integers. </a:t>
                </a:r>
              </a:p>
              <a:p>
                <a:pPr marL="0" indent="0">
                  <a:buNone/>
                </a:pPr>
                <a:r>
                  <a:rPr lang="en-IN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000" dirty="0"/>
                  <a:t> = </a:t>
                </a:r>
                <a:r>
                  <a:rPr lang="en-IN" sz="2000" b="1" dirty="0"/>
                  <a:t>gcd</a:t>
                </a:r>
                <a:r>
                  <a:rPr lang="en-IN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000" dirty="0"/>
                  <a:t>).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IN" sz="2000" dirty="0"/>
                  <a:t>: Will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000" dirty="0"/>
                  <a:t> be a divisor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000" dirty="0"/>
                  <a:t>  for any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sz="2000" dirty="0"/>
                  <a:t> ?</a:t>
                </a:r>
              </a:p>
              <a:p>
                <a:pPr marL="0" indent="0">
                  <a:buNone/>
                </a:pPr>
                <a:r>
                  <a:rPr lang="en-IN" sz="2000" b="1" dirty="0"/>
                  <a:t>Answer</a:t>
                </a:r>
                <a:r>
                  <a:rPr lang="en-IN" sz="2000" dirty="0"/>
                  <a:t>: Yes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b="1" dirty="0"/>
                  <a:t>: </a:t>
                </a:r>
                <a:r>
                  <a:rPr lang="en-IN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000" dirty="0"/>
                  <a:t> be any 2 integers. There exist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sz="2000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Proof:</a:t>
                </a:r>
              </a:p>
              <a:p>
                <a:pPr marL="0" indent="0">
                  <a:buNone/>
                </a:pP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b="1" dirty="0"/>
                  <a:t>= </a:t>
                </a:r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r>
                  <a:rPr lang="en-US" sz="2000" dirty="0"/>
                  <a:t> |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&gt; 0 and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Claim: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000" dirty="0"/>
                  <a:t> is the smallest element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sz="2000" dirty="0"/>
                  <a:t>. </a:t>
                </a:r>
              </a:p>
              <a:p>
                <a:pPr marL="0" indent="0">
                  <a:buNone/>
                </a:pPr>
                <a:r>
                  <a:rPr lang="en-IN" sz="2000" dirty="0"/>
                  <a:t>As </a:t>
                </a:r>
                <a:r>
                  <a:rPr lang="en-IN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IN" sz="2000" dirty="0"/>
                  <a:t>, show that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divides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as well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4D95B-DD30-83DE-BF02-D4CBD6FEB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741" t="-7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9F77B-DF2D-AB59-C510-B47D6A8B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02CA80-7333-324E-A8C1-761A8F34B4FA}"/>
              </a:ext>
            </a:extLst>
          </p:cNvPr>
          <p:cNvSpPr/>
          <p:nvPr/>
        </p:nvSpPr>
        <p:spPr>
          <a:xfrm>
            <a:off x="4800600" y="2667000"/>
            <a:ext cx="24384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598DC2-59B3-4848-ADB7-0CEFA957EEF7}"/>
              </a:ext>
            </a:extLst>
          </p:cNvPr>
          <p:cNvSpPr/>
          <p:nvPr/>
        </p:nvSpPr>
        <p:spPr>
          <a:xfrm>
            <a:off x="1545534" y="2687567"/>
            <a:ext cx="3255065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BBE6F-6FAB-AB45-BA5B-50C7E971C410}"/>
              </a:ext>
            </a:extLst>
          </p:cNvPr>
          <p:cNvSpPr/>
          <p:nvPr/>
        </p:nvSpPr>
        <p:spPr>
          <a:xfrm>
            <a:off x="-1709531" y="4186096"/>
            <a:ext cx="3255065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9FDC12-4271-C94D-8B55-7BB9157A9299}"/>
              </a:ext>
            </a:extLst>
          </p:cNvPr>
          <p:cNvSpPr/>
          <p:nvPr/>
        </p:nvSpPr>
        <p:spPr>
          <a:xfrm>
            <a:off x="4191000" y="4144962"/>
            <a:ext cx="3255065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0597F-960A-B64D-972F-F1C6E469D8CE}"/>
              </a:ext>
            </a:extLst>
          </p:cNvPr>
          <p:cNvSpPr/>
          <p:nvPr/>
        </p:nvSpPr>
        <p:spPr>
          <a:xfrm>
            <a:off x="3429000" y="5227638"/>
            <a:ext cx="3255065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E27D87-9ABD-6A4B-B3EB-EF25451C92C8}"/>
              </a:ext>
            </a:extLst>
          </p:cNvPr>
          <p:cNvSpPr/>
          <p:nvPr/>
        </p:nvSpPr>
        <p:spPr>
          <a:xfrm>
            <a:off x="2057400" y="5181600"/>
            <a:ext cx="3255065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79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D279-083F-C0B3-3A11-6C5F86B3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 interesting </a:t>
            </a:r>
            <a:r>
              <a:rPr lang="en-US" sz="3200" b="1" dirty="0">
                <a:solidFill>
                  <a:srgbClr val="7030A0"/>
                </a:solidFill>
              </a:rPr>
              <a:t>theorem</a:t>
            </a:r>
            <a:r>
              <a:rPr lang="en-US" sz="3200" b="1" dirty="0"/>
              <a:t> on GCD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4D95B-DD30-83DE-BF02-D4CBD6FEB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000" dirty="0"/>
                  <a:t> be any 2 integers. </a:t>
                </a:r>
              </a:p>
              <a:p>
                <a:pPr marL="0" indent="0">
                  <a:buNone/>
                </a:pPr>
                <a:r>
                  <a:rPr lang="en-IN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000" dirty="0"/>
                  <a:t> = </a:t>
                </a:r>
                <a:r>
                  <a:rPr lang="en-IN" sz="2000" b="1" dirty="0"/>
                  <a:t>gcd</a:t>
                </a:r>
                <a:r>
                  <a:rPr lang="en-IN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000" dirty="0"/>
                  <a:t>).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IN" sz="2000" dirty="0"/>
                  <a:t>: Will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000" dirty="0"/>
                  <a:t> be a divisor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000" dirty="0"/>
                  <a:t>  for any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sz="2000" dirty="0"/>
                  <a:t> ?</a:t>
                </a:r>
              </a:p>
              <a:p>
                <a:pPr marL="0" indent="0">
                  <a:buNone/>
                </a:pPr>
                <a:r>
                  <a:rPr lang="en-IN" sz="2000" b="1" dirty="0"/>
                  <a:t>Answer</a:t>
                </a:r>
                <a:r>
                  <a:rPr lang="en-IN" sz="2000" dirty="0"/>
                  <a:t>: Yes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b="1" dirty="0"/>
                  <a:t>: </a:t>
                </a:r>
                <a:r>
                  <a:rPr lang="en-IN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000" dirty="0"/>
                  <a:t> be any 2 integers. There exist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sz="2000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Corollary</a:t>
                </a:r>
                <a:r>
                  <a:rPr lang="en-US" sz="2000" b="1" dirty="0"/>
                  <a:t>: </a:t>
                </a:r>
                <a:r>
                  <a:rPr lang="en-IN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000" dirty="0"/>
                  <a:t> be any 2 integers. If </a:t>
                </a:r>
                <a:r>
                  <a:rPr lang="en-IN" sz="2000" b="1" dirty="0"/>
                  <a:t>gcd</a:t>
                </a:r>
                <a:r>
                  <a:rPr lang="en-IN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000" dirty="0"/>
                  <a:t>)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000" dirty="0"/>
                  <a:t>, there exists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sz="2000" dirty="0"/>
                  <a:t> such </a:t>
                </a:r>
              </a:p>
              <a:p>
                <a:pPr marL="0" indent="0">
                  <a:buNone/>
                </a:pPr>
                <a:r>
                  <a:rPr lang="en-IN" sz="2000" dirty="0"/>
                  <a:t>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4D95B-DD30-83DE-BF02-D4CBD6FEB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772" t="-763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9F77B-DF2D-AB59-C510-B47D6A8B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17050E-378C-2F43-8938-14CD62F4B1C0}"/>
              </a:ext>
            </a:extLst>
          </p:cNvPr>
          <p:cNvSpPr/>
          <p:nvPr/>
        </p:nvSpPr>
        <p:spPr>
          <a:xfrm>
            <a:off x="5888935" y="5250656"/>
            <a:ext cx="3255065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DCF70-53A3-8143-B935-ABB2C4E03B8B}"/>
              </a:ext>
            </a:extLst>
          </p:cNvPr>
          <p:cNvSpPr/>
          <p:nvPr/>
        </p:nvSpPr>
        <p:spPr>
          <a:xfrm>
            <a:off x="4261402" y="5210124"/>
            <a:ext cx="3255065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BA8DD6-C438-9B4F-A878-14B2A61E9CCF}"/>
              </a:ext>
            </a:extLst>
          </p:cNvPr>
          <p:cNvSpPr/>
          <p:nvPr/>
        </p:nvSpPr>
        <p:spPr>
          <a:xfrm>
            <a:off x="1630846" y="5207413"/>
            <a:ext cx="3255065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54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4F752C-E42E-2984-47B7-C15AF317C6EE}"/>
              </a:ext>
            </a:extLst>
          </p:cNvPr>
          <p:cNvSpPr/>
          <p:nvPr/>
        </p:nvSpPr>
        <p:spPr>
          <a:xfrm>
            <a:off x="6205295" y="5645059"/>
            <a:ext cx="2668521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b="1" dirty="0"/>
                  <a:t>: composite number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r">
                  <a:buNone/>
                </a:pPr>
                <a:r>
                  <a:rPr lang="en-US" sz="2000" dirty="0"/>
                  <a:t>Suppose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=1</m:t>
                    </m:r>
                  </m:oMath>
                </a14:m>
                <a:endParaRPr lang="en-US" sz="2000" dirty="0"/>
              </a:p>
              <a:p>
                <a:pPr marL="0" indent="0" algn="r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 algn="r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>
                  <a:solidFill>
                    <a:srgbClr val="0070C0"/>
                  </a:solidFill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b="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 algn="r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823AE-F996-1140-8EDB-69E435A4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E6A30B8-81E3-4F4E-85CE-2E95278B05FF}"/>
              </a:ext>
            </a:extLst>
          </p:cNvPr>
          <p:cNvSpPr/>
          <p:nvPr/>
        </p:nvSpPr>
        <p:spPr>
          <a:xfrm rot="8420342">
            <a:off x="3082499" y="2800481"/>
            <a:ext cx="1681366" cy="29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ADAE8E-6F48-95E2-0561-5FC2A233A0AB}"/>
              </a:ext>
            </a:extLst>
          </p:cNvPr>
          <p:cNvSpPr/>
          <p:nvPr/>
        </p:nvSpPr>
        <p:spPr>
          <a:xfrm rot="2622436">
            <a:off x="4761041" y="2811630"/>
            <a:ext cx="1560016" cy="29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/>
              <p:nvPr/>
            </p:nvSpPr>
            <p:spPr>
              <a:xfrm>
                <a:off x="270183" y="3646442"/>
                <a:ext cx="392081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of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:r>
                  <a:rPr lang="en-IN" b="1" dirty="0" err="1">
                    <a:solidFill>
                      <a:srgbClr val="7030A0"/>
                    </a:solidFill>
                  </a:rPr>
                  <a:t>gcd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83" y="3646442"/>
                <a:ext cx="3920817" cy="369332"/>
              </a:xfrm>
              <a:prstGeom prst="rect">
                <a:avLst/>
              </a:prstGeom>
              <a:blipFill>
                <a:blip r:embed="rId4"/>
                <a:stretch>
                  <a:fillRect l="-1084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D75D0F-1C4F-0830-C9EC-7C3AE3125BF2}"/>
                  </a:ext>
                </a:extLst>
              </p:cNvPr>
              <p:cNvSpPr txBox="1"/>
              <p:nvPr/>
            </p:nvSpPr>
            <p:spPr>
              <a:xfrm>
                <a:off x="5316157" y="3646442"/>
                <a:ext cx="3827843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of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:r>
                  <a:rPr lang="en-IN" b="1" dirty="0" err="1">
                    <a:solidFill>
                      <a:srgbClr val="7030A0"/>
                    </a:solidFill>
                  </a:rPr>
                  <a:t>gcd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D75D0F-1C4F-0830-C9EC-7C3AE3125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57" y="3646442"/>
                <a:ext cx="3827843" cy="369332"/>
              </a:xfrm>
              <a:prstGeom prst="rect">
                <a:avLst/>
              </a:prstGeom>
              <a:blipFill>
                <a:blip r:embed="rId5"/>
                <a:stretch>
                  <a:fillRect l="-111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D3C12-133C-7032-04D3-95BFECE4FABC}"/>
                  </a:ext>
                </a:extLst>
              </p:cNvPr>
              <p:cNvSpPr txBox="1"/>
              <p:nvPr/>
            </p:nvSpPr>
            <p:spPr>
              <a:xfrm>
                <a:off x="1866901" y="4056351"/>
                <a:ext cx="16002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⊂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fermat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D3C12-133C-7032-04D3-95BFECE4F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1" y="4056351"/>
                <a:ext cx="1600200" cy="470000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D2A221-80E8-01AA-EB30-C93ABC13C0EA}"/>
                  </a:ext>
                </a:extLst>
              </p:cNvPr>
              <p:cNvSpPr txBox="1"/>
              <p:nvPr/>
            </p:nvSpPr>
            <p:spPr>
              <a:xfrm>
                <a:off x="6629400" y="4056351"/>
                <a:ext cx="16002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⊂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fermat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D2A221-80E8-01AA-EB30-C93ABC13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056351"/>
                <a:ext cx="1600200" cy="470000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Up-Down 5">
            <a:extLst>
              <a:ext uri="{FF2B5EF4-FFF2-40B4-BE49-F238E27FC236}">
                <a16:creationId xmlns:a16="http://schemas.microsoft.com/office/drawing/2014/main" id="{194BADEA-A69C-5CCE-8616-D5AB07FC0605}"/>
              </a:ext>
            </a:extLst>
          </p:cNvPr>
          <p:cNvSpPr/>
          <p:nvPr/>
        </p:nvSpPr>
        <p:spPr>
          <a:xfrm>
            <a:off x="8614550" y="4056351"/>
            <a:ext cx="259266" cy="1576830"/>
          </a:xfrm>
          <a:prstGeom prst="upDownArrow">
            <a:avLst/>
          </a:prstGeom>
          <a:solidFill>
            <a:srgbClr val="EEEC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B820B-40E1-6CB2-E0FA-137049618A57}"/>
              </a:ext>
            </a:extLst>
          </p:cNvPr>
          <p:cNvSpPr txBox="1"/>
          <p:nvPr/>
        </p:nvSpPr>
        <p:spPr>
          <a:xfrm>
            <a:off x="8179802" y="4281832"/>
            <a:ext cx="1013996" cy="276999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contradiction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9147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8" grpId="0" animBg="1"/>
      <p:bldP spid="10" grpId="0" animBg="1"/>
      <p:bldP spid="13" grpId="0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b="1" dirty="0"/>
                  <a:t>: composite number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823AE-F996-1140-8EDB-69E435A4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E6A30B8-81E3-4F4E-85CE-2E95278B05FF}"/>
              </a:ext>
            </a:extLst>
          </p:cNvPr>
          <p:cNvSpPr/>
          <p:nvPr/>
        </p:nvSpPr>
        <p:spPr>
          <a:xfrm rot="8420342">
            <a:off x="3082499" y="2800481"/>
            <a:ext cx="1681366" cy="29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ADAE8E-6F48-95E2-0561-5FC2A233A0AB}"/>
              </a:ext>
            </a:extLst>
          </p:cNvPr>
          <p:cNvSpPr/>
          <p:nvPr/>
        </p:nvSpPr>
        <p:spPr>
          <a:xfrm rot="2622436">
            <a:off x="4761041" y="2811630"/>
            <a:ext cx="1560016" cy="29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/>
              <p:nvPr/>
            </p:nvSpPr>
            <p:spPr>
              <a:xfrm>
                <a:off x="270183" y="3646442"/>
                <a:ext cx="392081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of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:r>
                  <a:rPr lang="en-IN" b="1" dirty="0" err="1">
                    <a:solidFill>
                      <a:srgbClr val="7030A0"/>
                    </a:solidFill>
                  </a:rPr>
                  <a:t>gcd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83" y="3646442"/>
                <a:ext cx="3920817" cy="369332"/>
              </a:xfrm>
              <a:prstGeom prst="rect">
                <a:avLst/>
              </a:prstGeom>
              <a:blipFill>
                <a:blip r:embed="rId4"/>
                <a:stretch>
                  <a:fillRect l="-1084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D75D0F-1C4F-0830-C9EC-7C3AE3125BF2}"/>
                  </a:ext>
                </a:extLst>
              </p:cNvPr>
              <p:cNvSpPr txBox="1"/>
              <p:nvPr/>
            </p:nvSpPr>
            <p:spPr>
              <a:xfrm>
                <a:off x="5316157" y="3646442"/>
                <a:ext cx="3827843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of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:r>
                  <a:rPr lang="en-IN" b="1" dirty="0" err="1">
                    <a:solidFill>
                      <a:srgbClr val="7030A0"/>
                    </a:solidFill>
                  </a:rPr>
                  <a:t>gcd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D75D0F-1C4F-0830-C9EC-7C3AE3125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57" y="3646442"/>
                <a:ext cx="3827843" cy="369332"/>
              </a:xfrm>
              <a:prstGeom prst="rect">
                <a:avLst/>
              </a:prstGeom>
              <a:blipFill>
                <a:blip r:embed="rId5"/>
                <a:stretch>
                  <a:fillRect l="-111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D3C12-133C-7032-04D3-95BFECE4FABC}"/>
                  </a:ext>
                </a:extLst>
              </p:cNvPr>
              <p:cNvSpPr txBox="1"/>
              <p:nvPr/>
            </p:nvSpPr>
            <p:spPr>
              <a:xfrm>
                <a:off x="1866901" y="4056351"/>
                <a:ext cx="16002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⊂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fermat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D3C12-133C-7032-04D3-95BFECE4F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1" y="4056351"/>
                <a:ext cx="1600200" cy="470000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D2A221-80E8-01AA-EB30-C93ABC13C0EA}"/>
                  </a:ext>
                </a:extLst>
              </p:cNvPr>
              <p:cNvSpPr txBox="1"/>
              <p:nvPr/>
            </p:nvSpPr>
            <p:spPr>
              <a:xfrm>
                <a:off x="6629400" y="4056351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fermat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D2A221-80E8-01AA-EB30-C93ABC13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056351"/>
                <a:ext cx="1600200" cy="461665"/>
              </a:xfrm>
              <a:prstGeom prst="rect">
                <a:avLst/>
              </a:prstGeom>
              <a:blipFill>
                <a:blip r:embed="rId7"/>
                <a:stretch>
                  <a:fillRect r="-794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83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Concentration of running time of </a:t>
            </a:r>
            <a:br>
              <a:rPr lang="en-US" sz="3200" b="1" dirty="0"/>
            </a:br>
            <a:r>
              <a:rPr lang="en-US" sz="3200" b="1" dirty="0"/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Quick 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endParaRPr lang="en-US" sz="2000" b="1" u="sng" dirty="0"/>
              </a:p>
              <a:p>
                <a:pPr marL="457200" indent="-457200">
                  <a:buAutoNum type="arabicPeriod"/>
                </a:pPr>
                <a:endParaRPr lang="en-US" sz="2000" b="1" u="sng" dirty="0"/>
              </a:p>
              <a:p>
                <a:pPr marL="457200" indent="-457200">
                  <a:buAutoNum type="arabicPeriod"/>
                </a:pPr>
                <a:r>
                  <a:rPr lang="en-US" sz="2000" b="1" u="sng" dirty="0"/>
                  <a:t>Slightly  generalized   </a:t>
                </a:r>
                <a:r>
                  <a:rPr lang="en-US" sz="2000" b="1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Union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theorem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 such that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600" dirty="0"/>
                  <a:t>  </a:t>
                </a:r>
                <a:r>
                  <a:rPr lang="en-US" sz="1600" b="1" dirty="0"/>
                  <a:t>=</a:t>
                </a:r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 </a:t>
                </a:r>
                <a:r>
                  <a:rPr lang="en-US" sz="2000" dirty="0"/>
                  <a:t>, then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>
                            <a:latin typeface="Cambria Math"/>
                          </a:rPr>
                          <m:t>  </m:t>
                        </m:r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2. </a:t>
                </a:r>
                <a:r>
                  <a:rPr lang="en-US" sz="2000" dirty="0"/>
                  <a:t> </a:t>
                </a:r>
                <a:r>
                  <a:rPr lang="en-US" sz="2000" b="1" dirty="0"/>
                  <a:t>Probability</a:t>
                </a:r>
                <a:r>
                  <a:rPr lang="en-US" sz="2000" dirty="0"/>
                  <a:t> [ 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HEADS</a:t>
                </a:r>
                <a:r>
                  <a:rPr lang="en-US" sz="2000" dirty="0"/>
                  <a:t> during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tosses of a fair coin ]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1" y="3352800"/>
                <a:ext cx="3048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  <a:ea typeface="Cambria Math"/>
                        </a:rPr>
                        <m:t>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3352800"/>
                <a:ext cx="304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958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9000" y="4419600"/>
            <a:ext cx="49530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28194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743200" y="1600200"/>
            <a:ext cx="373380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Tools needed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22860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45720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2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Aim: </a:t>
                </a:r>
                <a:r>
                  <a:rPr lang="en-US" sz="2000" dirty="0"/>
                  <a:t> To show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: number of comparisons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undergoes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0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 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0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    </a:t>
                </a:r>
                <a:r>
                  <a:rPr lang="en-US" sz="2000" dirty="0">
                    <a:sym typeface="Wingdings" pitchFamily="2" charset="2"/>
                  </a:rPr>
                  <a:t>   there exists at least one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such that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16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90600" y="38100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73890" y="4626114"/>
            <a:ext cx="421910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819400" y="5334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7543800" y="1333500"/>
            <a:ext cx="533400" cy="533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29400" y="5334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loud Callout 23"/>
              <p:cNvSpPr/>
              <p:nvPr/>
            </p:nvSpPr>
            <p:spPr>
              <a:xfrm>
                <a:off x="1981200" y="990600"/>
                <a:ext cx="4343400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Idea</a:t>
                </a:r>
                <a:r>
                  <a:rPr lang="en-US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Show that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&gt;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16</m:t>
                    </m:r>
                    <m:func>
                      <m:func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&lt;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loud Callout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990600"/>
                <a:ext cx="4343400" cy="12954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4800600" y="1676400"/>
            <a:ext cx="4572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40687" y="2286000"/>
                <a:ext cx="3065391" cy="3942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But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/>
                  <a:t>&gt;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16</m:t>
                    </m:r>
                    <m:func>
                      <m:func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  <m:r>
                          <a:rPr lang="en-US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687" y="2286000"/>
                <a:ext cx="3065391" cy="394210"/>
              </a:xfrm>
              <a:prstGeom prst="rect">
                <a:avLst/>
              </a:prstGeom>
              <a:blipFill rotWithShape="1">
                <a:blip r:embed="rId4"/>
                <a:stretch>
                  <a:fillRect t="-4478" r="-990" b="-164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273974" y="964168"/>
            <a:ext cx="10730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Idea fails.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2693938" y="1447800"/>
            <a:ext cx="3181814" cy="879348"/>
          </a:xfrm>
          <a:prstGeom prst="cloudCallout">
            <a:avLst>
              <a:gd name="adj1" fmla="val -26972"/>
              <a:gd name="adj2" fmla="val 7106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apply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Union Theorem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32892" y="2678668"/>
                <a:ext cx="4091185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will be picked as the first pivot element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92" y="2678668"/>
                <a:ext cx="409118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53000" y="2678668"/>
                <a:ext cx="163076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prob.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678668"/>
                <a:ext cx="163076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371" t="-8197" r="-56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90157" y="2678668"/>
                <a:ext cx="2730043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And so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157" y="2678668"/>
                <a:ext cx="273004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009" t="-8197" r="-29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-9802" y="2678668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Reason:</a:t>
            </a:r>
          </a:p>
        </p:txBody>
      </p:sp>
    </p:spTree>
    <p:extLst>
      <p:ext uri="{BB962C8B-B14F-4D97-AF65-F5344CB8AC3E}">
        <p14:creationId xmlns:p14="http://schemas.microsoft.com/office/powerpoint/2010/main" val="170867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10" grpId="0" animBg="1"/>
      <p:bldP spid="10" grpId="1" animBg="1"/>
      <p:bldP spid="43" grpId="0" animBg="1"/>
      <p:bldP spid="21" grpId="0" animBg="1"/>
      <p:bldP spid="44" grpId="0" animBg="1"/>
      <p:bldP spid="24" grpId="0" animBg="1"/>
      <p:bldP spid="30" grpId="0" animBg="1"/>
      <p:bldP spid="30" grpId="1" animBg="1"/>
      <p:bldP spid="5" grpId="0" animBg="1"/>
      <p:bldP spid="6" grpId="0" animBg="1"/>
      <p:bldP spid="7" grpId="0" animBg="1"/>
      <p:bldP spid="7" grpId="1" animBg="1"/>
      <p:bldP spid="8" grpId="0" animBg="1"/>
      <p:bldP spid="9" grpId="0" animBg="1"/>
      <p:bldP spid="17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8646-E4CD-66CC-2845-76AA150F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5019-BE86-EACA-C507-084A953A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65DBA-0F80-4AA1-BF83-63258377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4277-E5B2-112C-2660-BF48D9EAF0CC}"/>
              </a:ext>
            </a:extLst>
          </p:cNvPr>
          <p:cNvSpPr txBox="1"/>
          <p:nvPr/>
        </p:nvSpPr>
        <p:spPr>
          <a:xfrm>
            <a:off x="2258478" y="2486867"/>
            <a:ext cx="4373248" cy="461665"/>
          </a:xfrm>
          <a:prstGeom prst="rect">
            <a:avLst/>
          </a:prstGeom>
          <a:solidFill>
            <a:srgbClr val="006C3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What picture comes to your mind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772F3-96F8-D402-AE5C-52ECD9B0EFF6}"/>
              </a:ext>
            </a:extLst>
          </p:cNvPr>
          <p:cNvSpPr txBox="1"/>
          <p:nvPr/>
        </p:nvSpPr>
        <p:spPr>
          <a:xfrm>
            <a:off x="630216" y="3198167"/>
            <a:ext cx="7883568" cy="461665"/>
          </a:xfrm>
          <a:prstGeom prst="rect">
            <a:avLst/>
          </a:prstGeom>
          <a:solidFill>
            <a:srgbClr val="006C3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when </a:t>
            </a:r>
            <a:r>
              <a:rPr lang="en-US" sz="2400" b="1" dirty="0">
                <a:solidFill>
                  <a:srgbClr val="FFC000"/>
                </a:solidFill>
              </a:rPr>
              <a:t>Randomized Quick sort </a:t>
            </a:r>
            <a:r>
              <a:rPr lang="en-US" sz="2400" dirty="0">
                <a:solidFill>
                  <a:srgbClr val="FFC000"/>
                </a:solidFill>
              </a:rPr>
              <a:t>makes </a:t>
            </a:r>
            <a:r>
              <a:rPr lang="en-US" sz="2400" i="1" dirty="0">
                <a:solidFill>
                  <a:srgbClr val="FFC000"/>
                </a:solidFill>
              </a:rPr>
              <a:t>too many </a:t>
            </a:r>
            <a:r>
              <a:rPr lang="en-US" sz="2400" dirty="0">
                <a:solidFill>
                  <a:srgbClr val="FFC000"/>
                </a:solidFill>
              </a:rPr>
              <a:t>comparisons ?</a:t>
            </a:r>
            <a:endParaRPr lang="en-IN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6725"/>
            <a:ext cx="8229600" cy="5121275"/>
          </a:xfrm>
        </p:spPr>
        <p:txBody>
          <a:bodyPr/>
          <a:lstStyle/>
          <a:p>
            <a:endParaRPr lang="en-US" sz="2000" dirty="0"/>
          </a:p>
          <a:p>
            <a:pPr lvl="8"/>
            <a:endParaRPr lang="en-US" sz="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844127" y="3567188"/>
            <a:ext cx="7391400" cy="0"/>
          </a:xfrm>
          <a:prstGeom prst="line">
            <a:avLst/>
          </a:prstGeom>
          <a:ln w="57150">
            <a:solidFill>
              <a:srgbClr val="006C3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0" y="3375291"/>
                <a:ext cx="100489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</m:t>
                          </m:r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5291"/>
                <a:ext cx="1004890" cy="369332"/>
              </a:xfrm>
              <a:prstGeom prst="rect">
                <a:avLst/>
              </a:prstGeom>
              <a:blipFill>
                <a:blip r:embed="rId3"/>
                <a:stretch>
                  <a:fillRect b="-11290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723303" y="1435955"/>
                <a:ext cx="746486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303" y="1435955"/>
                <a:ext cx="746486" cy="369332"/>
              </a:xfrm>
              <a:prstGeom prst="rect">
                <a:avLst/>
              </a:prstGeom>
              <a:blipFill>
                <a:blip r:embed="rId4"/>
                <a:stretch>
                  <a:fillRect t="-8065" b="-24194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640616B-3350-4B27-8E61-166F3311402D}"/>
              </a:ext>
            </a:extLst>
          </p:cNvPr>
          <p:cNvGrpSpPr/>
          <p:nvPr/>
        </p:nvGrpSpPr>
        <p:grpSpPr>
          <a:xfrm>
            <a:off x="685800" y="1447800"/>
            <a:ext cx="3935048" cy="4646047"/>
            <a:chOff x="685800" y="1447800"/>
            <a:chExt cx="3935048" cy="46460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F48D41-7348-4828-B381-F62AB83A7F5E}"/>
                </a:ext>
              </a:extLst>
            </p:cNvPr>
            <p:cNvGrpSpPr/>
            <p:nvPr/>
          </p:nvGrpSpPr>
          <p:grpSpPr>
            <a:xfrm>
              <a:off x="685800" y="1447800"/>
              <a:ext cx="3505200" cy="4646047"/>
              <a:chOff x="685800" y="1752601"/>
              <a:chExt cx="3505200" cy="4646047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EDD2B79-1952-4F0C-A0B0-E9FF57286A8C}"/>
                  </a:ext>
                </a:extLst>
              </p:cNvPr>
              <p:cNvSpPr/>
              <p:nvPr/>
            </p:nvSpPr>
            <p:spPr>
              <a:xfrm>
                <a:off x="1932352" y="4648200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396B048-87A7-4774-8CCB-CAB2BFEA802C}"/>
                  </a:ext>
                </a:extLst>
              </p:cNvPr>
              <p:cNvCxnSpPr>
                <a:stCxn id="45" idx="3"/>
              </p:cNvCxnSpPr>
              <p:nvPr/>
            </p:nvCxnSpPr>
            <p:spPr>
              <a:xfrm flipH="1">
                <a:off x="1665586" y="4778972"/>
                <a:ext cx="289953" cy="3002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F1F4AD-63C1-4023-B46F-3AE4C318EEE4}"/>
                  </a:ext>
                </a:extLst>
              </p:cNvPr>
              <p:cNvSpPr/>
              <p:nvPr/>
            </p:nvSpPr>
            <p:spPr>
              <a:xfrm>
                <a:off x="2356273" y="5076064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C4B8FE1-89DF-4FEC-83EB-57A2C06E1073}"/>
                  </a:ext>
                </a:extLst>
              </p:cNvPr>
              <p:cNvCxnSpPr>
                <a:endCxn id="47" idx="1"/>
              </p:cNvCxnSpPr>
              <p:nvPr/>
            </p:nvCxnSpPr>
            <p:spPr>
              <a:xfrm>
                <a:off x="2052970" y="4785823"/>
                <a:ext cx="326490" cy="3126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FC44A9A-1521-427A-B532-3034BE5D373E}"/>
                  </a:ext>
                </a:extLst>
              </p:cNvPr>
              <p:cNvSpPr/>
              <p:nvPr/>
            </p:nvSpPr>
            <p:spPr>
              <a:xfrm>
                <a:off x="1932352" y="5516384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F5F9365-DE82-482A-9CAB-826BA6A42FA1}"/>
                  </a:ext>
                </a:extLst>
              </p:cNvPr>
              <p:cNvCxnSpPr>
                <a:stCxn id="47" idx="3"/>
                <a:endCxn id="49" idx="7"/>
              </p:cNvCxnSpPr>
              <p:nvPr/>
            </p:nvCxnSpPr>
            <p:spPr>
              <a:xfrm flipH="1">
                <a:off x="2067492" y="5206835"/>
                <a:ext cx="311968" cy="3319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ABB23E7-ADA8-4BA7-B820-46F3538BBFFE}"/>
                  </a:ext>
                </a:extLst>
              </p:cNvPr>
              <p:cNvCxnSpPr/>
              <p:nvPr/>
            </p:nvCxnSpPr>
            <p:spPr>
              <a:xfrm>
                <a:off x="1635724" y="4352626"/>
                <a:ext cx="326490" cy="3126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F663E03-B286-4D61-ADA9-9B924780ED3C}"/>
                  </a:ext>
                </a:extLst>
              </p:cNvPr>
              <p:cNvSpPr/>
              <p:nvPr/>
            </p:nvSpPr>
            <p:spPr>
              <a:xfrm>
                <a:off x="1526504" y="5067975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08B53329-5AF2-45DB-914C-7BE9AD788C2D}"/>
                  </a:ext>
                </a:extLst>
              </p:cNvPr>
              <p:cNvCxnSpPr/>
              <p:nvPr/>
            </p:nvCxnSpPr>
            <p:spPr>
              <a:xfrm flipH="1">
                <a:off x="1663082" y="5638800"/>
                <a:ext cx="289953" cy="3002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34B2637-3C6D-4D6B-9912-06F3021C58EA}"/>
                  </a:ext>
                </a:extLst>
              </p:cNvPr>
              <p:cNvSpPr/>
              <p:nvPr/>
            </p:nvSpPr>
            <p:spPr>
              <a:xfrm>
                <a:off x="2353769" y="5935892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E1B757B-595D-42A4-9F53-A3D8233643AA}"/>
                  </a:ext>
                </a:extLst>
              </p:cNvPr>
              <p:cNvCxnSpPr>
                <a:endCxn id="62" idx="1"/>
              </p:cNvCxnSpPr>
              <p:nvPr/>
            </p:nvCxnSpPr>
            <p:spPr>
              <a:xfrm>
                <a:off x="2050466" y="5645651"/>
                <a:ext cx="326490" cy="3126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6044BA4D-F7CA-4325-A64C-9B8842BDA015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 flipH="1">
                <a:off x="2064988" y="6066663"/>
                <a:ext cx="311968" cy="3319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F922371-A821-4FA3-851D-7545EA9A2ED9}"/>
                  </a:ext>
                </a:extLst>
              </p:cNvPr>
              <p:cNvSpPr/>
              <p:nvPr/>
            </p:nvSpPr>
            <p:spPr>
              <a:xfrm>
                <a:off x="1524000" y="5927803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685800" y="1752601"/>
                <a:ext cx="3505200" cy="3048000"/>
                <a:chOff x="685800" y="1752600"/>
                <a:chExt cx="5482736" cy="4547863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4114800" y="1752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Arrow Connector 6"/>
                <p:cNvCxnSpPr>
                  <a:stCxn id="5" idx="5"/>
                </p:cNvCxnSpPr>
                <p:nvPr/>
              </p:nvCxnSpPr>
              <p:spPr>
                <a:xfrm>
                  <a:off x="4326182" y="1947722"/>
                  <a:ext cx="1007818" cy="3382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5257800" y="22860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895600" y="226741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06982" y="1947722"/>
                  <a:ext cx="1007818" cy="3382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/>
                <p:cNvSpPr/>
                <p:nvPr/>
              </p:nvSpPr>
              <p:spPr>
                <a:xfrm>
                  <a:off x="2190750" y="2895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581400" y="2895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629150" y="2895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1" idx="3"/>
                  <a:endCxn id="13" idx="0"/>
                </p:cNvCxnSpPr>
                <p:nvPr/>
              </p:nvCxnSpPr>
              <p:spPr>
                <a:xfrm flipH="1">
                  <a:off x="2314575" y="2462537"/>
                  <a:ext cx="617293" cy="43306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1" idx="5"/>
                  <a:endCxn id="14" idx="1"/>
                </p:cNvCxnSpPr>
                <p:nvPr/>
              </p:nvCxnSpPr>
              <p:spPr>
                <a:xfrm>
                  <a:off x="3106982" y="2462537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0" idx="3"/>
                  <a:endCxn id="15" idx="7"/>
                </p:cNvCxnSpPr>
                <p:nvPr/>
              </p:nvCxnSpPr>
              <p:spPr>
                <a:xfrm flipH="1">
                  <a:off x="4840532" y="2481122"/>
                  <a:ext cx="453536" cy="4479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5920886" y="2924407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endCxn id="24" idx="1"/>
                </p:cNvCxnSpPr>
                <p:nvPr/>
              </p:nvCxnSpPr>
              <p:spPr>
                <a:xfrm>
                  <a:off x="5446468" y="2491344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1390650" y="35052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85800" y="41333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076450" y="41333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>
                  <a:stCxn id="28" idx="3"/>
                </p:cNvCxnSpPr>
                <p:nvPr/>
              </p:nvCxnSpPr>
              <p:spPr>
                <a:xfrm flipH="1">
                  <a:off x="781050" y="3700322"/>
                  <a:ext cx="645868" cy="43306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28" idx="5"/>
                  <a:endCxn id="30" idx="1"/>
                </p:cNvCxnSpPr>
                <p:nvPr/>
              </p:nvCxnSpPr>
              <p:spPr>
                <a:xfrm>
                  <a:off x="1602032" y="3700322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Oval 32"/>
                <p:cNvSpPr/>
                <p:nvPr/>
              </p:nvSpPr>
              <p:spPr>
                <a:xfrm>
                  <a:off x="2686050" y="4800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95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981200" y="54287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371850" y="54287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stCxn id="33" idx="3"/>
                  <a:endCxn id="34" idx="7"/>
                </p:cNvCxnSpPr>
                <p:nvPr/>
              </p:nvCxnSpPr>
              <p:spPr>
                <a:xfrm flipH="1">
                  <a:off x="2192582" y="4995722"/>
                  <a:ext cx="52973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33" idx="5"/>
                  <a:endCxn id="35" idx="1"/>
                </p:cNvCxnSpPr>
                <p:nvPr/>
              </p:nvCxnSpPr>
              <p:spPr>
                <a:xfrm>
                  <a:off x="2897432" y="4995722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/>
                <p:cNvSpPr/>
                <p:nvPr/>
              </p:nvSpPr>
              <p:spPr>
                <a:xfrm>
                  <a:off x="5257800" y="35814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>
                  <a:stCxn id="24" idx="3"/>
                  <a:endCxn id="38" idx="7"/>
                </p:cNvCxnSpPr>
                <p:nvPr/>
              </p:nvCxnSpPr>
              <p:spPr>
                <a:xfrm flipH="1">
                  <a:off x="5469182" y="3119529"/>
                  <a:ext cx="487972" cy="49534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13" idx="3"/>
                </p:cNvCxnSpPr>
                <p:nvPr/>
              </p:nvCxnSpPr>
              <p:spPr>
                <a:xfrm flipH="1">
                  <a:off x="1600200" y="3090722"/>
                  <a:ext cx="626818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286000" y="4343400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/>
                <p:cNvSpPr/>
                <p:nvPr/>
              </p:nvSpPr>
              <p:spPr>
                <a:xfrm>
                  <a:off x="1295400" y="6071863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/>
                <p:cNvCxnSpPr>
                  <a:endCxn id="42" idx="7"/>
                </p:cNvCxnSpPr>
                <p:nvPr/>
              </p:nvCxnSpPr>
              <p:spPr>
                <a:xfrm flipH="1">
                  <a:off x="1506782" y="5638800"/>
                  <a:ext cx="52973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/>
                <p:cNvSpPr/>
                <p:nvPr/>
              </p:nvSpPr>
              <p:spPr>
                <a:xfrm>
                  <a:off x="2916482" y="35052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stCxn id="14" idx="3"/>
                  <a:endCxn id="50" idx="7"/>
                </p:cNvCxnSpPr>
                <p:nvPr/>
              </p:nvCxnSpPr>
              <p:spPr>
                <a:xfrm flipH="1">
                  <a:off x="3127864" y="3090722"/>
                  <a:ext cx="489804" cy="4479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112D3F8-8A54-40EC-809B-DFA645353F00}"/>
                </a:ext>
              </a:extLst>
            </p:cNvPr>
            <p:cNvSpPr/>
            <p:nvPr/>
          </p:nvSpPr>
          <p:spPr>
            <a:xfrm>
              <a:off x="4462521" y="2652441"/>
              <a:ext cx="158327" cy="153209"/>
            </a:xfrm>
            <a:prstGeom prst="ellipse">
              <a:avLst/>
            </a:prstGeom>
            <a:solidFill>
              <a:srgbClr val="FFC000"/>
            </a:solidFill>
            <a:ln w="63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B3BE370-C9B8-46A4-8848-924CF75FCB00}"/>
                </a:ext>
              </a:extLst>
            </p:cNvPr>
            <p:cNvCxnSpPr>
              <a:endCxn id="69" idx="1"/>
            </p:cNvCxnSpPr>
            <p:nvPr/>
          </p:nvCxnSpPr>
          <p:spPr>
            <a:xfrm>
              <a:off x="4159218" y="2362200"/>
              <a:ext cx="326490" cy="312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E1C0ED0-694D-4D00-ABA0-65F984F1022B}"/>
                </a:ext>
              </a:extLst>
            </p:cNvPr>
            <p:cNvSpPr/>
            <p:nvPr/>
          </p:nvSpPr>
          <p:spPr>
            <a:xfrm>
              <a:off x="4038600" y="3092761"/>
              <a:ext cx="158327" cy="153209"/>
            </a:xfrm>
            <a:prstGeom prst="ellipse">
              <a:avLst/>
            </a:prstGeom>
            <a:solidFill>
              <a:srgbClr val="FFC000"/>
            </a:solidFill>
            <a:ln w="63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D1515BC-F130-4EF6-9FF8-BB14D7F8C131}"/>
                </a:ext>
              </a:extLst>
            </p:cNvPr>
            <p:cNvCxnSpPr>
              <a:stCxn id="69" idx="3"/>
              <a:endCxn id="71" idx="7"/>
            </p:cNvCxnSpPr>
            <p:nvPr/>
          </p:nvCxnSpPr>
          <p:spPr>
            <a:xfrm flipH="1">
              <a:off x="4173740" y="2783212"/>
              <a:ext cx="311968" cy="3319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CEB9945-E01D-4BAA-BA4B-42F3CA818BC9}"/>
              </a:ext>
            </a:extLst>
          </p:cNvPr>
          <p:cNvSpPr txBox="1"/>
          <p:nvPr/>
        </p:nvSpPr>
        <p:spPr>
          <a:xfrm>
            <a:off x="-8170" y="1388388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17E51CB-C481-4F10-A246-E79C71BE8C95}"/>
              </a:ext>
            </a:extLst>
          </p:cNvPr>
          <p:cNvSpPr/>
          <p:nvPr/>
        </p:nvSpPr>
        <p:spPr>
          <a:xfrm>
            <a:off x="1929848" y="6071411"/>
            <a:ext cx="158327" cy="153209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01819A-A568-42C6-A9D0-7CE7C13F6EE3}"/>
              </a:ext>
            </a:extLst>
          </p:cNvPr>
          <p:cNvSpPr/>
          <p:nvPr/>
        </p:nvSpPr>
        <p:spPr>
          <a:xfrm>
            <a:off x="1064481" y="3629015"/>
            <a:ext cx="2253184" cy="27357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42653AB-05F9-F092-E4CD-7CACB50C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 animBg="1"/>
      <p:bldP spid="73" grpId="0" animBg="1"/>
      <p:bldP spid="74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BDCD30-902D-CCEB-B2F3-3C5F951C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 are elements in the recursion tree lying much deeper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b="-1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844127" y="3567188"/>
            <a:ext cx="7391400" cy="0"/>
          </a:xfrm>
          <a:prstGeom prst="line">
            <a:avLst/>
          </a:prstGeom>
          <a:ln w="57150">
            <a:solidFill>
              <a:srgbClr val="006C3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0" y="3375291"/>
                <a:ext cx="100489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</m:t>
                          </m:r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5291"/>
                <a:ext cx="1004890" cy="369332"/>
              </a:xfrm>
              <a:prstGeom prst="rect">
                <a:avLst/>
              </a:prstGeom>
              <a:blipFill>
                <a:blip r:embed="rId4"/>
                <a:stretch>
                  <a:fillRect b="-11290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723303" y="1435955"/>
                <a:ext cx="746486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303" y="1435955"/>
                <a:ext cx="746486" cy="369332"/>
              </a:xfrm>
              <a:prstGeom prst="rect">
                <a:avLst/>
              </a:prstGeom>
              <a:blipFill>
                <a:blip r:embed="rId5"/>
                <a:stretch>
                  <a:fillRect t="-8065" b="-24194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1739477" y="5964906"/>
            <a:ext cx="472342" cy="457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40616B-3350-4B27-8E61-166F3311402D}"/>
              </a:ext>
            </a:extLst>
          </p:cNvPr>
          <p:cNvGrpSpPr/>
          <p:nvPr/>
        </p:nvGrpSpPr>
        <p:grpSpPr>
          <a:xfrm>
            <a:off x="685800" y="1447800"/>
            <a:ext cx="3935048" cy="4646047"/>
            <a:chOff x="685800" y="1447800"/>
            <a:chExt cx="3935048" cy="46460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F48D41-7348-4828-B381-F62AB83A7F5E}"/>
                </a:ext>
              </a:extLst>
            </p:cNvPr>
            <p:cNvGrpSpPr/>
            <p:nvPr/>
          </p:nvGrpSpPr>
          <p:grpSpPr>
            <a:xfrm>
              <a:off x="685800" y="1447800"/>
              <a:ext cx="3505200" cy="4646047"/>
              <a:chOff x="685800" y="1752601"/>
              <a:chExt cx="3505200" cy="4646047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EDD2B79-1952-4F0C-A0B0-E9FF57286A8C}"/>
                  </a:ext>
                </a:extLst>
              </p:cNvPr>
              <p:cNvSpPr/>
              <p:nvPr/>
            </p:nvSpPr>
            <p:spPr>
              <a:xfrm>
                <a:off x="1932352" y="4648200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396B048-87A7-4774-8CCB-CAB2BFEA802C}"/>
                  </a:ext>
                </a:extLst>
              </p:cNvPr>
              <p:cNvCxnSpPr>
                <a:stCxn id="45" idx="3"/>
              </p:cNvCxnSpPr>
              <p:nvPr/>
            </p:nvCxnSpPr>
            <p:spPr>
              <a:xfrm flipH="1">
                <a:off x="1665586" y="4778972"/>
                <a:ext cx="289953" cy="3002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F1F4AD-63C1-4023-B46F-3AE4C318EEE4}"/>
                  </a:ext>
                </a:extLst>
              </p:cNvPr>
              <p:cNvSpPr/>
              <p:nvPr/>
            </p:nvSpPr>
            <p:spPr>
              <a:xfrm>
                <a:off x="2356273" y="5076064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C4B8FE1-89DF-4FEC-83EB-57A2C06E1073}"/>
                  </a:ext>
                </a:extLst>
              </p:cNvPr>
              <p:cNvCxnSpPr>
                <a:endCxn id="47" idx="1"/>
              </p:cNvCxnSpPr>
              <p:nvPr/>
            </p:nvCxnSpPr>
            <p:spPr>
              <a:xfrm>
                <a:off x="2052970" y="4785823"/>
                <a:ext cx="326490" cy="3126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FC44A9A-1521-427A-B532-3034BE5D373E}"/>
                  </a:ext>
                </a:extLst>
              </p:cNvPr>
              <p:cNvSpPr/>
              <p:nvPr/>
            </p:nvSpPr>
            <p:spPr>
              <a:xfrm>
                <a:off x="1932352" y="5516384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F5F9365-DE82-482A-9CAB-826BA6A42FA1}"/>
                  </a:ext>
                </a:extLst>
              </p:cNvPr>
              <p:cNvCxnSpPr>
                <a:stCxn id="47" idx="3"/>
                <a:endCxn id="49" idx="7"/>
              </p:cNvCxnSpPr>
              <p:nvPr/>
            </p:nvCxnSpPr>
            <p:spPr>
              <a:xfrm flipH="1">
                <a:off x="2067492" y="5206835"/>
                <a:ext cx="311968" cy="3319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ABB23E7-ADA8-4BA7-B820-46F3538BBFFE}"/>
                  </a:ext>
                </a:extLst>
              </p:cNvPr>
              <p:cNvCxnSpPr/>
              <p:nvPr/>
            </p:nvCxnSpPr>
            <p:spPr>
              <a:xfrm>
                <a:off x="1635724" y="4352626"/>
                <a:ext cx="326490" cy="3126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F663E03-B286-4D61-ADA9-9B924780ED3C}"/>
                  </a:ext>
                </a:extLst>
              </p:cNvPr>
              <p:cNvSpPr/>
              <p:nvPr/>
            </p:nvSpPr>
            <p:spPr>
              <a:xfrm>
                <a:off x="1526504" y="5067975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08B53329-5AF2-45DB-914C-7BE9AD788C2D}"/>
                  </a:ext>
                </a:extLst>
              </p:cNvPr>
              <p:cNvCxnSpPr/>
              <p:nvPr/>
            </p:nvCxnSpPr>
            <p:spPr>
              <a:xfrm flipH="1">
                <a:off x="1663082" y="5638800"/>
                <a:ext cx="289953" cy="3002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34B2637-3C6D-4D6B-9912-06F3021C58EA}"/>
                  </a:ext>
                </a:extLst>
              </p:cNvPr>
              <p:cNvSpPr/>
              <p:nvPr/>
            </p:nvSpPr>
            <p:spPr>
              <a:xfrm>
                <a:off x="2353769" y="5935892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E1B757B-595D-42A4-9F53-A3D8233643AA}"/>
                  </a:ext>
                </a:extLst>
              </p:cNvPr>
              <p:cNvCxnSpPr>
                <a:endCxn id="62" idx="1"/>
              </p:cNvCxnSpPr>
              <p:nvPr/>
            </p:nvCxnSpPr>
            <p:spPr>
              <a:xfrm>
                <a:off x="2050466" y="5645651"/>
                <a:ext cx="326490" cy="3126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6044BA4D-F7CA-4325-A64C-9B8842BDA015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 flipH="1">
                <a:off x="2064988" y="6066663"/>
                <a:ext cx="311968" cy="3319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F922371-A821-4FA3-851D-7545EA9A2ED9}"/>
                  </a:ext>
                </a:extLst>
              </p:cNvPr>
              <p:cNvSpPr/>
              <p:nvPr/>
            </p:nvSpPr>
            <p:spPr>
              <a:xfrm>
                <a:off x="1524000" y="5927803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685800" y="1752601"/>
                <a:ext cx="3505200" cy="3048000"/>
                <a:chOff x="685800" y="1752600"/>
                <a:chExt cx="5482736" cy="4547863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4114800" y="1752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Arrow Connector 6"/>
                <p:cNvCxnSpPr>
                  <a:stCxn id="5" idx="5"/>
                </p:cNvCxnSpPr>
                <p:nvPr/>
              </p:nvCxnSpPr>
              <p:spPr>
                <a:xfrm>
                  <a:off x="4326182" y="1947722"/>
                  <a:ext cx="1007818" cy="3382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5257800" y="22860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895600" y="226741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06982" y="1947722"/>
                  <a:ext cx="1007818" cy="3382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/>
                <p:cNvSpPr/>
                <p:nvPr/>
              </p:nvSpPr>
              <p:spPr>
                <a:xfrm>
                  <a:off x="2190750" y="2895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581400" y="2895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629150" y="2895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1" idx="3"/>
                  <a:endCxn id="13" idx="0"/>
                </p:cNvCxnSpPr>
                <p:nvPr/>
              </p:nvCxnSpPr>
              <p:spPr>
                <a:xfrm flipH="1">
                  <a:off x="2314575" y="2462537"/>
                  <a:ext cx="617293" cy="43306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1" idx="5"/>
                  <a:endCxn id="14" idx="1"/>
                </p:cNvCxnSpPr>
                <p:nvPr/>
              </p:nvCxnSpPr>
              <p:spPr>
                <a:xfrm>
                  <a:off x="3106982" y="2462537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0" idx="3"/>
                  <a:endCxn id="15" idx="7"/>
                </p:cNvCxnSpPr>
                <p:nvPr/>
              </p:nvCxnSpPr>
              <p:spPr>
                <a:xfrm flipH="1">
                  <a:off x="4840532" y="2481122"/>
                  <a:ext cx="453536" cy="4479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5920886" y="2924407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endCxn id="24" idx="1"/>
                </p:cNvCxnSpPr>
                <p:nvPr/>
              </p:nvCxnSpPr>
              <p:spPr>
                <a:xfrm>
                  <a:off x="5446468" y="2491344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1390650" y="35052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85800" y="41333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076450" y="41333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>
                  <a:stCxn id="28" idx="3"/>
                </p:cNvCxnSpPr>
                <p:nvPr/>
              </p:nvCxnSpPr>
              <p:spPr>
                <a:xfrm flipH="1">
                  <a:off x="781050" y="3700322"/>
                  <a:ext cx="645868" cy="43306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28" idx="5"/>
                  <a:endCxn id="30" idx="1"/>
                </p:cNvCxnSpPr>
                <p:nvPr/>
              </p:nvCxnSpPr>
              <p:spPr>
                <a:xfrm>
                  <a:off x="1602032" y="3700322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Oval 32"/>
                <p:cNvSpPr/>
                <p:nvPr/>
              </p:nvSpPr>
              <p:spPr>
                <a:xfrm>
                  <a:off x="2686050" y="4800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95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981200" y="54287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371850" y="54287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stCxn id="33" idx="3"/>
                  <a:endCxn id="34" idx="7"/>
                </p:cNvCxnSpPr>
                <p:nvPr/>
              </p:nvCxnSpPr>
              <p:spPr>
                <a:xfrm flipH="1">
                  <a:off x="2192582" y="4995722"/>
                  <a:ext cx="52973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33" idx="5"/>
                  <a:endCxn id="35" idx="1"/>
                </p:cNvCxnSpPr>
                <p:nvPr/>
              </p:nvCxnSpPr>
              <p:spPr>
                <a:xfrm>
                  <a:off x="2897432" y="4995722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/>
                <p:cNvSpPr/>
                <p:nvPr/>
              </p:nvSpPr>
              <p:spPr>
                <a:xfrm>
                  <a:off x="5257800" y="35814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>
                  <a:stCxn id="24" idx="3"/>
                  <a:endCxn id="38" idx="7"/>
                </p:cNvCxnSpPr>
                <p:nvPr/>
              </p:nvCxnSpPr>
              <p:spPr>
                <a:xfrm flipH="1">
                  <a:off x="5469182" y="3119529"/>
                  <a:ext cx="487972" cy="49534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13" idx="3"/>
                </p:cNvCxnSpPr>
                <p:nvPr/>
              </p:nvCxnSpPr>
              <p:spPr>
                <a:xfrm flipH="1">
                  <a:off x="1600200" y="3090722"/>
                  <a:ext cx="626818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286000" y="4343400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/>
                <p:cNvSpPr/>
                <p:nvPr/>
              </p:nvSpPr>
              <p:spPr>
                <a:xfrm>
                  <a:off x="1295400" y="6071863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/>
                <p:cNvCxnSpPr>
                  <a:endCxn id="42" idx="7"/>
                </p:cNvCxnSpPr>
                <p:nvPr/>
              </p:nvCxnSpPr>
              <p:spPr>
                <a:xfrm flipH="1">
                  <a:off x="1506782" y="5638800"/>
                  <a:ext cx="52973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/>
                <p:cNvSpPr/>
                <p:nvPr/>
              </p:nvSpPr>
              <p:spPr>
                <a:xfrm>
                  <a:off x="2916482" y="35052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stCxn id="14" idx="3"/>
                  <a:endCxn id="50" idx="7"/>
                </p:cNvCxnSpPr>
                <p:nvPr/>
              </p:nvCxnSpPr>
              <p:spPr>
                <a:xfrm flipH="1">
                  <a:off x="3127864" y="3090722"/>
                  <a:ext cx="489804" cy="4479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112D3F8-8A54-40EC-809B-DFA645353F00}"/>
                </a:ext>
              </a:extLst>
            </p:cNvPr>
            <p:cNvSpPr/>
            <p:nvPr/>
          </p:nvSpPr>
          <p:spPr>
            <a:xfrm>
              <a:off x="4462521" y="2652441"/>
              <a:ext cx="158327" cy="153209"/>
            </a:xfrm>
            <a:prstGeom prst="ellipse">
              <a:avLst/>
            </a:prstGeom>
            <a:solidFill>
              <a:srgbClr val="FFC000"/>
            </a:solidFill>
            <a:ln w="63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B3BE370-C9B8-46A4-8848-924CF75FCB00}"/>
                </a:ext>
              </a:extLst>
            </p:cNvPr>
            <p:cNvCxnSpPr>
              <a:endCxn id="69" idx="1"/>
            </p:cNvCxnSpPr>
            <p:nvPr/>
          </p:nvCxnSpPr>
          <p:spPr>
            <a:xfrm>
              <a:off x="4159218" y="2362200"/>
              <a:ext cx="326490" cy="312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E1C0ED0-694D-4D00-ABA0-65F984F1022B}"/>
                </a:ext>
              </a:extLst>
            </p:cNvPr>
            <p:cNvSpPr/>
            <p:nvPr/>
          </p:nvSpPr>
          <p:spPr>
            <a:xfrm>
              <a:off x="4038600" y="3092761"/>
              <a:ext cx="158327" cy="153209"/>
            </a:xfrm>
            <a:prstGeom prst="ellipse">
              <a:avLst/>
            </a:prstGeom>
            <a:solidFill>
              <a:srgbClr val="FFC000"/>
            </a:solidFill>
            <a:ln w="63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D1515BC-F130-4EF6-9FF8-BB14D7F8C131}"/>
                </a:ext>
              </a:extLst>
            </p:cNvPr>
            <p:cNvCxnSpPr>
              <a:stCxn id="69" idx="3"/>
              <a:endCxn id="71" idx="7"/>
            </p:cNvCxnSpPr>
            <p:nvPr/>
          </p:nvCxnSpPr>
          <p:spPr>
            <a:xfrm flipH="1">
              <a:off x="4173740" y="2783212"/>
              <a:ext cx="311968" cy="3319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CEB9945-E01D-4BAA-BA4B-42F3CA818BC9}"/>
              </a:ext>
            </a:extLst>
          </p:cNvPr>
          <p:cNvSpPr txBox="1"/>
          <p:nvPr/>
        </p:nvSpPr>
        <p:spPr>
          <a:xfrm>
            <a:off x="-8170" y="1388388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17E51CB-C481-4F10-A246-E79C71BE8C95}"/>
              </a:ext>
            </a:extLst>
          </p:cNvPr>
          <p:cNvSpPr/>
          <p:nvPr/>
        </p:nvSpPr>
        <p:spPr>
          <a:xfrm>
            <a:off x="1833747" y="6068350"/>
            <a:ext cx="288000" cy="2880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AE9E0-4F32-70B9-1F33-624276F3C956}"/>
              </a:ext>
            </a:extLst>
          </p:cNvPr>
          <p:cNvSpPr/>
          <p:nvPr/>
        </p:nvSpPr>
        <p:spPr>
          <a:xfrm>
            <a:off x="4737522" y="6261311"/>
            <a:ext cx="3263477" cy="47083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loud Callout 43">
            <a:extLst>
              <a:ext uri="{FF2B5EF4-FFF2-40B4-BE49-F238E27FC236}">
                <a16:creationId xmlns:a16="http://schemas.microsoft.com/office/drawing/2014/main" id="{32A2CC2C-F84A-09DA-07AB-94F5A3C0ADBB}"/>
              </a:ext>
            </a:extLst>
          </p:cNvPr>
          <p:cNvSpPr/>
          <p:nvPr/>
        </p:nvSpPr>
        <p:spPr>
          <a:xfrm>
            <a:off x="4343400" y="4605478"/>
            <a:ext cx="5105400" cy="1385072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capture the ‘bad events’ in terms of such elements ?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Ponder over it …</a:t>
            </a:r>
          </a:p>
        </p:txBody>
      </p:sp>
    </p:spTree>
    <p:extLst>
      <p:ext uri="{BB962C8B-B14F-4D97-AF65-F5344CB8AC3E}">
        <p14:creationId xmlns:p14="http://schemas.microsoft.com/office/powerpoint/2010/main" val="1616589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4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rrow: Down 170">
            <a:extLst>
              <a:ext uri="{FF2B5EF4-FFF2-40B4-BE49-F238E27FC236}">
                <a16:creationId xmlns:a16="http://schemas.microsoft.com/office/drawing/2014/main" id="{0B5BFDE6-022A-4ED2-B442-04F969523DDF}"/>
              </a:ext>
            </a:extLst>
          </p:cNvPr>
          <p:cNvSpPr/>
          <p:nvPr/>
        </p:nvSpPr>
        <p:spPr>
          <a:xfrm>
            <a:off x="1051858" y="1808517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6C3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2686050" y="1538378"/>
            <a:ext cx="2819400" cy="762000"/>
          </a:xfrm>
          <a:prstGeom prst="rightArrow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Elements of 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rgbClr val="0070C0"/>
                </a:solidFill>
              </a:rPr>
              <a:t> arranged in Increasing order of values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05100" y="2362200"/>
            <a:ext cx="990600" cy="76200"/>
            <a:chOff x="1219200" y="2362200"/>
            <a:chExt cx="9906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4"/>
                <a:stretch>
                  <a:fillRect t="-15000" b="-3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A7E2DD1A-E3FD-4E15-B6D5-A1C391839AC3}"/>
              </a:ext>
            </a:extLst>
          </p:cNvPr>
          <p:cNvSpPr/>
          <p:nvPr/>
        </p:nvSpPr>
        <p:spPr>
          <a:xfrm>
            <a:off x="857250" y="2057400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2" grpId="0" animBg="1"/>
      <p:bldP spid="26" grpId="0" animBg="1"/>
      <p:bldP spid="26" grpId="1" animBg="1"/>
      <p:bldP spid="121" grpId="0" animBg="1"/>
      <p:bldP spid="136" grpId="0" animBg="1"/>
      <p:bldP spid="8" grpId="0" animBg="1"/>
      <p:bldP spid="236" grpId="0" animBg="1"/>
      <p:bldP spid="1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5738</TotalTime>
  <Words>1982</Words>
  <Application>Microsoft Office PowerPoint</Application>
  <PresentationFormat>On-screen Show (4:3)</PresentationFormat>
  <Paragraphs>503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Wingdings</vt:lpstr>
      <vt:lpstr>Office Theme</vt:lpstr>
      <vt:lpstr>Randomized Algorithms CS648A </vt:lpstr>
      <vt:lpstr>PowerPoint Presentation</vt:lpstr>
      <vt:lpstr>Concentration of running time of  Randomized Quick Sort </vt:lpstr>
      <vt:lpstr>Concentration of running time of  Randomized Quick Sort </vt:lpstr>
      <vt:lpstr>Randomized QuickSort  </vt:lpstr>
      <vt:lpstr>PowerPoint Presentation</vt:lpstr>
      <vt:lpstr>PowerPoint Presentation</vt:lpstr>
      <vt:lpstr>PowerPoint Presentation</vt:lpstr>
      <vt:lpstr>Randomized Quick Sort   </vt:lpstr>
      <vt:lpstr>Randomized Quick Sort   </vt:lpstr>
      <vt:lpstr>Randomized Quick Sort   </vt:lpstr>
      <vt:lpstr>Randomized Quick Sort   </vt:lpstr>
      <vt:lpstr>Randomized Quick Sort   </vt:lpstr>
      <vt:lpstr>Randomized Quick Sort   </vt:lpstr>
      <vt:lpstr>Randomized Quick Sort   </vt:lpstr>
      <vt:lpstr>Randomized QuickSort  A new way to count the comparisons</vt:lpstr>
      <vt:lpstr>Randomized QuickSort  Applying Union theorem</vt:lpstr>
      <vt:lpstr>AIM: To show P(Y_i&gt; 8 〖log_(4/3)〗⁡n) &lt; n^(-8)</vt:lpstr>
      <vt:lpstr>An Attempt</vt:lpstr>
      <vt:lpstr>A Brilliant Idea  </vt:lpstr>
      <vt:lpstr>A Brilliant Idea  </vt:lpstr>
      <vt:lpstr>A Brilliant Idea  </vt:lpstr>
      <vt:lpstr>Randomized Quick Sort Summary from the perspective of e_i</vt:lpstr>
      <vt:lpstr> </vt:lpstr>
      <vt:lpstr> </vt:lpstr>
      <vt:lpstr> </vt:lpstr>
      <vt:lpstr>PowerPoint Presentation</vt:lpstr>
      <vt:lpstr>PowerPoint Presentation</vt:lpstr>
      <vt:lpstr>Experiment 1 + 2 First toss a fair coin 8  〖log_(4/3)〗⁡n  times If less than 〖log_(4/3)〗⁡n heads, then keep tossing till we get 〖log_(4/3)〗⁡n heads</vt:lpstr>
      <vt:lpstr>Randomized Quick Sort Final result</vt:lpstr>
      <vt:lpstr>Randomized algorithm for  Primality</vt:lpstr>
      <vt:lpstr>n : composite number</vt:lpstr>
      <vt:lpstr>n : composite number</vt:lpstr>
      <vt:lpstr>An interesting theorem on GCD</vt:lpstr>
      <vt:lpstr>An interesting theorem on GCD</vt:lpstr>
      <vt:lpstr>n : composite number</vt:lpstr>
      <vt:lpstr>n : composite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616</cp:revision>
  <dcterms:created xsi:type="dcterms:W3CDTF">2011-12-03T04:13:03Z</dcterms:created>
  <dcterms:modified xsi:type="dcterms:W3CDTF">2024-01-25T12:03:25Z</dcterms:modified>
</cp:coreProperties>
</file>