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7"/>
  </p:notesMasterIdLst>
  <p:sldIdLst>
    <p:sldId id="428" r:id="rId2"/>
    <p:sldId id="709" r:id="rId3"/>
    <p:sldId id="695" r:id="rId4"/>
    <p:sldId id="711" r:id="rId5"/>
    <p:sldId id="712" r:id="rId6"/>
    <p:sldId id="723" r:id="rId7"/>
    <p:sldId id="724" r:id="rId8"/>
    <p:sldId id="726" r:id="rId9"/>
    <p:sldId id="727" r:id="rId10"/>
    <p:sldId id="728" r:id="rId11"/>
    <p:sldId id="729" r:id="rId12"/>
    <p:sldId id="730" r:id="rId13"/>
    <p:sldId id="611" r:id="rId14"/>
    <p:sldId id="587" r:id="rId15"/>
    <p:sldId id="588" r:id="rId16"/>
    <p:sldId id="589" r:id="rId17"/>
    <p:sldId id="591" r:id="rId18"/>
    <p:sldId id="592" r:id="rId19"/>
    <p:sldId id="593" r:id="rId20"/>
    <p:sldId id="594" r:id="rId21"/>
    <p:sldId id="595" r:id="rId22"/>
    <p:sldId id="596" r:id="rId23"/>
    <p:sldId id="612" r:id="rId24"/>
    <p:sldId id="584" r:id="rId25"/>
    <p:sldId id="598" r:id="rId26"/>
    <p:sldId id="606" r:id="rId27"/>
    <p:sldId id="597" r:id="rId28"/>
    <p:sldId id="464" r:id="rId29"/>
    <p:sldId id="482" r:id="rId30"/>
    <p:sldId id="483" r:id="rId31"/>
    <p:sldId id="484" r:id="rId32"/>
    <p:sldId id="485" r:id="rId33"/>
    <p:sldId id="732" r:id="rId34"/>
    <p:sldId id="683" r:id="rId35"/>
    <p:sldId id="733" r:id="rId36"/>
    <p:sldId id="550" r:id="rId37"/>
    <p:sldId id="546" r:id="rId38"/>
    <p:sldId id="548" r:id="rId39"/>
    <p:sldId id="734" r:id="rId40"/>
    <p:sldId id="735" r:id="rId41"/>
    <p:sldId id="736" r:id="rId42"/>
    <p:sldId id="737" r:id="rId43"/>
    <p:sldId id="738" r:id="rId44"/>
    <p:sldId id="739" r:id="rId45"/>
    <p:sldId id="74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 autoAdjust="0"/>
    <p:restoredTop sz="94547" autoAdjust="0"/>
  </p:normalViewPr>
  <p:slideViewPr>
    <p:cSldViewPr>
      <p:cViewPr varScale="1">
        <p:scale>
          <a:sx n="108" d="100"/>
          <a:sy n="108" d="100"/>
        </p:scale>
        <p:origin x="15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Randomization will exploit</a:t>
            </a:r>
            <a:r>
              <a:rPr lang="en-US" baseline="0" dirty="0"/>
              <a:t> this huge difference to achieve a very simple and elegant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221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1.png"/><Relationship Id="rId4" Type="http://schemas.openxmlformats.org/officeDocument/2006/relationships/image" Target="../media/image600.png"/><Relationship Id="rId1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3" Type="http://schemas.openxmlformats.org/officeDocument/2006/relationships/image" Target="../media/image51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3.png"/><Relationship Id="rId9" Type="http://schemas.openxmlformats.org/officeDocument/2006/relationships/image" Target="../media/image111.png"/><Relationship Id="rId14" Type="http://schemas.openxmlformats.org/officeDocument/2006/relationships/image" Target="../media/image1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14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20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2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20.png"/><Relationship Id="rId7" Type="http://schemas.openxmlformats.org/officeDocument/2006/relationships/image" Target="../media/image27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1.png"/><Relationship Id="rId5" Type="http://schemas.openxmlformats.org/officeDocument/2006/relationships/image" Target="../media/image231.png"/><Relationship Id="rId4" Type="http://schemas.openxmlformats.org/officeDocument/2006/relationships/image" Target="../media/image261.png"/><Relationship Id="rId9" Type="http://schemas.openxmlformats.org/officeDocument/2006/relationships/image" Target="../media/image29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1.png"/><Relationship Id="rId5" Type="http://schemas.openxmlformats.org/officeDocument/2006/relationships/image" Target="../media/image281.png"/><Relationship Id="rId4" Type="http://schemas.openxmlformats.org/officeDocument/2006/relationships/image" Target="../media/image231.png"/><Relationship Id="rId9" Type="http://schemas.openxmlformats.org/officeDocument/2006/relationships/image" Target="../media/image3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7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8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</a:rPr>
              <a:t>Randomized Primality Checking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</a:rPr>
              <a:t>The mystery behind design of randomized algorithms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</a:rPr>
              <a:t> Approximate Distance Oracles.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6967653" y="4953000"/>
            <a:ext cx="2066693" cy="381000"/>
          </a:xfrm>
          <a:prstGeom prst="borderCallout1">
            <a:avLst>
              <a:gd name="adj1" fmla="val 49693"/>
              <a:gd name="adj2" fmla="val -1016"/>
              <a:gd name="adj3" fmla="val 50614"/>
              <a:gd name="adj4" fmla="val -9565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Almost complete</a:t>
            </a:r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Wingdings" pitchFamily="2" charset="2"/>
                  <a:buChar char="è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divides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buFont typeface="Wingdings" pitchFamily="2" charset="2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  <a:blipFill>
                <a:blip r:embed="rId3"/>
                <a:stretch>
                  <a:fillRect l="-59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/>
              <p:nvPr/>
            </p:nvSpPr>
            <p:spPr>
              <a:xfrm>
                <a:off x="2362200" y="2087207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087207"/>
                <a:ext cx="3920817" cy="369332"/>
              </a:xfrm>
              <a:prstGeom prst="rect">
                <a:avLst/>
              </a:prstGeom>
              <a:blipFill>
                <a:blip r:embed="rId4"/>
                <a:stretch>
                  <a:fillRect l="-1286" t="-322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D7CCFD8-560C-9F4F-A3B9-A3B999C13041}"/>
              </a:ext>
            </a:extLst>
          </p:cNvPr>
          <p:cNvSpPr/>
          <p:nvPr/>
        </p:nvSpPr>
        <p:spPr>
          <a:xfrm>
            <a:off x="4114801" y="3429000"/>
            <a:ext cx="1917290" cy="18287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E3140FF-E372-0548-BE91-8E5E433AA957}"/>
              </a:ext>
            </a:extLst>
          </p:cNvPr>
          <p:cNvSpPr/>
          <p:nvPr/>
        </p:nvSpPr>
        <p:spPr>
          <a:xfrm rot="10800000">
            <a:off x="4419599" y="3429000"/>
            <a:ext cx="1612491" cy="1371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11FFA6-162A-F04F-87D2-293ED2C02BA5}"/>
              </a:ext>
            </a:extLst>
          </p:cNvPr>
          <p:cNvSpPr/>
          <p:nvPr/>
        </p:nvSpPr>
        <p:spPr>
          <a:xfrm flipH="1">
            <a:off x="4458926" y="3872797"/>
            <a:ext cx="164690" cy="1589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DDA94-C015-E941-9171-DD6C4A105DBC}"/>
              </a:ext>
            </a:extLst>
          </p:cNvPr>
          <p:cNvSpPr/>
          <p:nvPr/>
        </p:nvSpPr>
        <p:spPr>
          <a:xfrm flipH="1">
            <a:off x="5225844" y="3704264"/>
            <a:ext cx="164690" cy="15891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B625A9-046B-7E4F-B0EC-F2F0A5C01748}"/>
                  </a:ext>
                </a:extLst>
              </p:cNvPr>
              <p:cNvSpPr txBox="1"/>
              <p:nvPr/>
            </p:nvSpPr>
            <p:spPr>
              <a:xfrm>
                <a:off x="4582205" y="3881180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B625A9-046B-7E4F-B0EC-F2F0A5C01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05" y="3881180"/>
                <a:ext cx="3764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96C5CB-FF6A-D942-BBAC-6E1682484FA6}"/>
                  </a:ext>
                </a:extLst>
              </p:cNvPr>
              <p:cNvSpPr txBox="1"/>
              <p:nvPr/>
            </p:nvSpPr>
            <p:spPr>
              <a:xfrm>
                <a:off x="5370014" y="3679631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96C5CB-FF6A-D942-BBAC-6E168248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014" y="3679631"/>
                <a:ext cx="3693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55519-C316-3443-A207-F1CEF2459CF9}"/>
                  </a:ext>
                </a:extLst>
              </p:cNvPr>
              <p:cNvSpPr txBox="1"/>
              <p:nvPr/>
            </p:nvSpPr>
            <p:spPr>
              <a:xfrm>
                <a:off x="464785" y="2087207"/>
                <a:ext cx="1621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55519-C316-3443-A207-F1CEF245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5" y="2087207"/>
                <a:ext cx="16215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5297AE-5F42-2045-8E22-81DAC644688F}"/>
                  </a:ext>
                </a:extLst>
              </p:cNvPr>
              <p:cNvSpPr txBox="1"/>
              <p:nvPr/>
            </p:nvSpPr>
            <p:spPr>
              <a:xfrm>
                <a:off x="1904164" y="208720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5297AE-5F42-2045-8E22-81DAC6446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4" y="2087207"/>
                <a:ext cx="3818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A56256C9-7F9A-224A-AE74-E6C0D8AAB0C0}"/>
              </a:ext>
            </a:extLst>
          </p:cNvPr>
          <p:cNvCxnSpPr>
            <a:cxnSpLocks/>
          </p:cNvCxnSpPr>
          <p:nvPr/>
        </p:nvCxnSpPr>
        <p:spPr>
          <a:xfrm>
            <a:off x="1351936" y="2456539"/>
            <a:ext cx="4439264" cy="1244425"/>
          </a:xfrm>
          <a:prstGeom prst="curvedConnector3">
            <a:avLst>
              <a:gd name="adj1" fmla="val 1031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D4DDA15-0FCA-3B4F-8AC5-597300E792F2}"/>
              </a:ext>
            </a:extLst>
          </p:cNvPr>
          <p:cNvSpPr/>
          <p:nvPr/>
        </p:nvSpPr>
        <p:spPr>
          <a:xfrm flipH="1">
            <a:off x="5626510" y="3651083"/>
            <a:ext cx="164690" cy="15891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5B93C7-8D78-EE43-BB14-385D7858744B}"/>
              </a:ext>
            </a:extLst>
          </p:cNvPr>
          <p:cNvSpPr/>
          <p:nvPr/>
        </p:nvSpPr>
        <p:spPr>
          <a:xfrm flipH="1">
            <a:off x="4611326" y="4499085"/>
            <a:ext cx="164690" cy="1589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B57E55-170D-6548-8134-F3CDEB63DFEB}"/>
                  </a:ext>
                </a:extLst>
              </p:cNvPr>
              <p:cNvSpPr txBox="1"/>
              <p:nvPr/>
            </p:nvSpPr>
            <p:spPr>
              <a:xfrm>
                <a:off x="4734605" y="450746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B57E55-170D-6548-8134-F3CDEB63D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05" y="4507468"/>
                <a:ext cx="41421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2DE4CB-95C6-4449-9981-22A60A404724}"/>
                  </a:ext>
                </a:extLst>
              </p:cNvPr>
              <p:cNvSpPr txBox="1"/>
              <p:nvPr/>
            </p:nvSpPr>
            <p:spPr>
              <a:xfrm>
                <a:off x="457200" y="2526268"/>
                <a:ext cx="1644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2DE4CB-95C6-4449-9981-22A60A404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26268"/>
                <a:ext cx="16440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27B08AF1-AB1B-3948-8B63-F3BB3E53DB5C}"/>
              </a:ext>
            </a:extLst>
          </p:cNvPr>
          <p:cNvCxnSpPr>
            <a:cxnSpLocks/>
          </p:cNvCxnSpPr>
          <p:nvPr/>
        </p:nvCxnSpPr>
        <p:spPr>
          <a:xfrm>
            <a:off x="1198679" y="3006087"/>
            <a:ext cx="4439264" cy="1244425"/>
          </a:xfrm>
          <a:prstGeom prst="curvedConnector3">
            <a:avLst>
              <a:gd name="adj1" fmla="val 1151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164C9E1-6AED-FC4E-8D5E-FE42A4396A96}"/>
              </a:ext>
            </a:extLst>
          </p:cNvPr>
          <p:cNvSpPr/>
          <p:nvPr/>
        </p:nvSpPr>
        <p:spPr>
          <a:xfrm flipH="1">
            <a:off x="5486400" y="4184483"/>
            <a:ext cx="164690" cy="15891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3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5" grpId="0" animBg="1"/>
      <p:bldP spid="26" grpId="0"/>
      <p:bldP spid="27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This is not the right picture.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40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/>
              <p:nvPr/>
            </p:nvSpPr>
            <p:spPr>
              <a:xfrm>
                <a:off x="2362200" y="2087207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087207"/>
                <a:ext cx="3920817" cy="369332"/>
              </a:xfrm>
              <a:prstGeom prst="rect">
                <a:avLst/>
              </a:prstGeom>
              <a:blipFill>
                <a:blip r:embed="rId4"/>
                <a:stretch>
                  <a:fillRect l="-1286" t="-322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7">
            <a:extLst>
              <a:ext uri="{FF2B5EF4-FFF2-40B4-BE49-F238E27FC236}">
                <a16:creationId xmlns:a16="http://schemas.microsoft.com/office/drawing/2014/main" id="{F54362A5-B023-8E4A-B2A1-31AD600F5763}"/>
              </a:ext>
            </a:extLst>
          </p:cNvPr>
          <p:cNvSpPr/>
          <p:nvPr/>
        </p:nvSpPr>
        <p:spPr>
          <a:xfrm rot="8420342">
            <a:off x="2718638" y="3238160"/>
            <a:ext cx="168136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8">
            <a:extLst>
              <a:ext uri="{FF2B5EF4-FFF2-40B4-BE49-F238E27FC236}">
                <a16:creationId xmlns:a16="http://schemas.microsoft.com/office/drawing/2014/main" id="{864E419F-0ECE-A048-BC10-2FA81A37BCD9}"/>
              </a:ext>
            </a:extLst>
          </p:cNvPr>
          <p:cNvSpPr/>
          <p:nvPr/>
        </p:nvSpPr>
        <p:spPr>
          <a:xfrm rot="2622436">
            <a:off x="4397180" y="3249309"/>
            <a:ext cx="156001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13FCF-E4B3-6944-8189-791AA29B317D}"/>
              </a:ext>
            </a:extLst>
          </p:cNvPr>
          <p:cNvSpPr/>
          <p:nvPr/>
        </p:nvSpPr>
        <p:spPr>
          <a:xfrm>
            <a:off x="2209800" y="403860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7CCFD8-560C-9F4F-A3B9-A3B999C13041}"/>
              </a:ext>
            </a:extLst>
          </p:cNvPr>
          <p:cNvSpPr/>
          <p:nvPr/>
        </p:nvSpPr>
        <p:spPr>
          <a:xfrm>
            <a:off x="5384235" y="406563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E3140FF-E372-0548-BE91-8E5E433AA957}"/>
              </a:ext>
            </a:extLst>
          </p:cNvPr>
          <p:cNvSpPr/>
          <p:nvPr/>
        </p:nvSpPr>
        <p:spPr>
          <a:xfrm rot="10800000">
            <a:off x="5562599" y="4065638"/>
            <a:ext cx="736035" cy="65876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3A64EC-D667-4F4A-8592-6CF63D519CD1}"/>
                  </a:ext>
                </a:extLst>
              </p:cNvPr>
              <p:cNvSpPr txBox="1"/>
              <p:nvPr/>
            </p:nvSpPr>
            <p:spPr>
              <a:xfrm>
                <a:off x="3403035" y="5447973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3A64EC-D667-4F4A-8592-6CF63D51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35" y="5447973"/>
                <a:ext cx="198120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C96AEB-FF54-3C4A-90DD-F1F25BFFA849}"/>
                  </a:ext>
                </a:extLst>
              </p:cNvPr>
              <p:cNvSpPr txBox="1"/>
              <p:nvPr/>
            </p:nvSpPr>
            <p:spPr>
              <a:xfrm>
                <a:off x="6464710" y="5447973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 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C96AEB-FF54-3C4A-90DD-F1F25BFF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10" y="5447973"/>
                <a:ext cx="2286000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75AFFD00-2EE5-D44A-870A-D4FA8F3B5581}"/>
              </a:ext>
            </a:extLst>
          </p:cNvPr>
          <p:cNvCxnSpPr/>
          <p:nvPr/>
        </p:nvCxnSpPr>
        <p:spPr>
          <a:xfrm>
            <a:off x="2503505" y="4760586"/>
            <a:ext cx="914400" cy="9144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8216BFE-CE3B-CA4F-B58F-29A52C2A1FC6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5095500" y="5089336"/>
            <a:ext cx="832039" cy="25456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F87DEBF-7458-DE47-A780-5D17FF15650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6000" y="4305300"/>
            <a:ext cx="1511710" cy="114267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/>
              <p:nvPr/>
            </p:nvSpPr>
            <p:spPr>
              <a:xfrm>
                <a:off x="2362200" y="2087207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087207"/>
                <a:ext cx="3920817" cy="369332"/>
              </a:xfrm>
              <a:prstGeom prst="rect">
                <a:avLst/>
              </a:prstGeom>
              <a:blipFill>
                <a:blip r:embed="rId4"/>
                <a:stretch>
                  <a:fillRect l="-1286" t="-322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7">
            <a:extLst>
              <a:ext uri="{FF2B5EF4-FFF2-40B4-BE49-F238E27FC236}">
                <a16:creationId xmlns:a16="http://schemas.microsoft.com/office/drawing/2014/main" id="{F54362A5-B023-8E4A-B2A1-31AD600F5763}"/>
              </a:ext>
            </a:extLst>
          </p:cNvPr>
          <p:cNvSpPr/>
          <p:nvPr/>
        </p:nvSpPr>
        <p:spPr>
          <a:xfrm rot="8420342">
            <a:off x="2718638" y="3238160"/>
            <a:ext cx="168136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8">
            <a:extLst>
              <a:ext uri="{FF2B5EF4-FFF2-40B4-BE49-F238E27FC236}">
                <a16:creationId xmlns:a16="http://schemas.microsoft.com/office/drawing/2014/main" id="{864E419F-0ECE-A048-BC10-2FA81A37BCD9}"/>
              </a:ext>
            </a:extLst>
          </p:cNvPr>
          <p:cNvSpPr/>
          <p:nvPr/>
        </p:nvSpPr>
        <p:spPr>
          <a:xfrm rot="2622436">
            <a:off x="4397180" y="3249309"/>
            <a:ext cx="156001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13FCF-E4B3-6944-8189-791AA29B317D}"/>
              </a:ext>
            </a:extLst>
          </p:cNvPr>
          <p:cNvSpPr/>
          <p:nvPr/>
        </p:nvSpPr>
        <p:spPr>
          <a:xfrm>
            <a:off x="2209800" y="403860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7CCFD8-560C-9F4F-A3B9-A3B999C13041}"/>
              </a:ext>
            </a:extLst>
          </p:cNvPr>
          <p:cNvSpPr/>
          <p:nvPr/>
        </p:nvSpPr>
        <p:spPr>
          <a:xfrm>
            <a:off x="5384235" y="4065639"/>
            <a:ext cx="914400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E3140FF-E372-0548-BE91-8E5E433AA957}"/>
              </a:ext>
            </a:extLst>
          </p:cNvPr>
          <p:cNvSpPr/>
          <p:nvPr/>
        </p:nvSpPr>
        <p:spPr>
          <a:xfrm>
            <a:off x="5384234" y="4332668"/>
            <a:ext cx="736035" cy="658760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3A64EC-D667-4F4A-8592-6CF63D519CD1}"/>
                  </a:ext>
                </a:extLst>
              </p:cNvPr>
              <p:cNvSpPr txBox="1"/>
              <p:nvPr/>
            </p:nvSpPr>
            <p:spPr>
              <a:xfrm>
                <a:off x="3403035" y="5447973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3A64EC-D667-4F4A-8592-6CF63D51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35" y="5447973"/>
                <a:ext cx="198120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C96AEB-FF54-3C4A-90DD-F1F25BFFA849}"/>
                  </a:ext>
                </a:extLst>
              </p:cNvPr>
              <p:cNvSpPr txBox="1"/>
              <p:nvPr/>
            </p:nvSpPr>
            <p:spPr>
              <a:xfrm>
                <a:off x="6464710" y="5447973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 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C96AEB-FF54-3C4A-90DD-F1F25BFF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10" y="5447973"/>
                <a:ext cx="2286000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75AFFD00-2EE5-D44A-870A-D4FA8F3B5581}"/>
              </a:ext>
            </a:extLst>
          </p:cNvPr>
          <p:cNvCxnSpPr/>
          <p:nvPr/>
        </p:nvCxnSpPr>
        <p:spPr>
          <a:xfrm>
            <a:off x="2503505" y="4760586"/>
            <a:ext cx="914400" cy="9144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8216BFE-CE3B-CA4F-B58F-29A52C2A1FC6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5095500" y="5089336"/>
            <a:ext cx="832039" cy="25456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F87DEBF-7458-DE47-A780-5D17FF15650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6000" y="4305300"/>
            <a:ext cx="1511710" cy="114267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CD10BD-E7BE-1841-8A66-834BF1CFB573}"/>
              </a:ext>
            </a:extLst>
          </p:cNvPr>
          <p:cNvSpPr txBox="1"/>
          <p:nvPr/>
        </p:nvSpPr>
        <p:spPr>
          <a:xfrm>
            <a:off x="1096469" y="5966918"/>
            <a:ext cx="2531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Carmichael numbers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5174B7-A27D-0D48-BC07-969E2D999828}"/>
              </a:ext>
            </a:extLst>
          </p:cNvPr>
          <p:cNvSpPr txBox="1"/>
          <p:nvPr/>
        </p:nvSpPr>
        <p:spPr>
          <a:xfrm>
            <a:off x="4724400" y="5987018"/>
            <a:ext cx="30572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Non-Carmichael numbers </a:t>
            </a:r>
            <a:endParaRPr lang="en-US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3F870A7A-B6B8-4D41-8019-C40873BB6246}"/>
              </a:ext>
            </a:extLst>
          </p:cNvPr>
          <p:cNvSpPr/>
          <p:nvPr/>
        </p:nvSpPr>
        <p:spPr>
          <a:xfrm>
            <a:off x="6007510" y="6334157"/>
            <a:ext cx="545690" cy="523843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2B67E-CCD9-DC4C-8FEE-53A2C4E40827}"/>
              </a:ext>
            </a:extLst>
          </p:cNvPr>
          <p:cNvSpPr txBox="1"/>
          <p:nvPr/>
        </p:nvSpPr>
        <p:spPr>
          <a:xfrm>
            <a:off x="1610" y="6424305"/>
            <a:ext cx="484735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Ponder over ways to handle them </a:t>
            </a:r>
            <a:r>
              <a:rPr lang="en-US" dirty="0">
                <a:sym typeface="Wingdings" pitchFamily="2" charset="2"/>
              </a:rPr>
              <a:t> for 2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 very </a:t>
            </a:r>
            <a:r>
              <a:rPr lang="en-US" sz="3200" dirty="0" err="1">
                <a:solidFill>
                  <a:srgbClr val="7030A0"/>
                </a:solidFill>
              </a:rPr>
              <a:t>very</a:t>
            </a:r>
            <a:r>
              <a:rPr lang="en-US" sz="3200" dirty="0">
                <a:solidFill>
                  <a:srgbClr val="7030A0"/>
                </a:solidFill>
              </a:rPr>
              <a:t> important question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At this </a:t>
            </a:r>
            <a:r>
              <a:rPr lang="en-US" sz="2800" b="1" dirty="0">
                <a:solidFill>
                  <a:srgbClr val="0070C0"/>
                </a:solidFill>
              </a:rPr>
              <a:t>juncture</a:t>
            </a:r>
            <a:r>
              <a:rPr lang="en-US" sz="2800" b="1" dirty="0">
                <a:solidFill>
                  <a:schemeClr val="tx1"/>
                </a:solidFill>
              </a:rPr>
              <a:t>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/>
              <a:t>discussed till now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sz="2400" dirty="0"/>
              <a:t>Randomized algorithm for </a:t>
            </a:r>
            <a:r>
              <a:rPr lang="en-US" sz="2400" b="1" dirty="0">
                <a:solidFill>
                  <a:srgbClr val="002060"/>
                </a:solidFill>
              </a:rPr>
              <a:t>Approximate Median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/>
              <a:t>Randomized </a:t>
            </a:r>
            <a:r>
              <a:rPr lang="en-US" sz="2400" b="1" dirty="0">
                <a:solidFill>
                  <a:srgbClr val="002060"/>
                </a:solidFill>
              </a:rPr>
              <a:t>Quick Sort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Frievald’s</a:t>
            </a:r>
            <a:r>
              <a:rPr lang="en-US" sz="2400" dirty="0"/>
              <a:t> </a:t>
            </a:r>
            <a:r>
              <a:rPr lang="en-US" sz="2400" dirty="0" err="1"/>
              <a:t>algo</a:t>
            </a:r>
            <a:r>
              <a:rPr lang="en-US" sz="2400" dirty="0"/>
              <a:t>. for </a:t>
            </a:r>
            <a:r>
              <a:rPr lang="en-US" sz="2400" b="1" dirty="0">
                <a:solidFill>
                  <a:srgbClr val="002060"/>
                </a:solidFill>
              </a:rPr>
              <a:t>Matrix Product Verification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Randomized algorithm for </a:t>
            </a:r>
            <a:r>
              <a:rPr lang="en-US" sz="2400" b="1" dirty="0">
                <a:solidFill>
                  <a:srgbClr val="002060"/>
                </a:solidFill>
              </a:rPr>
              <a:t>Equality of two files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/>
              <a:t>Randomized algorithm for </a:t>
            </a:r>
            <a:r>
              <a:rPr lang="en-US" sz="2400" b="1" dirty="0">
                <a:solidFill>
                  <a:srgbClr val="002060"/>
                </a:solidFill>
              </a:rPr>
              <a:t>Pattern Matching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00800" y="1676400"/>
            <a:ext cx="2743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sample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98127" y="2438400"/>
            <a:ext cx="2743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the pivots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720898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vector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90187" y="4229100"/>
            <a:ext cx="3505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prime number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19800" y="5105400"/>
            <a:ext cx="3505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prime number</a:t>
            </a:r>
          </a:p>
        </p:txBody>
      </p:sp>
    </p:spTree>
    <p:extLst>
      <p:ext uri="{BB962C8B-B14F-4D97-AF65-F5344CB8AC3E}">
        <p14:creationId xmlns:p14="http://schemas.microsoft.com/office/powerpoint/2010/main" val="26322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How does one go about designing a randomized 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2324100"/>
            <a:ext cx="2019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Some  </a:t>
            </a:r>
            <a:r>
              <a:rPr lang="en-US" sz="2000" i="1" dirty="0">
                <a:solidFill>
                  <a:srgbClr val="0070C0"/>
                </a:solidFill>
              </a:rPr>
              <a:t>random</a:t>
            </a:r>
            <a:r>
              <a:rPr lang="en-US" sz="2000" dirty="0"/>
              <a:t> idea is required to design a randomized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Let us carefully look at the randomized algorithms discussed till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2133600"/>
            <a:ext cx="6705600" cy="914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4000" y="2133600"/>
            <a:ext cx="6629400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Randomized Quick Sort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495707"/>
              </p:ext>
            </p:extLst>
          </p:nvPr>
        </p:nvGraphicFramePr>
        <p:xfrm>
          <a:off x="4114800" y="3124200"/>
          <a:ext cx="4800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101203"/>
              </p:ext>
            </p:extLst>
          </p:nvPr>
        </p:nvGraphicFramePr>
        <p:xfrm>
          <a:off x="762000" y="3124200"/>
          <a:ext cx="2667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066800" y="3962400"/>
            <a:ext cx="7162800" cy="990600"/>
            <a:chOff x="838200" y="1522107"/>
            <a:chExt cx="7162800" cy="990600"/>
          </a:xfrm>
        </p:grpSpPr>
        <p:sp>
          <p:nvSpPr>
            <p:cNvPr id="9" name="Right Arrow 8"/>
            <p:cNvSpPr/>
            <p:nvPr/>
          </p:nvSpPr>
          <p:spPr>
            <a:xfrm>
              <a:off x="838200" y="1522107"/>
              <a:ext cx="2819400" cy="762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Elements of </a:t>
              </a:r>
              <a:r>
                <a:rPr lang="en-US" sz="1400" b="1" dirty="0">
                  <a:solidFill>
                    <a:schemeClr val="tx1"/>
                  </a:solidFill>
                </a:rPr>
                <a:t>A</a:t>
              </a:r>
              <a:r>
                <a:rPr lang="en-US" sz="1400" dirty="0">
                  <a:solidFill>
                    <a:srgbClr val="0070C0"/>
                  </a:solidFill>
                </a:rPr>
                <a:t> arranged in Increasing order of values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14400" y="2436507"/>
              <a:ext cx="7086600" cy="76200"/>
              <a:chOff x="914400" y="2436507"/>
              <a:chExt cx="7086600" cy="76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57450" y="2436507"/>
                <a:ext cx="952500" cy="76200"/>
                <a:chOff x="2457450" y="2362200"/>
                <a:chExt cx="952500" cy="762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57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762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0480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3528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76650" y="2436507"/>
                <a:ext cx="2800350" cy="76200"/>
                <a:chOff x="3676650" y="2362200"/>
                <a:chExt cx="2800350" cy="762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676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981450" y="2362200"/>
                  <a:ext cx="57150" cy="76200"/>
                </a:xfrm>
                <a:prstGeom prst="ellipse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286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5910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95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00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5505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810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115050" y="2362200"/>
                  <a:ext cx="57150" cy="76200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419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724650" y="2436507"/>
                <a:ext cx="361950" cy="76200"/>
                <a:chOff x="6724650" y="2362200"/>
                <a:chExt cx="36195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724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029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914400" y="2436507"/>
                <a:ext cx="1295400" cy="76200"/>
                <a:chOff x="914400" y="2362200"/>
                <a:chExt cx="1295400" cy="762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5240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847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152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2192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334250" y="2436507"/>
                <a:ext cx="666750" cy="76200"/>
                <a:chOff x="7334250" y="2362200"/>
                <a:chExt cx="666750" cy="7620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7334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6390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943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2700507" y="5029200"/>
            <a:ext cx="4338046" cy="536448"/>
            <a:chOff x="2700507" y="6169152"/>
            <a:chExt cx="4338046" cy="536448"/>
          </a:xfrm>
        </p:grpSpPr>
        <p:sp>
          <p:nvSpPr>
            <p:cNvPr id="41" name="Right Brace 40"/>
            <p:cNvSpPr/>
            <p:nvPr/>
          </p:nvSpPr>
          <p:spPr>
            <a:xfrm rot="5400000">
              <a:off x="4570476" y="4646676"/>
              <a:ext cx="307848" cy="33528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00507" y="6336268"/>
                  <a:ext cx="652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507" y="6336268"/>
                  <a:ext cx="65229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3364" t="-116393" r="-71963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248400" y="6260068"/>
                  <a:ext cx="790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6260068"/>
                  <a:ext cx="79015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69" t="-116393" r="-59231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304800" y="12954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79659150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     …</a:t>
                  </a: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230266" y="2057400"/>
            <a:ext cx="1824642" cy="978408"/>
            <a:chOff x="3230266" y="2734729"/>
            <a:chExt cx="1824642" cy="978408"/>
          </a:xfrm>
        </p:grpSpPr>
        <p:sp>
          <p:nvSpPr>
            <p:cNvPr id="50" name="Down Arrow 49"/>
            <p:cNvSpPr/>
            <p:nvPr/>
          </p:nvSpPr>
          <p:spPr>
            <a:xfrm rot="2140290">
              <a:off x="3230266" y="2734729"/>
              <a:ext cx="285750" cy="978408"/>
            </a:xfrm>
            <a:prstGeom prst="down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 rot="18843614">
              <a:off x="4422829" y="2696867"/>
              <a:ext cx="285750" cy="978408"/>
            </a:xfrm>
            <a:prstGeom prst="down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3810000" y="48006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657600" y="450746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42366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Observation:  </a:t>
            </a:r>
            <a:r>
              <a:rPr lang="en-US" sz="2000" dirty="0"/>
              <a:t>There are </a:t>
            </a:r>
            <a:r>
              <a:rPr lang="en-US" sz="2000" i="1" dirty="0">
                <a:solidFill>
                  <a:srgbClr val="0070C0"/>
                </a:solidFill>
              </a:rPr>
              <a:t>many</a:t>
            </a:r>
            <a:r>
              <a:rPr lang="en-US" sz="2000" dirty="0"/>
              <a:t> elements in </a:t>
            </a:r>
            <a:r>
              <a:rPr lang="en-US" sz="2000" b="1" dirty="0"/>
              <a:t>A</a:t>
            </a:r>
            <a:r>
              <a:rPr lang="en-US" sz="2000" dirty="0"/>
              <a:t> that are </a:t>
            </a:r>
            <a:r>
              <a:rPr lang="en-US" sz="2000" b="1" dirty="0">
                <a:solidFill>
                  <a:srgbClr val="C00000"/>
                </a:solidFill>
              </a:rPr>
              <a:t>good pivot</a:t>
            </a:r>
            <a:r>
              <a:rPr lang="en-US" sz="2000" dirty="0"/>
              <a:t>. </a:t>
            </a:r>
          </a:p>
          <a:p>
            <a:pPr marL="0" indent="0" algn="ctr">
              <a:buNone/>
            </a:pPr>
            <a:r>
              <a:rPr lang="en-US" sz="2000" dirty="0"/>
              <a:t>  Is it possible to select one good pivot efficiently ?</a:t>
            </a:r>
          </a:p>
          <a:p>
            <a:pPr marL="0" indent="0" algn="ctr">
              <a:buNone/>
            </a:pPr>
            <a:r>
              <a:rPr lang="en-US" sz="2400" dirty="0"/>
              <a:t>(not possible deterministically </a:t>
            </a:r>
            <a:r>
              <a:rPr lang="en-US" sz="2400" dirty="0">
                <a:sym typeface="Wingdings" pitchFamily="2" charset="2"/>
              </a:rPr>
              <a:t>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select pivot element </a:t>
            </a:r>
            <a:r>
              <a:rPr lang="en-US" sz="2000" b="1" dirty="0"/>
              <a:t>randomly uniformly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Arrow Callout 4"/>
              <p:cNvSpPr/>
              <p:nvPr/>
            </p:nvSpPr>
            <p:spPr>
              <a:xfrm>
                <a:off x="2286000" y="3276600"/>
                <a:ext cx="4572000" cy="1143000"/>
              </a:xfrm>
              <a:prstGeom prst="downArrow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b="1" dirty="0">
                    <a:solidFill>
                      <a:srgbClr val="0070C0"/>
                    </a:solidFill>
                  </a:rPr>
                  <a:t>randomly selected element </a:t>
                </a:r>
                <a:r>
                  <a:rPr lang="en-US" dirty="0">
                    <a:solidFill>
                      <a:schemeClr val="tx1"/>
                    </a:solidFill>
                  </a:rPr>
                  <a:t>is a </a:t>
                </a:r>
                <a:r>
                  <a:rPr lang="en-US" b="1" dirty="0">
                    <a:solidFill>
                      <a:srgbClr val="C00000"/>
                    </a:solidFill>
                  </a:rPr>
                  <a:t>good pivot </a:t>
                </a:r>
                <a:r>
                  <a:rPr lang="en-US" dirty="0">
                    <a:solidFill>
                      <a:schemeClr val="tx1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Arrow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76600"/>
                <a:ext cx="4572000" cy="1143000"/>
              </a:xfrm>
              <a:prstGeom prst="downArrow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Randomized algorithm for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Primality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Randomized Algorithm for </a:t>
            </a:r>
            <a:r>
              <a:rPr lang="en-US" dirty="0">
                <a:solidFill>
                  <a:srgbClr val="7030A0"/>
                </a:solidFill>
              </a:rPr>
              <a:t>Approximate median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 Algorithm for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Approximate median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A random sample captures the </a:t>
            </a:r>
            <a:r>
              <a:rPr lang="en-US" sz="2000" b="1" dirty="0">
                <a:solidFill>
                  <a:srgbClr val="7030A0"/>
                </a:solidFill>
              </a:rPr>
              <a:t>essence</a:t>
            </a:r>
            <a:r>
              <a:rPr lang="en-US" sz="2000" dirty="0"/>
              <a:t> of the original 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41" y="2590800"/>
            <a:ext cx="5832159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905000"/>
            <a:ext cx="4343401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 Algorithm for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Approximate median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B050"/>
                </a:solidFill>
              </a:rPr>
              <a:t>Idea:</a:t>
            </a:r>
            <a:r>
              <a:rPr lang="en-US" sz="2000" dirty="0"/>
              <a:t> Is it possible to select a small sample of elements </a:t>
            </a:r>
          </a:p>
          <a:p>
            <a:pPr marL="0" indent="0" algn="ctr">
              <a:buNone/>
            </a:pPr>
            <a:r>
              <a:rPr lang="en-US" sz="2000" dirty="0"/>
              <a:t>whose median approximates the median ? </a:t>
            </a:r>
          </a:p>
          <a:p>
            <a:pPr marL="0" indent="0" algn="ctr">
              <a:buNone/>
            </a:pPr>
            <a:r>
              <a:rPr lang="en-US" sz="2000" dirty="0"/>
              <a:t>(not possible deterministically </a:t>
            </a:r>
            <a:r>
              <a:rPr lang="en-US" sz="2000" dirty="0">
                <a:sym typeface="Wingdings" pitchFamily="2" charset="2"/>
              </a:rPr>
              <a:t></a:t>
            </a:r>
            <a:r>
              <a:rPr lang="en-US" sz="2000" dirty="0"/>
              <a:t>)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Median of a</a:t>
            </a:r>
            <a:r>
              <a:rPr lang="en-US" sz="2000" b="1" dirty="0"/>
              <a:t> uniformly random sample</a:t>
            </a:r>
            <a:r>
              <a:rPr lang="en-US" sz="2000" dirty="0"/>
              <a:t> will be approximate median </a:t>
            </a:r>
            <a:r>
              <a:rPr lang="en-US" sz="2000" dirty="0" err="1"/>
              <a:t>w.h.p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1905000" y="3048000"/>
            <a:ext cx="5181600" cy="1143000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</a:rPr>
              <a:t>random sample </a:t>
            </a:r>
            <a:r>
              <a:rPr lang="en-US" dirty="0">
                <a:solidFill>
                  <a:schemeClr val="tx1"/>
                </a:solidFill>
              </a:rPr>
              <a:t>captures the </a:t>
            </a:r>
            <a:r>
              <a:rPr lang="en-US" b="1" dirty="0">
                <a:solidFill>
                  <a:srgbClr val="7030A0"/>
                </a:solidFill>
              </a:rPr>
              <a:t>essence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the original population.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3E2E2-3C12-3A49-B6E1-4295093361D9}"/>
              </a:ext>
            </a:extLst>
          </p:cNvPr>
          <p:cNvSpPr/>
          <p:nvPr/>
        </p:nvSpPr>
        <p:spPr>
          <a:xfrm>
            <a:off x="2286000" y="16764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912B5-FE99-E245-A11C-37A2E0ACDF02}"/>
              </a:ext>
            </a:extLst>
          </p:cNvPr>
          <p:cNvSpPr/>
          <p:nvPr/>
        </p:nvSpPr>
        <p:spPr>
          <a:xfrm>
            <a:off x="2362200" y="19812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Checking Equality of Files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6C31"/>
                </a:solidFill>
              </a:rPr>
              <a:t>By transmitting least number of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 primes less than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 ?</a:t>
                </a:r>
                <a:br>
                  <a:rPr lang="en-US" sz="2800" b="1" dirty="0">
                    <a:solidFill>
                      <a:srgbClr val="002060"/>
                    </a:solidFill>
                  </a:rPr>
                </a:b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86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41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Primes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𝟏𝟔𝟖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𝟏𝟐𝟐𝟗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𝟗𝟓𝟗𝟐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𝟕𝟖𝟒𝟗𝟖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3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307282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333" r="-99803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8333" b="-775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30000" r="-99803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130000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30000" r="-99803" b="-7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230000" b="-7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30000" r="-99803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330000" b="-6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30000" r="-9980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430000" b="-5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30000" r="-99803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530000" b="-4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30000" r="-9980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30000" b="-33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08333" r="-99803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08333" b="-175000"/>
                          </a:stretch>
                        </a:blipFill>
                      </a:tcPr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5162864" y="4038600"/>
            <a:ext cx="20761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prime factors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?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216" t="-10526" r="-295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691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  <a:ea typeface="Cambria Math"/>
                      </a:rPr>
                      <m:t>𝝅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1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≈</m:t>
                      </m:r>
                      <m:f>
                        <m:fPr>
                          <m:type m:val="skw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blipFill rotWithShape="1">
                <a:blip r:embed="rId15"/>
                <a:stretch>
                  <a:fillRect l="-3553" t="-116883" r="-24873" b="-17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Up-Down Arrow 12"/>
          <p:cNvSpPr/>
          <p:nvPr/>
        </p:nvSpPr>
        <p:spPr>
          <a:xfrm>
            <a:off x="5334000" y="4648200"/>
            <a:ext cx="1663213" cy="793527"/>
          </a:xfrm>
          <a:prstGeom prst="upDownArrow">
            <a:avLst>
              <a:gd name="adj1" fmla="val 50000"/>
              <a:gd name="adj2" fmla="val 3589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F8131-97EA-4476-B35A-5C57601EA950}"/>
              </a:ext>
            </a:extLst>
          </p:cNvPr>
          <p:cNvSpPr txBox="1"/>
          <p:nvPr/>
        </p:nvSpPr>
        <p:spPr>
          <a:xfrm>
            <a:off x="5653435" y="4876799"/>
            <a:ext cx="978374" cy="30889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Huge gap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188616-4FE2-2342-9E56-B10AA0C91221}"/>
                  </a:ext>
                </a:extLst>
              </p:cNvPr>
              <p:cNvSpPr txBox="1"/>
              <p:nvPr/>
            </p:nvSpPr>
            <p:spPr>
              <a:xfrm>
                <a:off x="609600" y="6330182"/>
                <a:ext cx="46142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Majority of prime numbers from a [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188616-4FE2-2342-9E56-B10AA0C9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30182"/>
                <a:ext cx="4614212" cy="369332"/>
              </a:xfrm>
              <a:prstGeom prst="rect">
                <a:avLst/>
              </a:prstGeom>
              <a:blipFill>
                <a:blip r:embed="rId16"/>
                <a:stretch>
                  <a:fillRect l="-1057" t="-8197" r="-79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6D16C4-4390-B846-BBAC-8F61F4712FF0}"/>
                  </a:ext>
                </a:extLst>
              </p:cNvPr>
              <p:cNvSpPr txBox="1"/>
              <p:nvPr/>
            </p:nvSpPr>
            <p:spPr>
              <a:xfrm>
                <a:off x="5165890" y="6336268"/>
                <a:ext cx="364375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are unlikely to be a prime factor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6D16C4-4390-B846-BBAC-8F61F471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90" y="6336268"/>
                <a:ext cx="3643754" cy="369332"/>
              </a:xfrm>
              <a:prstGeom prst="rect">
                <a:avLst/>
              </a:prstGeom>
              <a:blipFill>
                <a:blip r:embed="rId17"/>
                <a:stretch>
                  <a:fillRect l="-133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F00879-0E77-FFA6-D718-D643E16EC634}"/>
              </a:ext>
            </a:extLst>
          </p:cNvPr>
          <p:cNvSpPr txBox="1"/>
          <p:nvPr/>
        </p:nvSpPr>
        <p:spPr>
          <a:xfrm>
            <a:off x="-740" y="5987018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Observation: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2" grpId="0" animBg="1"/>
      <p:bldP spid="15" grpId="0"/>
      <p:bldP spid="16" grpId="0"/>
      <p:bldP spid="17" grpId="0"/>
      <p:bldP spid="13" grpId="0" animBg="1"/>
      <p:bldP spid="20" grpId="0" animBg="1"/>
      <p:bldP spid="9" grpId="0" animBg="1"/>
      <p:bldP spid="18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idea</a:t>
            </a:r>
            <a:r>
              <a:rPr lang="en-US" sz="2400" dirty="0"/>
              <a:t> based on insight into the problem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Difficult/impossible</a:t>
            </a:r>
            <a:r>
              <a:rPr lang="en-US" sz="2400" dirty="0"/>
              <a:t> to exploit the </a:t>
            </a:r>
            <a:r>
              <a:rPr lang="en-US" sz="2400" b="1" dirty="0">
                <a:solidFill>
                  <a:srgbClr val="0070C0"/>
                </a:solidFill>
              </a:rPr>
              <a:t>idea</a:t>
            </a:r>
            <a:r>
              <a:rPr lang="en-US" sz="2400" dirty="0"/>
              <a:t> deterministically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A randomized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own Arrow Callout 5"/>
          <p:cNvSpPr/>
          <p:nvPr/>
        </p:nvSpPr>
        <p:spPr>
          <a:xfrm>
            <a:off x="2667000" y="3733800"/>
            <a:ext cx="4267200" cy="838200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Randomization to materialize the idea</a:t>
            </a:r>
            <a:endParaRPr lang="en-US" dirty="0"/>
          </a:p>
        </p:txBody>
      </p:sp>
      <p:sp>
        <p:nvSpPr>
          <p:cNvPr id="5" name="Down Ribbon 4"/>
          <p:cNvSpPr/>
          <p:nvPr/>
        </p:nvSpPr>
        <p:spPr>
          <a:xfrm>
            <a:off x="2209800" y="5791200"/>
            <a:ext cx="4876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following slide conveys a very important message.</a:t>
            </a:r>
          </a:p>
        </p:txBody>
      </p:sp>
    </p:spTree>
    <p:extLst>
      <p:ext uri="{BB962C8B-B14F-4D97-AF65-F5344CB8AC3E}">
        <p14:creationId xmlns:p14="http://schemas.microsoft.com/office/powerpoint/2010/main" val="164332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244134">
            <a:off x="895783" y="2311230"/>
            <a:ext cx="20133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9" name="TextBox 8"/>
          <p:cNvSpPr txBox="1"/>
          <p:nvPr/>
        </p:nvSpPr>
        <p:spPr>
          <a:xfrm rot="18454728">
            <a:off x="6420215" y="2008583"/>
            <a:ext cx="239956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10" name="TextBox 9"/>
          <p:cNvSpPr txBox="1"/>
          <p:nvPr/>
        </p:nvSpPr>
        <p:spPr>
          <a:xfrm rot="3917476">
            <a:off x="2275166" y="1461801"/>
            <a:ext cx="16685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Greedy strategy</a:t>
            </a:r>
          </a:p>
        </p:txBody>
      </p:sp>
      <p:sp>
        <p:nvSpPr>
          <p:cNvPr id="11" name="TextBox 10"/>
          <p:cNvSpPr txBox="1"/>
          <p:nvPr/>
        </p:nvSpPr>
        <p:spPr>
          <a:xfrm rot="17987224">
            <a:off x="5462714" y="945115"/>
            <a:ext cx="17520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Randomization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57400" y="1828800"/>
            <a:ext cx="5562600" cy="4123277"/>
            <a:chOff x="2057400" y="1752600"/>
            <a:chExt cx="5562600" cy="41232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1752600"/>
              <a:ext cx="5562600" cy="41232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392502" y="4615934"/>
              <a:ext cx="3034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Tools for designing algorithms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29038">
            <a:off x="4335720" y="2026836"/>
            <a:ext cx="1928203" cy="2090173"/>
          </a:xfrm>
          <a:prstGeom prst="rect">
            <a:avLst/>
          </a:prstGeom>
        </p:spPr>
      </p:pic>
      <p:sp>
        <p:nvSpPr>
          <p:cNvPr id="14" name="Down Ribbon 13"/>
          <p:cNvSpPr/>
          <p:nvPr/>
        </p:nvSpPr>
        <p:spPr>
          <a:xfrm>
            <a:off x="3352800" y="5788152"/>
            <a:ext cx="3048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  of a problem</a:t>
            </a:r>
          </a:p>
        </p:txBody>
      </p:sp>
      <p:sp>
        <p:nvSpPr>
          <p:cNvPr id="6" name="Right Arrow 5"/>
          <p:cNvSpPr/>
          <p:nvPr/>
        </p:nvSpPr>
        <p:spPr>
          <a:xfrm>
            <a:off x="0" y="5715000"/>
            <a:ext cx="3392502" cy="905256"/>
          </a:xfrm>
          <a:prstGeom prst="rightArrow">
            <a:avLst>
              <a:gd name="adj1" fmla="val 82028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what matters </a:t>
            </a:r>
            <a:r>
              <a:rPr lang="en-US" u="sng" dirty="0">
                <a:solidFill>
                  <a:schemeClr val="tx1"/>
                </a:solidFill>
              </a:rPr>
              <a:t>the most</a:t>
            </a:r>
            <a:r>
              <a:rPr lang="en-US" dirty="0">
                <a:solidFill>
                  <a:schemeClr val="tx1"/>
                </a:solidFill>
              </a:rPr>
              <a:t> in designing an efficient algorithm  is …</a:t>
            </a:r>
          </a:p>
        </p:txBody>
      </p:sp>
    </p:spTree>
    <p:extLst>
      <p:ext uri="{BB962C8B-B14F-4D97-AF65-F5344CB8AC3E}">
        <p14:creationId xmlns:p14="http://schemas.microsoft.com/office/powerpoint/2010/main" val="20075673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Frievald</a:t>
            </a:r>
            <a:r>
              <a:rPr lang="en-US" dirty="0" err="1"/>
              <a:t>’s</a:t>
            </a:r>
            <a:r>
              <a:rPr lang="en-US" dirty="0"/>
              <a:t> Technique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2400" dirty="0"/>
              <a:t>Application 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matrix product verification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833813"/>
            <a:ext cx="7772400" cy="1500187"/>
          </a:xfrm>
        </p:spPr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key idea ?</a:t>
            </a:r>
          </a:p>
          <a:p>
            <a:r>
              <a:rPr lang="en-US" dirty="0">
                <a:solidFill>
                  <a:schemeClr val="tx1"/>
                </a:solidFill>
              </a:rPr>
              <a:t>How does randomization help to materialize it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Approximate Distance oracles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Notations and Terminologies :</a:t>
                </a:r>
              </a:p>
              <a:p>
                <a:pPr marL="0" indent="0">
                  <a:buNone/>
                </a:pPr>
                <a:r>
                  <a:rPr lang="en-US" sz="2000" dirty="0"/>
                  <a:t>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on</a:t>
                </a:r>
              </a:p>
              <a:p>
                <a:pPr lvl="1"/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latin typeface="Cambria Math"/>
                      </a:rPr>
                      <m:t>=|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</a:t>
                </a:r>
              </a:p>
              <a:p>
                <a:pPr lvl="1"/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>
                        <a:latin typeface="Cambria Math"/>
                      </a:rPr>
                      <m:t>=|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 </a:t>
                </a:r>
              </a:p>
              <a:p>
                <a:pPr lvl="1"/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u="sng" dirty="0"/>
                  <a:t>path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: 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=)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u="sng" dirty="0"/>
                  <a:t>Length</a:t>
                </a:r>
                <a:r>
                  <a:rPr lang="en-US" sz="2000" dirty="0"/>
                  <a:t> of a path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  :   sum of the weights on the edges of path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Shortest path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:  the path of smallest length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:           the length of the shortest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Distance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00" y="3810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4191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572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4953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638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</a:t>
            </a:r>
            <a:r>
              <a:rPr lang="en-US" b="1" dirty="0">
                <a:solidFill>
                  <a:srgbClr val="006C31"/>
                </a:solidFill>
              </a:rPr>
              <a:t>simple </a:t>
            </a:r>
            <a:r>
              <a:rPr lang="en-US" b="1" dirty="0">
                <a:solidFill>
                  <a:srgbClr val="7030A0"/>
                </a:solidFill>
              </a:rPr>
              <a:t>modular arithmetic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(Fermat’s little theorem)</a:t>
                </a:r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prime then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composite ?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3B3748B-463A-A0E7-D10A-E9F18C804341}"/>
              </a:ext>
            </a:extLst>
          </p:cNvPr>
          <p:cNvSpPr/>
          <p:nvPr/>
        </p:nvSpPr>
        <p:spPr>
          <a:xfrm>
            <a:off x="1484779" y="3517037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318D42-7094-3F1D-3035-DD2329A6ECEA}"/>
                  </a:ext>
                </a:extLst>
              </p:cNvPr>
              <p:cNvSpPr txBox="1"/>
              <p:nvPr/>
            </p:nvSpPr>
            <p:spPr>
              <a:xfrm>
                <a:off x="4097278" y="3505200"/>
                <a:ext cx="35010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/>
                  <a:t>,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318D42-7094-3F1D-3035-DD2329A6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8" y="3505200"/>
                <a:ext cx="3501023" cy="369332"/>
              </a:xfrm>
              <a:prstGeom prst="rect">
                <a:avLst/>
              </a:prstGeom>
              <a:blipFill>
                <a:blip r:embed="rId3"/>
                <a:stretch>
                  <a:fillRect l="-1394" t="-8197" r="-6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7F7BA955-6C99-FEA7-DE2C-1BE34209F4B7}"/>
              </a:ext>
            </a:extLst>
          </p:cNvPr>
          <p:cNvSpPr/>
          <p:nvPr/>
        </p:nvSpPr>
        <p:spPr>
          <a:xfrm>
            <a:off x="7598301" y="3232666"/>
            <a:ext cx="914400" cy="914400"/>
          </a:xfrm>
          <a:prstGeom prst="mathMultiply">
            <a:avLst>
              <a:gd name="adj1" fmla="val 884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can be reported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</a:t>
                </a:r>
              </a:p>
              <a:p>
                <a:r>
                  <a:rPr lang="en-US" sz="2000" dirty="0"/>
                  <a:t>Shortest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can be reported in optimal time.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Results known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size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	(Distance matrix and Witness matrix)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preprocessing time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 from each vertex)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Current-state-of-the-art </a:t>
                </a:r>
                <a:r>
                  <a:rPr lang="en-US" sz="2000" b="1" dirty="0"/>
                  <a:t>RAM</a:t>
                </a:r>
                <a:r>
                  <a:rPr lang="en-US" sz="2000" dirty="0"/>
                  <a:t> size: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8</a:t>
                </a:r>
                <a:r>
                  <a:rPr lang="en-US" sz="2000" dirty="0"/>
                  <a:t> GBs</a:t>
                </a:r>
              </a:p>
              <a:p>
                <a:pPr marL="0" indent="0">
                  <a:buNone/>
                </a:pPr>
                <a:r>
                  <a:rPr lang="en-US" sz="105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Can’t handle graphs with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vertices (with RAM size)  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2"/>
                <a:stretch>
                  <a:fillRect l="-741" t="-597" r="-1926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12954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</a:t>
            </a:r>
            <a:r>
              <a:rPr lang="en-US" sz="3600" b="1" u="sng" dirty="0">
                <a:solidFill>
                  <a:srgbClr val="7030A0"/>
                </a:solidFill>
              </a:rPr>
              <a:t>Approximate</a:t>
            </a:r>
            <a:r>
              <a:rPr lang="en-US" sz="3600" b="1" dirty="0">
                <a:solidFill>
                  <a:srgbClr val="7030A0"/>
                </a:solidFill>
              </a:rPr>
              <a:t> Shortest Paths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it reports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𝜹</m:t>
                        </m:r>
                      </m:e>
                    </m:acc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satisfying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</m:acc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: stretch.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/>
                  <a:t> To achieve </a:t>
                </a:r>
              </a:p>
              <a:p>
                <a:r>
                  <a:rPr lang="en-US" sz="2000" dirty="0"/>
                  <a:t>Sub-quadratic space.</a:t>
                </a:r>
              </a:p>
              <a:p>
                <a:r>
                  <a:rPr lang="en-US" sz="2000" dirty="0"/>
                  <a:t>Sub-cubic preprocessing 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query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Many elegant results have been invented for </a:t>
                </a:r>
                <a:r>
                  <a:rPr lang="en-US" sz="2000" b="1" u="sng" dirty="0"/>
                  <a:t>undirected graphs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638800"/>
            <a:ext cx="685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truly magical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dirty="0"/>
                            <a:t>:</a:t>
                          </a:r>
                          <a:r>
                            <a:rPr lang="en-US" b="1" dirty="0"/>
                            <a:t>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Query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Preprocessing</a:t>
                          </a:r>
                          <a:r>
                            <a:rPr lang="en-US" b="1" baseline="0" dirty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73" r="-299707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805520" y="3048000"/>
            <a:ext cx="5416066" cy="533400"/>
            <a:chOff x="2805520" y="3048000"/>
            <a:chExt cx="5416066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742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805520" y="3536347"/>
            <a:ext cx="5429946" cy="547306"/>
            <a:chOff x="2805520" y="3536347"/>
            <a:chExt cx="5429946" cy="547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742" b="-1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803916" y="4068079"/>
            <a:ext cx="5625513" cy="505589"/>
            <a:chOff x="2803916" y="4068079"/>
            <a:chExt cx="5625513" cy="505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6180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5288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ounded Rectangle 20"/>
          <p:cNvSpPr/>
          <p:nvPr/>
        </p:nvSpPr>
        <p:spPr>
          <a:xfrm>
            <a:off x="2803916" y="1752600"/>
            <a:ext cx="3368284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Approximate Distance Oracles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00502" y="5257800"/>
            <a:ext cx="410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Mikkel</a:t>
            </a:r>
            <a:r>
              <a:rPr lang="en-US" b="1" dirty="0"/>
              <a:t> </a:t>
            </a:r>
            <a:r>
              <a:rPr lang="en-US" b="1" dirty="0" err="1"/>
              <a:t>Thorup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Uri </a:t>
            </a:r>
            <a:r>
              <a:rPr lang="en-US" b="1" dirty="0" err="1"/>
              <a:t>Zwick</a:t>
            </a:r>
            <a:r>
              <a:rPr lang="en-US" dirty="0"/>
              <a:t>:</a:t>
            </a:r>
          </a:p>
          <a:p>
            <a:r>
              <a:rPr lang="en-US" i="1" dirty="0"/>
              <a:t>Approximate Distance Oracles for graphs, </a:t>
            </a:r>
          </a:p>
          <a:p>
            <a:r>
              <a:rPr lang="en-US" b="1" dirty="0"/>
              <a:t>Journal of ACM </a:t>
            </a:r>
            <a:r>
              <a:rPr lang="en-US" dirty="0"/>
              <a:t>(4), </a:t>
            </a:r>
            <a:r>
              <a:rPr lang="en-US" b="1" dirty="0"/>
              <a:t>2005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5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21" grpId="0" animBg="1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Inspiration from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our daily life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67523-40AA-4CD0-BC91-F2B72458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5AC77-B762-4825-BE59-E1AC9C1177EE}"/>
              </a:ext>
            </a:extLst>
          </p:cNvPr>
          <p:cNvSpPr txBox="1"/>
          <p:nvPr/>
        </p:nvSpPr>
        <p:spPr>
          <a:xfrm>
            <a:off x="960562" y="3576935"/>
            <a:ext cx="6751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Key insight </a:t>
            </a:r>
            <a:r>
              <a:rPr lang="en-US" sz="2400" dirty="0"/>
              <a:t>underlying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Approximate Distance Oracle</a:t>
            </a:r>
            <a:endParaRPr lang="en-IN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8AA7-C945-4AC5-BDBD-686FFE1E2B33}"/>
              </a:ext>
            </a:extLst>
          </p:cNvPr>
          <p:cNvSpPr txBox="1"/>
          <p:nvPr/>
        </p:nvSpPr>
        <p:spPr>
          <a:xfrm>
            <a:off x="960562" y="2539426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Part I</a:t>
            </a:r>
            <a:endParaRPr lang="en-IN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2844B-163B-4117-B91A-BBF6FF3AB7F7}"/>
              </a:ext>
            </a:extLst>
          </p:cNvPr>
          <p:cNvSpPr/>
          <p:nvPr/>
        </p:nvSpPr>
        <p:spPr>
          <a:xfrm>
            <a:off x="1066800" y="2971801"/>
            <a:ext cx="6751078" cy="685800"/>
          </a:xfrm>
          <a:prstGeom prst="rect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48300-DA92-4A4E-8BC5-9A11144EBCB2}"/>
              </a:ext>
            </a:extLst>
          </p:cNvPr>
          <p:cNvCxnSpPr>
            <a:cxnSpLocks/>
          </p:cNvCxnSpPr>
          <p:nvPr/>
        </p:nvCxnSpPr>
        <p:spPr>
          <a:xfrm>
            <a:off x="1066800" y="3276600"/>
            <a:ext cx="670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7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Map&#10;&#10;Description automatically generated">
            <a:extLst>
              <a:ext uri="{FF2B5EF4-FFF2-40B4-BE49-F238E27FC236}">
                <a16:creationId xmlns:a16="http://schemas.microsoft.com/office/drawing/2014/main" id="{1B2F0450-FFB6-4B5F-990A-1A3F5B61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58" y="2057399"/>
            <a:ext cx="386038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CBC8D9-84A7-462C-B97B-C623602CF02B}"/>
                  </a:ext>
                </a:extLst>
              </p:cNvPr>
              <p:cNvSpPr/>
              <p:nvPr/>
            </p:nvSpPr>
            <p:spPr>
              <a:xfrm>
                <a:off x="4863232" y="4111823"/>
                <a:ext cx="72968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𝑲𝒂𝒏𝒑𝒖𝒓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CBC8D9-84A7-462C-B97B-C623602C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232" y="4111823"/>
                <a:ext cx="729687" cy="253916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D6568805-A9F5-443D-90D4-9CEDCA97E56F}"/>
              </a:ext>
            </a:extLst>
          </p:cNvPr>
          <p:cNvSpPr/>
          <p:nvPr/>
        </p:nvSpPr>
        <p:spPr>
          <a:xfrm>
            <a:off x="5249876" y="4038600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D3109-F3D4-41D2-AD69-30214257E32D}"/>
              </a:ext>
            </a:extLst>
          </p:cNvPr>
          <p:cNvSpPr/>
          <p:nvPr/>
        </p:nvSpPr>
        <p:spPr>
          <a:xfrm>
            <a:off x="4872849" y="3791942"/>
            <a:ext cx="685800" cy="6397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74939-6A90-49D3-BF65-0D6343FE30C2}"/>
              </a:ext>
            </a:extLst>
          </p:cNvPr>
          <p:cNvSpPr txBox="1"/>
          <p:nvPr/>
        </p:nvSpPr>
        <p:spPr>
          <a:xfrm>
            <a:off x="685800" y="274638"/>
            <a:ext cx="7850482" cy="523220"/>
          </a:xfrm>
          <a:prstGeom prst="rect">
            <a:avLst/>
          </a:prstGeom>
          <a:solidFill>
            <a:srgbClr val="006C3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Key insight </a:t>
            </a:r>
            <a:r>
              <a:rPr lang="en-US" sz="2800" dirty="0"/>
              <a:t>underlying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Approximate Distance Oracle</a:t>
            </a:r>
            <a:endParaRPr lang="en-IN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0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63232" y="4111823"/>
                <a:ext cx="9140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𝑲𝒂𝒏𝒑𝒖𝒓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232" y="4111823"/>
                <a:ext cx="914033" cy="307777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249876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473199" y="3429000"/>
            <a:ext cx="1003801" cy="381000"/>
            <a:chOff x="4566356" y="3352800"/>
            <a:chExt cx="100380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𝑳𝒖𝒄𝒌𝒏𝒐𝒘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426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24165" y="3631227"/>
            <a:ext cx="705642" cy="381000"/>
            <a:chOff x="4566356" y="3657600"/>
            <a:chExt cx="705642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𝑫𝒆𝒍𝒉𝒊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961" r="-608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953000" y="3657600"/>
              <a:ext cx="118800" cy="118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7" idx="7"/>
            <a:endCxn id="11" idx="2"/>
          </p:cNvCxnSpPr>
          <p:nvPr/>
        </p:nvCxnSpPr>
        <p:spPr>
          <a:xfrm flipV="1">
            <a:off x="5314917" y="3771900"/>
            <a:ext cx="544926" cy="2778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7" idx="0"/>
            <a:endCxn id="30" idx="5"/>
          </p:cNvCxnSpPr>
          <p:nvPr/>
        </p:nvCxnSpPr>
        <p:spPr>
          <a:xfrm flipH="1" flipV="1">
            <a:off x="2495517" y="3189241"/>
            <a:ext cx="2792459" cy="8493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7" idx="6"/>
          </p:cNvCxnSpPr>
          <p:nvPr/>
        </p:nvCxnSpPr>
        <p:spPr>
          <a:xfrm flipH="1" flipV="1">
            <a:off x="2929609" y="3690627"/>
            <a:ext cx="2320267" cy="386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A3372F-DB13-254E-8FF2-CBB387859DAE}"/>
              </a:ext>
            </a:extLst>
          </p:cNvPr>
          <p:cNvGrpSpPr/>
          <p:nvPr/>
        </p:nvGrpSpPr>
        <p:grpSpPr>
          <a:xfrm>
            <a:off x="2043832" y="2895600"/>
            <a:ext cx="865943" cy="307777"/>
            <a:chOff x="4566356" y="3429000"/>
            <a:chExt cx="86594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BC092BF-E9C0-9748-A52A-2155B99DA22D}"/>
                    </a:ext>
                  </a:extLst>
                </p:cNvPr>
                <p:cNvSpPr/>
                <p:nvPr/>
              </p:nvSpPr>
              <p:spPr>
                <a:xfrm>
                  <a:off x="4566356" y="3429000"/>
                  <a:ext cx="86594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𝑹𝒐𝒉𝒕𝒂𝒌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BC092BF-E9C0-9748-A52A-2155B99DA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429000"/>
                  <a:ext cx="8659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586D9-4231-3646-B424-9CCF23EDE63E}"/>
                </a:ext>
              </a:extLst>
            </p:cNvPr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077621-F9B7-534C-BBC1-4A69735C3D83}"/>
              </a:ext>
            </a:extLst>
          </p:cNvPr>
          <p:cNvCxnSpPr>
            <a:cxnSpLocks/>
            <a:stCxn id="17" idx="2"/>
            <a:endCxn id="30" idx="6"/>
          </p:cNvCxnSpPr>
          <p:nvPr/>
        </p:nvCxnSpPr>
        <p:spPr>
          <a:xfrm flipH="1" flipV="1">
            <a:off x="2506676" y="3162300"/>
            <a:ext cx="304133" cy="5283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3881AB-2675-4F14-9B0C-754D5EEADD2F}"/>
              </a:ext>
            </a:extLst>
          </p:cNvPr>
          <p:cNvGrpSpPr/>
          <p:nvPr/>
        </p:nvGrpSpPr>
        <p:grpSpPr>
          <a:xfrm>
            <a:off x="5549399" y="4489312"/>
            <a:ext cx="1064715" cy="387488"/>
            <a:chOff x="4634069" y="3657600"/>
            <a:chExt cx="1064715" cy="387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2AD6ADB-26A1-4042-B24E-C2B0DE045AE7}"/>
                    </a:ext>
                  </a:extLst>
                </p:cNvPr>
                <p:cNvSpPr/>
                <p:nvPr/>
              </p:nvSpPr>
              <p:spPr>
                <a:xfrm>
                  <a:off x="4634069" y="3737311"/>
                  <a:ext cx="106471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𝑭𝒂𝒕𝒆𝒉𝒑𝒖𝒓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2AD6ADB-26A1-4042-B24E-C2B0DE045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069" y="3737311"/>
                  <a:ext cx="106471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30F6ED-8DF2-4956-8329-3CDF794A8B0F}"/>
                </a:ext>
              </a:extLst>
            </p:cNvPr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E67CF0-5AEB-4740-A259-A88DB29ACF8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326076" y="4084750"/>
            <a:ext cx="553413" cy="415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5050A7-B3D0-4878-A4B0-5789AACB5338}"/>
              </a:ext>
            </a:extLst>
          </p:cNvPr>
          <p:cNvSpPr txBox="1"/>
          <p:nvPr/>
        </p:nvSpPr>
        <p:spPr>
          <a:xfrm>
            <a:off x="685800" y="274638"/>
            <a:ext cx="7850482" cy="523220"/>
          </a:xfrm>
          <a:prstGeom prst="rect">
            <a:avLst/>
          </a:prstGeom>
          <a:solidFill>
            <a:srgbClr val="006C3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Key insight </a:t>
            </a:r>
            <a:r>
              <a:rPr lang="en-US" sz="2800" dirty="0"/>
              <a:t>underlying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Approximate Distance Oracle</a:t>
            </a:r>
            <a:endParaRPr lang="en-IN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9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Idea 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/>
              <a:t>to achieve </a:t>
            </a:r>
            <a:r>
              <a:rPr lang="en-US" sz="3200" b="1" dirty="0" err="1">
                <a:solidFill>
                  <a:srgbClr val="7030A0"/>
                </a:solidFill>
              </a:rPr>
              <a:t>subquadratic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space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4552314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4858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002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98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2196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052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867400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4540646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Idea 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/>
              <a:t>to achieve </a:t>
            </a:r>
            <a:r>
              <a:rPr lang="en-US" sz="3200" b="1" dirty="0" err="1">
                <a:solidFill>
                  <a:srgbClr val="7030A0"/>
                </a:solidFill>
              </a:rPr>
              <a:t>subquadratic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space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Since |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000" dirty="0"/>
                  <a:t>| is small,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dirty="0"/>
                  <a:t>we can afford to store distance from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000" dirty="0"/>
                  <a:t> to every other vertex.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store distance to vertices present in its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locality</a:t>
                </a:r>
                <a:endParaRPr lang="en-US" sz="20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4552314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4858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002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98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2196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052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867400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2990214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F628AA-EA14-3449-8F07-9EF7D002AA16}"/>
                  </a:ext>
                </a:extLst>
              </p:cNvPr>
              <p:cNvSpPr txBox="1"/>
              <p:nvPr/>
            </p:nvSpPr>
            <p:spPr>
              <a:xfrm>
                <a:off x="8229600" y="28194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F628AA-EA14-3449-8F07-9EF7D002A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819400"/>
                <a:ext cx="3674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19BC11-C71A-CD4A-A733-D6F8A414ABD9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flipH="1">
            <a:off x="952500" y="3028950"/>
            <a:ext cx="2057399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47651-608F-274E-AF38-26F7C30F7E03}"/>
              </a:ext>
            </a:extLst>
          </p:cNvPr>
          <p:cNvCxnSpPr>
            <a:cxnSpLocks/>
            <a:stCxn id="37" idx="2"/>
            <a:endCxn id="24" idx="6"/>
          </p:cNvCxnSpPr>
          <p:nvPr/>
        </p:nvCxnSpPr>
        <p:spPr>
          <a:xfrm flipH="1">
            <a:off x="1295400" y="3028950"/>
            <a:ext cx="1714499" cy="1561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0F73E0-5579-094D-A454-66455704D900}"/>
              </a:ext>
            </a:extLst>
          </p:cNvPr>
          <p:cNvCxnSpPr>
            <a:cxnSpLocks/>
            <a:stCxn id="37" idx="2"/>
            <a:endCxn id="25" idx="7"/>
          </p:cNvCxnSpPr>
          <p:nvPr/>
        </p:nvCxnSpPr>
        <p:spPr>
          <a:xfrm flipH="1">
            <a:off x="1589041" y="3028950"/>
            <a:ext cx="1420858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BBF893-1B6E-2C4E-A875-1192FA103E0D}"/>
              </a:ext>
            </a:extLst>
          </p:cNvPr>
          <p:cNvCxnSpPr>
            <a:cxnSpLocks/>
            <a:stCxn id="37" idx="2"/>
            <a:endCxn id="26" idx="7"/>
          </p:cNvCxnSpPr>
          <p:nvPr/>
        </p:nvCxnSpPr>
        <p:spPr>
          <a:xfrm flipH="1">
            <a:off x="1893841" y="3028950"/>
            <a:ext cx="1116058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AB87AA-FD5E-7441-BC80-0FA583CB5188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3124200" y="3028950"/>
            <a:ext cx="4267200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5CED22-ECC4-7343-82BF-0066DA5AE2B7}"/>
              </a:ext>
            </a:extLst>
          </p:cNvPr>
          <p:cNvCxnSpPr>
            <a:cxnSpLocks/>
          </p:cNvCxnSpPr>
          <p:nvPr/>
        </p:nvCxnSpPr>
        <p:spPr>
          <a:xfrm>
            <a:off x="3124200" y="3028950"/>
            <a:ext cx="3657600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4F3D-2E11-C24F-951C-52C765097C8C}"/>
              </a:ext>
            </a:extLst>
          </p:cNvPr>
          <p:cNvCxnSpPr>
            <a:cxnSpLocks/>
            <a:stCxn id="37" idx="6"/>
            <a:endCxn id="21" idx="1"/>
          </p:cNvCxnSpPr>
          <p:nvPr/>
        </p:nvCxnSpPr>
        <p:spPr>
          <a:xfrm>
            <a:off x="3124200" y="3028950"/>
            <a:ext cx="3973559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7C253F-AC73-724F-935C-2AEE75D68842}"/>
              </a:ext>
            </a:extLst>
          </p:cNvPr>
          <p:cNvCxnSpPr>
            <a:cxnSpLocks/>
          </p:cNvCxnSpPr>
          <p:nvPr/>
        </p:nvCxnSpPr>
        <p:spPr>
          <a:xfrm>
            <a:off x="3124200" y="3028950"/>
            <a:ext cx="4876800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6B2233-9FCE-BF41-AF14-9852611900CE}"/>
              </a:ext>
            </a:extLst>
          </p:cNvPr>
          <p:cNvCxnSpPr>
            <a:cxnSpLocks/>
            <a:stCxn id="37" idx="6"/>
            <a:endCxn id="10" idx="1"/>
          </p:cNvCxnSpPr>
          <p:nvPr/>
        </p:nvCxnSpPr>
        <p:spPr>
          <a:xfrm>
            <a:off x="3124200" y="3028950"/>
            <a:ext cx="4583159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6F5875E-DC1B-D74A-A908-45FBD41DD6BA}"/>
              </a:ext>
            </a:extLst>
          </p:cNvPr>
          <p:cNvSpPr txBox="1"/>
          <p:nvPr/>
        </p:nvSpPr>
        <p:spPr>
          <a:xfrm>
            <a:off x="2743200" y="331344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. . . . . . .</a:t>
            </a:r>
          </a:p>
        </p:txBody>
      </p:sp>
    </p:spTree>
    <p:extLst>
      <p:ext uri="{BB962C8B-B14F-4D97-AF65-F5344CB8AC3E}">
        <p14:creationId xmlns:p14="http://schemas.microsoft.com/office/powerpoint/2010/main" val="206808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/>
      <p:bldP spid="7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 notion of </a:t>
            </a:r>
            <a:r>
              <a:rPr lang="en-US" sz="3600" b="1" dirty="0">
                <a:solidFill>
                  <a:srgbClr val="C00000"/>
                </a:solidFill>
              </a:rPr>
              <a:t>locality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204" name="Oval 203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Oval 221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7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2247-7FA1-8B46-AE40-8CB685CD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Plot for </a:t>
            </a:r>
            <a:r>
              <a:rPr lang="en-US" sz="3600" b="1" dirty="0">
                <a:solidFill>
                  <a:srgbClr val="0070C0"/>
                </a:solidFill>
              </a:rPr>
              <a:t>composite numbers</a:t>
            </a:r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F6665550-EE56-6448-8463-A9A89D0F9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02020"/>
            <a:ext cx="9067800" cy="23384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E02E-14CF-2E43-BB52-572F4DD6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40649-76D7-0341-AB56-E6A5F3FE7798}"/>
              </a:ext>
            </a:extLst>
          </p:cNvPr>
          <p:cNvSpPr txBox="1"/>
          <p:nvPr/>
        </p:nvSpPr>
        <p:spPr>
          <a:xfrm>
            <a:off x="2514600" y="1656228"/>
            <a:ext cx="37338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For composite numbers from 6 to 600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D8673-404E-AC41-92AF-CB2D7A2538B6}"/>
                  </a:ext>
                </a:extLst>
              </p:cNvPr>
              <p:cNvSpPr txBox="1"/>
              <p:nvPr/>
            </p:nvSpPr>
            <p:spPr>
              <a:xfrm>
                <a:off x="76200" y="5679221"/>
                <a:ext cx="591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 value for a composite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the following: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D8673-404E-AC41-92AF-CB2D7A253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679221"/>
                <a:ext cx="5916813" cy="369332"/>
              </a:xfrm>
              <a:prstGeom prst="rect">
                <a:avLst/>
              </a:prstGeom>
              <a:blipFill>
                <a:blip r:embed="rId3"/>
                <a:stretch>
                  <a:fillRect l="-1073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5890F7-8F92-0248-879F-85FC7374CF23}"/>
                  </a:ext>
                </a:extLst>
              </p:cNvPr>
              <p:cNvSpPr txBox="1"/>
              <p:nvPr/>
            </p:nvSpPr>
            <p:spPr>
              <a:xfrm>
                <a:off x="1444399" y="6108015"/>
                <a:ext cx="61756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percentage of numbers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0" dirty="0"/>
                  <a:t> such that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5890F7-8F92-0248-879F-85FC7374C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99" y="6108015"/>
                <a:ext cx="6175601" cy="369332"/>
              </a:xfrm>
              <a:prstGeom prst="rect">
                <a:avLst/>
              </a:prstGeom>
              <a:blipFill>
                <a:blip r:embed="rId4"/>
                <a:stretch>
                  <a:fillRect l="-821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57AD21FB-96FD-7993-0FA3-2F02675A0273}"/>
              </a:ext>
            </a:extLst>
          </p:cNvPr>
          <p:cNvSpPr/>
          <p:nvPr/>
        </p:nvSpPr>
        <p:spPr>
          <a:xfrm>
            <a:off x="8153400" y="3810000"/>
            <a:ext cx="457200" cy="4660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1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8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 notion of </a:t>
            </a:r>
            <a:r>
              <a:rPr lang="en-US" sz="3600" b="1" dirty="0">
                <a:solidFill>
                  <a:srgbClr val="C00000"/>
                </a:solidFill>
              </a:rPr>
              <a:t>locality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  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&lt;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/>
          <p:cNvSpPr/>
          <p:nvPr/>
        </p:nvSpPr>
        <p:spPr>
          <a:xfrm>
            <a:off x="2993173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1336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2" grpId="0" animBg="1"/>
      <p:bldP spid="403" grpId="0"/>
      <p:bldP spid="404" grpId="0"/>
      <p:bldP spid="177" grpId="0" animBg="1"/>
      <p:bldP spid="1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Compute a </a:t>
                </a:r>
                <a:r>
                  <a:rPr lang="en-US" sz="2000" u="sng" dirty="0"/>
                  <a:t>small</a:t>
                </a: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of </a:t>
                </a:r>
                <a:r>
                  <a:rPr lang="en-US" sz="2000" b="1" i="1" dirty="0"/>
                  <a:t>Landmark</a:t>
                </a:r>
                <a:r>
                  <a:rPr lang="en-US" sz="2000" dirty="0"/>
                  <a:t> vertices. </a:t>
                </a:r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  <a:r>
                  <a:rPr lang="en-US" sz="2000" dirty="0"/>
                  <a:t>store distance to vertices present in its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locality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  <a:r>
                  <a:rPr lang="en-US" sz="2000" dirty="0"/>
                  <a:t>store distance to all vertices in the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What is the formal notion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locality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:r>
                  <a:rPr lang="en-US" sz="2000" dirty="0"/>
                  <a:t>How to </a:t>
                </a:r>
                <a:r>
                  <a:rPr lang="en-US" sz="2000" b="1" dirty="0"/>
                  <a:t>retrieve</a:t>
                </a:r>
                <a:r>
                  <a:rPr lang="en-US" sz="2000" dirty="0"/>
                  <a:t> distance from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a </a:t>
                </a:r>
                <a:r>
                  <a:rPr lang="en-US" sz="2000" b="1" dirty="0"/>
                  <a:t>far away </a:t>
                </a:r>
                <a:r>
                  <a:rPr lang="en-US" sz="2000" dirty="0"/>
                  <a:t>vertex ?</a:t>
                </a:r>
              </a:p>
              <a:p>
                <a:r>
                  <a:rPr lang="en-US" sz="2000" dirty="0"/>
                  <a:t>What is the guarantee of </a:t>
                </a:r>
                <a:r>
                  <a:rPr lang="en-US" sz="2000" b="1" dirty="0"/>
                  <a:t>stretch</a:t>
                </a:r>
                <a:r>
                  <a:rPr lang="en-US" sz="2000" dirty="0"/>
                  <a:t> ?</a:t>
                </a:r>
              </a:p>
              <a:p>
                <a:r>
                  <a:rPr lang="en-US" sz="2000" dirty="0"/>
                  <a:t>How to compute the desired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efficiently ?</a:t>
                </a:r>
              </a:p>
              <a:p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2362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4267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572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4800" y="4953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itle 11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Reporting distance from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1" dirty="0"/>
                  <a:t> </a:t>
                </a:r>
              </a:p>
            </p:txBody>
          </p:sp>
        </mc:Choice>
        <mc:Fallback xmlns="">
          <p:sp>
            <p:nvSpPr>
              <p:cNvPr id="120" name="Title 1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170" idx="1"/>
            <a:endCxn id="16" idx="7"/>
          </p:cNvCxnSpPr>
          <p:nvPr/>
        </p:nvCxnSpPr>
        <p:spPr>
          <a:xfrm flipH="1" flipV="1">
            <a:off x="2960641" y="2754359"/>
            <a:ext cx="2003518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4" idx="2"/>
            <a:endCxn id="16" idx="7"/>
          </p:cNvCxnSpPr>
          <p:nvPr/>
        </p:nvCxnSpPr>
        <p:spPr>
          <a:xfrm flipH="1" flipV="1">
            <a:off x="2960641" y="2754359"/>
            <a:ext cx="3059159" cy="76989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5339576" y="3124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76" y="31242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/>
          <p:cNvCxnSpPr/>
          <p:nvPr/>
        </p:nvCxnSpPr>
        <p:spPr>
          <a:xfrm flipV="1">
            <a:off x="5018041" y="3189241"/>
            <a:ext cx="479518" cy="479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6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Down Ribbon 29"/>
              <p:cNvSpPr/>
              <p:nvPr/>
            </p:nvSpPr>
            <p:spPr>
              <a:xfrm>
                <a:off x="4876800" y="1371600"/>
                <a:ext cx="42672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Report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Down Ribbon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371600"/>
                <a:ext cx="42672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5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77" grpId="0"/>
      <p:bldP spid="206" grpId="0"/>
      <p:bldP spid="206" grpId="1"/>
      <p:bldP spid="208" grpId="0" animBg="1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Callout 1 23"/>
          <p:cNvSpPr/>
          <p:nvPr/>
        </p:nvSpPr>
        <p:spPr>
          <a:xfrm>
            <a:off x="4648200" y="1536285"/>
            <a:ext cx="2705100" cy="444915"/>
          </a:xfrm>
          <a:prstGeom prst="borderCallout1">
            <a:avLst>
              <a:gd name="adj1" fmla="val 102478"/>
              <a:gd name="adj2" fmla="val 50448"/>
              <a:gd name="adj3" fmla="val 364724"/>
              <a:gd name="adj4" fmla="val -16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is the </a:t>
            </a:r>
            <a:r>
              <a:rPr lang="en-US" sz="3600" b="1" dirty="0">
                <a:solidFill>
                  <a:srgbClr val="C00000"/>
                </a:solidFill>
              </a:rPr>
              <a:t>stretch</a:t>
            </a:r>
            <a:r>
              <a:rPr lang="en-US" sz="3600" b="1" dirty="0"/>
              <a:t> 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170" idx="1"/>
            <a:endCxn id="16" idx="7"/>
          </p:cNvCxnSpPr>
          <p:nvPr/>
        </p:nvCxnSpPr>
        <p:spPr>
          <a:xfrm flipH="1" flipV="1">
            <a:off x="2960641" y="2754359"/>
            <a:ext cx="2003518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4" idx="2"/>
            <a:endCxn id="16" idx="7"/>
          </p:cNvCxnSpPr>
          <p:nvPr/>
        </p:nvCxnSpPr>
        <p:spPr>
          <a:xfrm flipH="1" flipV="1">
            <a:off x="2960641" y="2754359"/>
            <a:ext cx="3059159" cy="76989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6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4400" y="1600200"/>
                <a:ext cx="248343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00200"/>
                <a:ext cx="248343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7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754472" y="1600200"/>
                <a:ext cx="242329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/>
                  <a:t>                      </a:t>
                </a: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72" y="1600200"/>
                <a:ext cx="24232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35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itle 119"/>
              <p:cNvSpPr txBox="1">
                <a:spLocks/>
              </p:cNvSpPr>
              <p:nvPr/>
            </p:nvSpPr>
            <p:spPr bwMode="auto">
              <a:xfrm>
                <a:off x="4794956" y="263912"/>
                <a:ext cx="3815644" cy="1143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l"/>
                <a:r>
                  <a:rPr lang="en-US" sz="3600" b="1" dirty="0">
                    <a:solidFill>
                      <a:srgbClr val="C00000"/>
                    </a:solidFill>
                  </a:rPr>
                  <a:t>stretch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≤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3600" b="1" dirty="0"/>
                  <a:t>   </a:t>
                </a:r>
                <a:endParaRPr lang="en-US" sz="3600" dirty="0"/>
              </a:p>
            </p:txBody>
          </p:sp>
        </mc:Choice>
        <mc:Fallback xmlns="">
          <p:sp>
            <p:nvSpPr>
              <p:cNvPr id="189" name="Titl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956" y="263912"/>
                <a:ext cx="3815644" cy="1143000"/>
              </a:xfrm>
              <a:prstGeom prst="rect">
                <a:avLst/>
              </a:prstGeom>
              <a:blipFill rotWithShape="1">
                <a:blip r:embed="rId9"/>
                <a:stretch>
                  <a:fillRect l="-495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6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0" grpId="0"/>
      <p:bldP spid="35" grpId="0" animBg="1"/>
      <p:bldP spid="164" grpId="0" animBg="1"/>
      <p:bldP spid="18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3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rgbClr val="7030A0"/>
                </a:solidFill>
              </a:rPr>
              <a:t>approximate distance oracle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Preprocessing-algorithm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Compute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suitably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store distance to all vertices;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Build a </a:t>
                </a:r>
                <a:r>
                  <a:rPr lang="en-US" sz="1800" b="1" dirty="0"/>
                  <a:t>hash table </a:t>
                </a:r>
                <a:r>
                  <a:rPr lang="en-US" sz="1800" dirty="0"/>
                  <a:t>storing distances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Query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𝑩𝒂𝒍𝒍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else                           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943600" y="2209800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Global distance info.</a:t>
            </a:r>
          </a:p>
        </p:txBody>
      </p:sp>
      <p:sp>
        <p:nvSpPr>
          <p:cNvPr id="6" name="Left Arrow 5"/>
          <p:cNvSpPr/>
          <p:nvPr/>
        </p:nvSpPr>
        <p:spPr>
          <a:xfrm>
            <a:off x="5943600" y="2639568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Local distance info.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4876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5257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429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real challenge left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to compute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is small.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small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Fact1</a:t>
                </a:r>
                <a:r>
                  <a:rPr lang="en-US" sz="2000" dirty="0"/>
                  <a:t>: It is </a:t>
                </a:r>
                <a:r>
                  <a:rPr lang="en-US" sz="2000" u="sng" dirty="0"/>
                  <a:t>difficult</a:t>
                </a:r>
                <a:r>
                  <a:rPr lang="en-US" sz="2000" dirty="0"/>
                  <a:t>, if not impossible, to compute such a set </a:t>
                </a:r>
                <a:r>
                  <a:rPr lang="en-US" sz="2000" b="1" dirty="0"/>
                  <a:t>deterministically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Fact2</a:t>
                </a:r>
                <a:r>
                  <a:rPr lang="en-US" sz="2000" dirty="0"/>
                  <a:t>: The structure of graph (the edges and weights) can be arbitrary and more complex than planar road/air network.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Ponder over the above 2 facts and try to conquer the challenge.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r="-296" b="-6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fermat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set of numbers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Can we get a worst case guarantee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fermat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92131-7C3F-FC60-CE41-8D836554ECE9}"/>
              </a:ext>
            </a:extLst>
          </p:cNvPr>
          <p:cNvSpPr/>
          <p:nvPr/>
        </p:nvSpPr>
        <p:spPr>
          <a:xfrm>
            <a:off x="4800600" y="1981200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7CC38C-229A-9288-00DF-933B304F6CE3}"/>
              </a:ext>
            </a:extLst>
          </p:cNvPr>
          <p:cNvSpPr/>
          <p:nvPr/>
        </p:nvSpPr>
        <p:spPr>
          <a:xfrm>
            <a:off x="5638800" y="3352800"/>
            <a:ext cx="2438400" cy="73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2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6A30B8-81E3-4F4E-85CE-2E95278B05FF}"/>
              </a:ext>
            </a:extLst>
          </p:cNvPr>
          <p:cNvSpPr/>
          <p:nvPr/>
        </p:nvSpPr>
        <p:spPr>
          <a:xfrm rot="8420342">
            <a:off x="3082499" y="2800481"/>
            <a:ext cx="168136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ADAE8E-6F48-95E2-0561-5FC2A233A0AB}"/>
              </a:ext>
            </a:extLst>
          </p:cNvPr>
          <p:cNvSpPr/>
          <p:nvPr/>
        </p:nvSpPr>
        <p:spPr>
          <a:xfrm rot="2622436">
            <a:off x="4761041" y="2811630"/>
            <a:ext cx="156001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/>
              <p:nvPr/>
            </p:nvSpPr>
            <p:spPr>
              <a:xfrm>
                <a:off x="270183" y="3646442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3" y="3646442"/>
                <a:ext cx="3920817" cy="369332"/>
              </a:xfrm>
              <a:prstGeom prst="rect">
                <a:avLst/>
              </a:prstGeom>
              <a:blipFill>
                <a:blip r:embed="rId4"/>
                <a:stretch>
                  <a:fillRect l="-1084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D75D0F-1C4F-0830-C9EC-7C3AE3125BF2}"/>
                  </a:ext>
                </a:extLst>
              </p:cNvPr>
              <p:cNvSpPr txBox="1"/>
              <p:nvPr/>
            </p:nvSpPr>
            <p:spPr>
              <a:xfrm>
                <a:off x="5316157" y="3646442"/>
                <a:ext cx="3827843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D75D0F-1C4F-0830-C9EC-7C3AE3125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57" y="3646442"/>
                <a:ext cx="3827843" cy="369332"/>
              </a:xfrm>
              <a:prstGeom prst="rect">
                <a:avLst/>
              </a:prstGeom>
              <a:blipFill>
                <a:blip r:embed="rId5"/>
                <a:stretch>
                  <a:fillRect l="-111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D3C12-133C-7032-04D3-95BFECE4FABC}"/>
                  </a:ext>
                </a:extLst>
              </p:cNvPr>
              <p:cNvSpPr txBox="1"/>
              <p:nvPr/>
            </p:nvSpPr>
            <p:spPr>
              <a:xfrm>
                <a:off x="1866901" y="4056351"/>
                <a:ext cx="16002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D3C12-133C-7032-04D3-95BFECE4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1" y="4056351"/>
                <a:ext cx="1600200" cy="470000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D2A221-80E8-01AA-EB30-C93ABC13C0EA}"/>
                  </a:ext>
                </a:extLst>
              </p:cNvPr>
              <p:cNvSpPr txBox="1"/>
              <p:nvPr/>
            </p:nvSpPr>
            <p:spPr>
              <a:xfrm>
                <a:off x="6629400" y="4056351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D2A221-80E8-01AA-EB30-C93ABC1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056351"/>
                <a:ext cx="1600200" cy="461665"/>
              </a:xfrm>
              <a:prstGeom prst="rect">
                <a:avLst/>
              </a:prstGeom>
              <a:blipFill>
                <a:blip r:embed="rId7"/>
                <a:stretch>
                  <a:fillRect r="-794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83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2247-7FA1-8B46-AE40-8CB685CD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Plot </a:t>
            </a:r>
            <a:r>
              <a:rPr lang="en-US" sz="3600" b="1" dirty="0"/>
              <a:t>created by </a:t>
            </a:r>
            <a:r>
              <a:rPr lang="en-US" sz="3600" b="1" dirty="0" err="1">
                <a:solidFill>
                  <a:srgbClr val="7030A0"/>
                </a:solidFill>
              </a:rPr>
              <a:t>Avi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and </a:t>
            </a:r>
            <a:r>
              <a:rPr lang="en-US" sz="3600" b="1" dirty="0">
                <a:solidFill>
                  <a:srgbClr val="7030A0"/>
                </a:solidFill>
              </a:rPr>
              <a:t>Harsh</a:t>
            </a:r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F6665550-EE56-6448-8463-A9A89D0F9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02020"/>
            <a:ext cx="9067800" cy="23384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E02E-14CF-2E43-BB52-572F4DD6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0BFE86-E33E-E64F-B150-6B8B4D59905F}"/>
              </a:ext>
            </a:extLst>
          </p:cNvPr>
          <p:cNvSpPr/>
          <p:nvPr/>
        </p:nvSpPr>
        <p:spPr>
          <a:xfrm>
            <a:off x="7924800" y="36576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0F317-B164-7C40-92BC-02976B9722E9}"/>
                  </a:ext>
                </a:extLst>
              </p:cNvPr>
              <p:cNvSpPr txBox="1"/>
              <p:nvPr/>
            </p:nvSpPr>
            <p:spPr>
              <a:xfrm>
                <a:off x="270183" y="5673291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0F317-B164-7C40-92BC-02976B972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3" y="5673291"/>
                <a:ext cx="3920817" cy="369332"/>
              </a:xfrm>
              <a:prstGeom prst="rect">
                <a:avLst/>
              </a:prstGeom>
              <a:blipFill>
                <a:blip r:embed="rId3"/>
                <a:stretch>
                  <a:fillRect l="-965" t="-645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469A8E-C722-4349-8868-8C4113F4057E}"/>
                  </a:ext>
                </a:extLst>
              </p:cNvPr>
              <p:cNvSpPr txBox="1"/>
              <p:nvPr/>
            </p:nvSpPr>
            <p:spPr>
              <a:xfrm>
                <a:off x="4343400" y="5622957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⊓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469A8E-C722-4349-8868-8C4113F40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622957"/>
                <a:ext cx="21336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257187-BCBF-1741-9DE6-8E5C987DBDBE}"/>
                  </a:ext>
                </a:extLst>
              </p:cNvPr>
              <p:cNvSpPr txBox="1"/>
              <p:nvPr/>
            </p:nvSpPr>
            <p:spPr>
              <a:xfrm>
                <a:off x="270183" y="5212400"/>
                <a:ext cx="1717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560</m:t>
                    </m:r>
                  </m:oMath>
                </a14:m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257187-BCBF-1741-9DE6-8E5C987DB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3" y="5212400"/>
                <a:ext cx="1717778" cy="369332"/>
              </a:xfrm>
              <a:prstGeom prst="rect">
                <a:avLst/>
              </a:prstGeom>
              <a:blipFill>
                <a:blip r:embed="rId5"/>
                <a:stretch>
                  <a:fillRect t="-6667" r="-22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4D10E7-E50A-DC45-86A3-05C219DF18AF}"/>
                  </a:ext>
                </a:extLst>
              </p:cNvPr>
              <p:cNvSpPr txBox="1"/>
              <p:nvPr/>
            </p:nvSpPr>
            <p:spPr>
              <a:xfrm>
                <a:off x="6243660" y="5673291"/>
                <a:ext cx="619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4D10E7-E50A-DC45-86A3-05C219DF1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60" y="5673291"/>
                <a:ext cx="61908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/>
              <p:nvPr/>
            </p:nvSpPr>
            <p:spPr>
              <a:xfrm>
                <a:off x="2362200" y="2087207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087207"/>
                <a:ext cx="3920817" cy="369332"/>
              </a:xfrm>
              <a:prstGeom prst="rect">
                <a:avLst/>
              </a:prstGeom>
              <a:blipFill>
                <a:blip r:embed="rId4"/>
                <a:stretch>
                  <a:fillRect l="-1286" t="-322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7">
            <a:extLst>
              <a:ext uri="{FF2B5EF4-FFF2-40B4-BE49-F238E27FC236}">
                <a16:creationId xmlns:a16="http://schemas.microsoft.com/office/drawing/2014/main" id="{F54362A5-B023-8E4A-B2A1-31AD600F5763}"/>
              </a:ext>
            </a:extLst>
          </p:cNvPr>
          <p:cNvSpPr/>
          <p:nvPr/>
        </p:nvSpPr>
        <p:spPr>
          <a:xfrm rot="8420342">
            <a:off x="2718638" y="3238160"/>
            <a:ext cx="168136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8">
            <a:extLst>
              <a:ext uri="{FF2B5EF4-FFF2-40B4-BE49-F238E27FC236}">
                <a16:creationId xmlns:a16="http://schemas.microsoft.com/office/drawing/2014/main" id="{864E419F-0ECE-A048-BC10-2FA81A37BCD9}"/>
              </a:ext>
            </a:extLst>
          </p:cNvPr>
          <p:cNvSpPr/>
          <p:nvPr/>
        </p:nvSpPr>
        <p:spPr>
          <a:xfrm rot="2622436">
            <a:off x="4397180" y="3249309"/>
            <a:ext cx="156001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13FCF-E4B3-6944-8189-791AA29B317D}"/>
              </a:ext>
            </a:extLst>
          </p:cNvPr>
          <p:cNvSpPr/>
          <p:nvPr/>
        </p:nvSpPr>
        <p:spPr>
          <a:xfrm>
            <a:off x="2209800" y="403860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7CCFD8-560C-9F4F-A3B9-A3B999C13041}"/>
              </a:ext>
            </a:extLst>
          </p:cNvPr>
          <p:cNvSpPr/>
          <p:nvPr/>
        </p:nvSpPr>
        <p:spPr>
          <a:xfrm>
            <a:off x="5384235" y="4065639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E3140FF-E372-0548-BE91-8E5E433AA957}"/>
              </a:ext>
            </a:extLst>
          </p:cNvPr>
          <p:cNvSpPr/>
          <p:nvPr/>
        </p:nvSpPr>
        <p:spPr>
          <a:xfrm rot="10800000">
            <a:off x="5562599" y="4065638"/>
            <a:ext cx="736035" cy="65876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3A64EC-D667-4F4A-8592-6CF63D519CD1}"/>
                  </a:ext>
                </a:extLst>
              </p:cNvPr>
              <p:cNvSpPr txBox="1"/>
              <p:nvPr/>
            </p:nvSpPr>
            <p:spPr>
              <a:xfrm>
                <a:off x="3403035" y="5447973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3A64EC-D667-4F4A-8592-6CF63D51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35" y="5447973"/>
                <a:ext cx="198120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C96AEB-FF54-3C4A-90DD-F1F25BFFA849}"/>
                  </a:ext>
                </a:extLst>
              </p:cNvPr>
              <p:cNvSpPr txBox="1"/>
              <p:nvPr/>
            </p:nvSpPr>
            <p:spPr>
              <a:xfrm>
                <a:off x="6464710" y="5447973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 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C96AEB-FF54-3C4A-90DD-F1F25BFF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10" y="5447973"/>
                <a:ext cx="2286000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75AFFD00-2EE5-D44A-870A-D4FA8F3B5581}"/>
              </a:ext>
            </a:extLst>
          </p:cNvPr>
          <p:cNvCxnSpPr/>
          <p:nvPr/>
        </p:nvCxnSpPr>
        <p:spPr>
          <a:xfrm>
            <a:off x="2503505" y="4760586"/>
            <a:ext cx="914400" cy="914400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8216BFE-CE3B-CA4F-B58F-29A52C2A1FC6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5095500" y="5089336"/>
            <a:ext cx="832039" cy="25456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F87DEBF-7458-DE47-A780-5D17FF15650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096000" y="4305300"/>
            <a:ext cx="1511710" cy="114267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5" grpId="0" animBg="1"/>
      <p:bldP spid="16" grpId="0" animBg="1"/>
      <p:bldP spid="6" grpId="0" animBg="1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=</a:t>
                </a:r>
                <a:r>
                  <a:rPr lang="en-US" sz="20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mod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mod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mod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1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  <a:blipFill>
                <a:blip r:embed="rId3"/>
                <a:stretch>
                  <a:fillRect l="-74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/>
              <p:nvPr/>
            </p:nvSpPr>
            <p:spPr>
              <a:xfrm>
                <a:off x="2362200" y="2087207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087207"/>
                <a:ext cx="3920817" cy="369332"/>
              </a:xfrm>
              <a:prstGeom prst="rect">
                <a:avLst/>
              </a:prstGeom>
              <a:blipFill>
                <a:blip r:embed="rId4"/>
                <a:stretch>
                  <a:fillRect l="-1286" t="-3226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D7CCFD8-560C-9F4F-A3B9-A3B999C13041}"/>
              </a:ext>
            </a:extLst>
          </p:cNvPr>
          <p:cNvSpPr/>
          <p:nvPr/>
        </p:nvSpPr>
        <p:spPr>
          <a:xfrm>
            <a:off x="4114801" y="3429000"/>
            <a:ext cx="1917290" cy="18287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E3140FF-E372-0548-BE91-8E5E433AA957}"/>
              </a:ext>
            </a:extLst>
          </p:cNvPr>
          <p:cNvSpPr/>
          <p:nvPr/>
        </p:nvSpPr>
        <p:spPr>
          <a:xfrm rot="10800000">
            <a:off x="4419599" y="3429000"/>
            <a:ext cx="1612491" cy="1371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3A64EC-D667-4F4A-8592-6CF63D519CD1}"/>
                  </a:ext>
                </a:extLst>
              </p:cNvPr>
              <p:cNvSpPr txBox="1"/>
              <p:nvPr/>
            </p:nvSpPr>
            <p:spPr>
              <a:xfrm>
                <a:off x="3403035" y="5447973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3A64EC-D667-4F4A-8592-6CF63D51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35" y="5447973"/>
                <a:ext cx="198120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C96AEB-FF54-3C4A-90DD-F1F25BFFA849}"/>
                  </a:ext>
                </a:extLst>
              </p:cNvPr>
              <p:cNvSpPr txBox="1"/>
              <p:nvPr/>
            </p:nvSpPr>
            <p:spPr>
              <a:xfrm>
                <a:off x="6464710" y="5447973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800" b="1" i="1">
                          <a:latin typeface="Cambria Math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 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C96AEB-FF54-3C4A-90DD-F1F25BFF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10" y="5447973"/>
                <a:ext cx="2286000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8216BFE-CE3B-CA4F-B58F-29A52C2A1FC6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5095500" y="5089336"/>
            <a:ext cx="832039" cy="25456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F87DEBF-7458-DE47-A780-5D17FF15650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791200" y="4267200"/>
            <a:ext cx="1816510" cy="118077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11FFA6-162A-F04F-87D2-293ED2C02BA5}"/>
              </a:ext>
            </a:extLst>
          </p:cNvPr>
          <p:cNvSpPr/>
          <p:nvPr/>
        </p:nvSpPr>
        <p:spPr>
          <a:xfrm flipH="1">
            <a:off x="4458926" y="3872797"/>
            <a:ext cx="164690" cy="1589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8DDA94-C015-E941-9171-DD6C4A105DBC}"/>
              </a:ext>
            </a:extLst>
          </p:cNvPr>
          <p:cNvSpPr/>
          <p:nvPr/>
        </p:nvSpPr>
        <p:spPr>
          <a:xfrm flipH="1">
            <a:off x="5225844" y="3704264"/>
            <a:ext cx="164690" cy="15891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B625A9-046B-7E4F-B0EC-F2F0A5C01748}"/>
                  </a:ext>
                </a:extLst>
              </p:cNvPr>
              <p:cNvSpPr txBox="1"/>
              <p:nvPr/>
            </p:nvSpPr>
            <p:spPr>
              <a:xfrm>
                <a:off x="4582205" y="3881180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B625A9-046B-7E4F-B0EC-F2F0A5C01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05" y="3881180"/>
                <a:ext cx="3764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96C5CB-FF6A-D942-BBAC-6E1682484FA6}"/>
                  </a:ext>
                </a:extLst>
              </p:cNvPr>
              <p:cNvSpPr txBox="1"/>
              <p:nvPr/>
            </p:nvSpPr>
            <p:spPr>
              <a:xfrm>
                <a:off x="5370014" y="3679631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96C5CB-FF6A-D942-BBAC-6E168248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014" y="3679631"/>
                <a:ext cx="3693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55519-C316-3443-A207-F1CEF2459CF9}"/>
                  </a:ext>
                </a:extLst>
              </p:cNvPr>
              <p:cNvSpPr txBox="1"/>
              <p:nvPr/>
            </p:nvSpPr>
            <p:spPr>
              <a:xfrm>
                <a:off x="464785" y="2087207"/>
                <a:ext cx="1621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B55519-C316-3443-A207-F1CEF245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5" y="2087207"/>
                <a:ext cx="16215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5297AE-5F42-2045-8E22-81DAC644688F}"/>
                  </a:ext>
                </a:extLst>
              </p:cNvPr>
              <p:cNvSpPr txBox="1"/>
              <p:nvPr/>
            </p:nvSpPr>
            <p:spPr>
              <a:xfrm>
                <a:off x="1904164" y="208720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5297AE-5F42-2045-8E22-81DAC6446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4" y="2087207"/>
                <a:ext cx="3818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43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9" grpId="0"/>
      <p:bldP spid="8" grpId="0" animBg="1"/>
      <p:bldP spid="18" grpId="0" animBg="1"/>
      <p:bldP spid="11" grpId="0"/>
      <p:bldP spid="23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6551</TotalTime>
  <Words>1924</Words>
  <Application>Microsoft Office PowerPoint</Application>
  <PresentationFormat>On-screen Show (4:3)</PresentationFormat>
  <Paragraphs>453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</vt:lpstr>
      <vt:lpstr>Calibri</vt:lpstr>
      <vt:lpstr>Cambria Math</vt:lpstr>
      <vt:lpstr>Wingdings</vt:lpstr>
      <vt:lpstr>Office Theme</vt:lpstr>
      <vt:lpstr>Randomized Algorithms CS648A </vt:lpstr>
      <vt:lpstr>Randomized algorithm for  Primality</vt:lpstr>
      <vt:lpstr>Using simple modular arithmetic </vt:lpstr>
      <vt:lpstr>Plot for composite numbers</vt:lpstr>
      <vt:lpstr>n : composite number</vt:lpstr>
      <vt:lpstr>n : composite number</vt:lpstr>
      <vt:lpstr>Plot created by Avi and Harsh</vt:lpstr>
      <vt:lpstr>n : composite number</vt:lpstr>
      <vt:lpstr>n : composite number</vt:lpstr>
      <vt:lpstr>n : composite number</vt:lpstr>
      <vt:lpstr>n : composite number</vt:lpstr>
      <vt:lpstr>n : composite number</vt:lpstr>
      <vt:lpstr>A very very important question</vt:lpstr>
      <vt:lpstr>Randomized Algorithms  discussed till now</vt:lpstr>
      <vt:lpstr>Randomized Algorithms</vt:lpstr>
      <vt:lpstr>Randomized Algorithms</vt:lpstr>
      <vt:lpstr>Randomized Quick Sort</vt:lpstr>
      <vt:lpstr>Randomized Quick Sort</vt:lpstr>
      <vt:lpstr>Randomized Quick Sort</vt:lpstr>
      <vt:lpstr>Randomized Algorithm for Approximate median</vt:lpstr>
      <vt:lpstr>Randomized Algorithm for  Approximate median</vt:lpstr>
      <vt:lpstr>Randomized Algorithm for  Approximate median</vt:lpstr>
      <vt:lpstr>Checking Equality of Files</vt:lpstr>
      <vt:lpstr>How many primes less than n ? </vt:lpstr>
      <vt:lpstr>Randomized Algorithms</vt:lpstr>
      <vt:lpstr>PowerPoint Presentation</vt:lpstr>
      <vt:lpstr>Frievald’s Technique Application  matrix product verification</vt:lpstr>
      <vt:lpstr>Approximate Distance oracles</vt:lpstr>
      <vt:lpstr>All-Pairs Shortest Paths</vt:lpstr>
      <vt:lpstr>All-Pairs Shortest Paths</vt:lpstr>
      <vt:lpstr>All-Pairs Approximate Shortest Paths</vt:lpstr>
      <vt:lpstr>A truly magical result</vt:lpstr>
      <vt:lpstr>Inspiration from  our daily life</vt:lpstr>
      <vt:lpstr>PowerPoint Presentation</vt:lpstr>
      <vt:lpstr>PowerPoint Presentation</vt:lpstr>
      <vt:lpstr>PowerPoint Presentation</vt:lpstr>
      <vt:lpstr>Idea  to achieve subquadratic space</vt:lpstr>
      <vt:lpstr>Idea  to achieve subquadratic space</vt:lpstr>
      <vt:lpstr>Formal notion of locality</vt:lpstr>
      <vt:lpstr>Formal notion of locality</vt:lpstr>
      <vt:lpstr>The Idea</vt:lpstr>
      <vt:lpstr>Reporting distance from u </vt:lpstr>
      <vt:lpstr>What is the stretch ?</vt:lpstr>
      <vt:lpstr>3-approximate distance oracle</vt:lpstr>
      <vt:lpstr>The real challenge left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781</cp:revision>
  <dcterms:created xsi:type="dcterms:W3CDTF">2011-12-03T04:13:03Z</dcterms:created>
  <dcterms:modified xsi:type="dcterms:W3CDTF">2024-01-30T08:17:49Z</dcterms:modified>
</cp:coreProperties>
</file>