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78" r:id="rId3"/>
    <p:sldId id="318" r:id="rId4"/>
    <p:sldId id="319" r:id="rId5"/>
    <p:sldId id="320" r:id="rId6"/>
    <p:sldId id="322" r:id="rId7"/>
    <p:sldId id="321" r:id="rId8"/>
    <p:sldId id="341" r:id="rId9"/>
    <p:sldId id="280" r:id="rId10"/>
    <p:sldId id="281" r:id="rId11"/>
    <p:sldId id="284" r:id="rId12"/>
    <p:sldId id="342" r:id="rId13"/>
    <p:sldId id="288" r:id="rId14"/>
    <p:sldId id="290" r:id="rId15"/>
    <p:sldId id="291" r:id="rId16"/>
    <p:sldId id="292" r:id="rId17"/>
    <p:sldId id="339" r:id="rId18"/>
    <p:sldId id="293" r:id="rId19"/>
    <p:sldId id="307" r:id="rId20"/>
    <p:sldId id="343" r:id="rId21"/>
    <p:sldId id="344" r:id="rId22"/>
    <p:sldId id="425" r:id="rId23"/>
    <p:sldId id="325" r:id="rId24"/>
    <p:sldId id="345" r:id="rId25"/>
    <p:sldId id="311" r:id="rId26"/>
    <p:sldId id="315" r:id="rId27"/>
    <p:sldId id="312" r:id="rId28"/>
    <p:sldId id="323" r:id="rId29"/>
    <p:sldId id="324" r:id="rId30"/>
    <p:sldId id="347" r:id="rId31"/>
    <p:sldId id="328" r:id="rId32"/>
    <p:sldId id="349" r:id="rId33"/>
    <p:sldId id="351" r:id="rId34"/>
    <p:sldId id="348" r:id="rId35"/>
    <p:sldId id="301" r:id="rId36"/>
    <p:sldId id="352" r:id="rId37"/>
    <p:sldId id="356" r:id="rId38"/>
    <p:sldId id="358" r:id="rId39"/>
    <p:sldId id="357" r:id="rId40"/>
    <p:sldId id="360" r:id="rId41"/>
    <p:sldId id="415" r:id="rId42"/>
    <p:sldId id="426" r:id="rId43"/>
    <p:sldId id="427" r:id="rId44"/>
    <p:sldId id="428" r:id="rId45"/>
    <p:sldId id="346" r:id="rId46"/>
    <p:sldId id="335" r:id="rId47"/>
    <p:sldId id="336" r:id="rId48"/>
    <p:sldId id="417" r:id="rId49"/>
    <p:sldId id="338" r:id="rId50"/>
    <p:sldId id="429" r:id="rId51"/>
    <p:sldId id="419" r:id="rId52"/>
    <p:sldId id="362" r:id="rId53"/>
    <p:sldId id="363" r:id="rId54"/>
    <p:sldId id="370" r:id="rId55"/>
    <p:sldId id="369" r:id="rId56"/>
    <p:sldId id="439" r:id="rId57"/>
    <p:sldId id="365" r:id="rId58"/>
    <p:sldId id="364" r:id="rId59"/>
    <p:sldId id="367" r:id="rId60"/>
    <p:sldId id="368" r:id="rId61"/>
    <p:sldId id="371" r:id="rId62"/>
    <p:sldId id="420" r:id="rId63"/>
    <p:sldId id="354" r:id="rId64"/>
    <p:sldId id="440" r:id="rId65"/>
    <p:sldId id="422" r:id="rId66"/>
    <p:sldId id="421" r:id="rId67"/>
    <p:sldId id="353" r:id="rId68"/>
    <p:sldId id="372" r:id="rId69"/>
    <p:sldId id="430" r:id="rId70"/>
    <p:sldId id="431" r:id="rId71"/>
    <p:sldId id="400" r:id="rId72"/>
    <p:sldId id="423" r:id="rId73"/>
    <p:sldId id="401" r:id="rId74"/>
    <p:sldId id="403" r:id="rId75"/>
    <p:sldId id="424" r:id="rId76"/>
    <p:sldId id="404" r:id="rId77"/>
    <p:sldId id="374" r:id="rId78"/>
    <p:sldId id="375" r:id="rId79"/>
    <p:sldId id="380" r:id="rId80"/>
    <p:sldId id="381" r:id="rId81"/>
    <p:sldId id="377" r:id="rId82"/>
    <p:sldId id="384" r:id="rId83"/>
    <p:sldId id="385" r:id="rId84"/>
    <p:sldId id="382" r:id="rId85"/>
    <p:sldId id="383" r:id="rId86"/>
    <p:sldId id="388" r:id="rId87"/>
    <p:sldId id="405" r:id="rId88"/>
    <p:sldId id="412" r:id="rId89"/>
    <p:sldId id="409" r:id="rId90"/>
    <p:sldId id="408" r:id="rId91"/>
    <p:sldId id="406" r:id="rId92"/>
    <p:sldId id="410" r:id="rId93"/>
    <p:sldId id="411" r:id="rId94"/>
    <p:sldId id="437" r:id="rId95"/>
    <p:sldId id="434" r:id="rId96"/>
    <p:sldId id="433" r:id="rId97"/>
    <p:sldId id="436" r:id="rId98"/>
    <p:sldId id="438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9"/>
  </p:normalViewPr>
  <p:slideViewPr>
    <p:cSldViewPr snapToGrid="0">
      <p:cViewPr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50.png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30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6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cs-648.vercel.app/" TargetMode="Externa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400" y="-35625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5D03CB-1EF4-4575-BA97-23EEE14EB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132" y="0"/>
            <a:ext cx="4902679" cy="46195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B3A981E-AF55-4BBF-85FC-8E53CC80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3850" y="1"/>
            <a:ext cx="3808150" cy="3428999"/>
          </a:xfrm>
          <a:custGeom>
            <a:avLst/>
            <a:gdLst>
              <a:gd name="connsiteX0" fmla="*/ 709972 w 4030116"/>
              <a:gd name="connsiteY0" fmla="*/ 0 h 3628865"/>
              <a:gd name="connsiteX1" fmla="*/ 3431306 w 4030116"/>
              <a:gd name="connsiteY1" fmla="*/ 0 h 3628865"/>
              <a:gd name="connsiteX2" fmla="*/ 3534802 w 4030116"/>
              <a:gd name="connsiteY2" fmla="*/ 94063 h 3628865"/>
              <a:gd name="connsiteX3" fmla="*/ 3978557 w 4030116"/>
              <a:gd name="connsiteY3" fmla="*/ 752240 h 3628865"/>
              <a:gd name="connsiteX4" fmla="*/ 4030116 w 4030116"/>
              <a:gd name="connsiteY4" fmla="*/ 893110 h 3628865"/>
              <a:gd name="connsiteX5" fmla="*/ 4030116 w 4030116"/>
              <a:gd name="connsiteY5" fmla="*/ 2223342 h 3628865"/>
              <a:gd name="connsiteX6" fmla="*/ 3978557 w 4030116"/>
              <a:gd name="connsiteY6" fmla="*/ 2364212 h 3628865"/>
              <a:gd name="connsiteX7" fmla="*/ 2070639 w 4030116"/>
              <a:gd name="connsiteY7" fmla="*/ 3628865 h 3628865"/>
              <a:gd name="connsiteX8" fmla="*/ 0 w 4030116"/>
              <a:gd name="connsiteY8" fmla="*/ 1558226 h 3628865"/>
              <a:gd name="connsiteX9" fmla="*/ 606476 w 4030116"/>
              <a:gd name="connsiteY9" fmla="*/ 94063 h 36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0116" h="3628865">
                <a:moveTo>
                  <a:pt x="709972" y="0"/>
                </a:moveTo>
                <a:lnTo>
                  <a:pt x="3431306" y="0"/>
                </a:lnTo>
                <a:lnTo>
                  <a:pt x="3534802" y="94063"/>
                </a:lnTo>
                <a:cubicBezTo>
                  <a:pt x="3722158" y="281419"/>
                  <a:pt x="3873777" y="504512"/>
                  <a:pt x="3978557" y="752240"/>
                </a:cubicBezTo>
                <a:lnTo>
                  <a:pt x="4030116" y="893110"/>
                </a:lnTo>
                <a:lnTo>
                  <a:pt x="4030116" y="2223342"/>
                </a:lnTo>
                <a:lnTo>
                  <a:pt x="3978557" y="2364212"/>
                </a:lnTo>
                <a:cubicBezTo>
                  <a:pt x="3664217" y="3107396"/>
                  <a:pt x="2928325" y="3628865"/>
                  <a:pt x="2070639" y="3628865"/>
                </a:cubicBezTo>
                <a:cubicBezTo>
                  <a:pt x="927057" y="3628865"/>
                  <a:pt x="0" y="2701808"/>
                  <a:pt x="0" y="1558226"/>
                </a:cubicBezTo>
                <a:cubicBezTo>
                  <a:pt x="0" y="986435"/>
                  <a:pt x="231764" y="468775"/>
                  <a:pt x="606476" y="94063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0E21CE3-CE4A-4A81-86C9-019354341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505" y="3131553"/>
            <a:ext cx="4447156" cy="3726448"/>
          </a:xfrm>
          <a:custGeom>
            <a:avLst/>
            <a:gdLst>
              <a:gd name="connsiteX0" fmla="*/ 2340464 w 4680928"/>
              <a:gd name="connsiteY0" fmla="*/ 0 h 3922335"/>
              <a:gd name="connsiteX1" fmla="*/ 4680928 w 4680928"/>
              <a:gd name="connsiteY1" fmla="*/ 2340464 h 3922335"/>
              <a:gd name="connsiteX2" fmla="*/ 4146480 w 4680928"/>
              <a:gd name="connsiteY2" fmla="*/ 3829217 h 3922335"/>
              <a:gd name="connsiteX3" fmla="*/ 4061848 w 4680928"/>
              <a:gd name="connsiteY3" fmla="*/ 3922335 h 3922335"/>
              <a:gd name="connsiteX4" fmla="*/ 619080 w 4680928"/>
              <a:gd name="connsiteY4" fmla="*/ 3922335 h 3922335"/>
              <a:gd name="connsiteX5" fmla="*/ 534448 w 4680928"/>
              <a:gd name="connsiteY5" fmla="*/ 3829217 h 3922335"/>
              <a:gd name="connsiteX6" fmla="*/ 0 w 4680928"/>
              <a:gd name="connsiteY6" fmla="*/ 2340464 h 3922335"/>
              <a:gd name="connsiteX7" fmla="*/ 2340464 w 4680928"/>
              <a:gd name="connsiteY7" fmla="*/ 0 h 39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0928" h="3922335">
                <a:moveTo>
                  <a:pt x="2340464" y="0"/>
                </a:moveTo>
                <a:cubicBezTo>
                  <a:pt x="3633067" y="0"/>
                  <a:pt x="4680928" y="1047861"/>
                  <a:pt x="4680928" y="2340464"/>
                </a:cubicBezTo>
                <a:cubicBezTo>
                  <a:pt x="4680928" y="2905978"/>
                  <a:pt x="4480361" y="3424647"/>
                  <a:pt x="4146480" y="3829217"/>
                </a:cubicBezTo>
                <a:lnTo>
                  <a:pt x="4061848" y="3922335"/>
                </a:lnTo>
                <a:lnTo>
                  <a:pt x="619080" y="3922335"/>
                </a:lnTo>
                <a:lnTo>
                  <a:pt x="534448" y="3829217"/>
                </a:lnTo>
                <a:cubicBezTo>
                  <a:pt x="200567" y="3424647"/>
                  <a:pt x="0" y="2905978"/>
                  <a:pt x="0" y="2340464"/>
                </a:cubicBezTo>
                <a:cubicBezTo>
                  <a:pt x="0" y="1047861"/>
                  <a:pt x="1047861" y="0"/>
                  <a:pt x="2340464" y="0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827" y="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AA352-7B58-631B-C8AE-8817E048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9709" y="-263939"/>
            <a:ext cx="6274148" cy="2885715"/>
          </a:xfrm>
        </p:spPr>
        <p:txBody>
          <a:bodyPr>
            <a:normAutofit/>
          </a:bodyPr>
          <a:lstStyle/>
          <a:p>
            <a:r>
              <a:rPr lang="en-US" sz="3200"/>
              <a:t>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04952-B3EC-2359-DDAF-5A5A9E412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50" y="3043099"/>
            <a:ext cx="4024032" cy="771802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GROUP PROJECT on </a:t>
            </a:r>
          </a:p>
          <a:p>
            <a:r>
              <a:rPr lang="en-US"/>
              <a:t>SMALLEST ENCLOSING CIRCLE </a:t>
            </a: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779" y="640535"/>
            <a:ext cx="663994" cy="6639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72950BC3-A7CF-4F1B-8A6E-14E3DDE55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779" y="640535"/>
            <a:ext cx="663994" cy="6639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2534" y="4845569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370326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6BFD9967-9371-4F99-A8D2-502B11A38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2534" y="4845569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FF461-4912-044D-1648-1D1620976E3D}"/>
              </a:ext>
            </a:extLst>
          </p:cNvPr>
          <p:cNvSpPr txBox="1"/>
          <p:nvPr/>
        </p:nvSpPr>
        <p:spPr>
          <a:xfrm>
            <a:off x="5407572" y="5144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044245-2CC2-730D-01FC-DCE1724753BD}"/>
              </a:ext>
            </a:extLst>
          </p:cNvPr>
          <p:cNvSpPr/>
          <p:nvPr/>
        </p:nvSpPr>
        <p:spPr>
          <a:xfrm>
            <a:off x="6096000" y="39381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9892AB-2713-4489-7A5A-F1BA2021AF29}"/>
              </a:ext>
            </a:extLst>
          </p:cNvPr>
          <p:cNvSpPr/>
          <p:nvPr/>
        </p:nvSpPr>
        <p:spPr>
          <a:xfrm>
            <a:off x="8383850" y="494071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512CE0-2CC1-F2CF-1C87-8F12A93B4626}"/>
              </a:ext>
            </a:extLst>
          </p:cNvPr>
          <p:cNvSpPr/>
          <p:nvPr/>
        </p:nvSpPr>
        <p:spPr>
          <a:xfrm>
            <a:off x="6253655" y="592279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3ED0C4-6421-605A-2310-95D336204C41}"/>
              </a:ext>
            </a:extLst>
          </p:cNvPr>
          <p:cNvSpPr/>
          <p:nvPr/>
        </p:nvSpPr>
        <p:spPr>
          <a:xfrm>
            <a:off x="7442793" y="362280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2F6DE8-98B5-1325-B11A-75308437DE1A}"/>
              </a:ext>
            </a:extLst>
          </p:cNvPr>
          <p:cNvSpPr/>
          <p:nvPr/>
        </p:nvSpPr>
        <p:spPr>
          <a:xfrm>
            <a:off x="7640115" y="618075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82A0B5-6823-EEBE-F51E-3B387B28FD5C}"/>
              </a:ext>
            </a:extLst>
          </p:cNvPr>
          <p:cNvSpPr/>
          <p:nvPr/>
        </p:nvSpPr>
        <p:spPr>
          <a:xfrm>
            <a:off x="9181237" y="6212094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F75C4B6-EB96-EF70-02E9-A5DA1FFA75A3}"/>
              </a:ext>
            </a:extLst>
          </p:cNvPr>
          <p:cNvSpPr/>
          <p:nvPr/>
        </p:nvSpPr>
        <p:spPr>
          <a:xfrm>
            <a:off x="5024849" y="4850200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BD5F93-1E1C-141A-BE00-14088A70C09F}"/>
              </a:ext>
            </a:extLst>
          </p:cNvPr>
          <p:cNvSpPr/>
          <p:nvPr/>
        </p:nvSpPr>
        <p:spPr>
          <a:xfrm>
            <a:off x="7671567" y="301786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F1E535-B18E-7A06-89AF-A64726FC0806}"/>
              </a:ext>
            </a:extLst>
          </p:cNvPr>
          <p:cNvSpPr txBox="1"/>
          <p:nvPr/>
        </p:nvSpPr>
        <p:spPr>
          <a:xfrm>
            <a:off x="8699160" y="662788"/>
            <a:ext cx="32525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sz="3200" b="1">
                <a:latin typeface="+mj-lt"/>
              </a:rPr>
              <a:t>G R O U P 1: </a:t>
            </a:r>
          </a:p>
          <a:p>
            <a:r>
              <a:rPr lang="en-US" sz="3200" b="1">
                <a:latin typeface="+mj-lt"/>
              </a:rPr>
              <a:t>4 7 6 1 3 2 8 5 0 9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86B80-F066-B1C6-0C6E-372232CC8449}"/>
              </a:ext>
            </a:extLst>
          </p:cNvPr>
          <p:cNvSpPr txBox="1"/>
          <p:nvPr/>
        </p:nvSpPr>
        <p:spPr>
          <a:xfrm>
            <a:off x="8861419" y="1836210"/>
            <a:ext cx="6336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 I S H I  P O O N I A </a:t>
            </a:r>
          </a:p>
          <a:p>
            <a:r>
              <a:rPr lang="en-US"/>
              <a:t>D H R U V </a:t>
            </a:r>
          </a:p>
          <a:p>
            <a:r>
              <a:rPr lang="en-US"/>
              <a:t>Y O G I T </a:t>
            </a:r>
          </a:p>
        </p:txBody>
      </p:sp>
      <p:sp>
        <p:nvSpPr>
          <p:cNvPr id="4" name="Oval 3" hidden="1">
            <a:extLst>
              <a:ext uri="{FF2B5EF4-FFF2-40B4-BE49-F238E27FC236}">
                <a16:creationId xmlns:a16="http://schemas.microsoft.com/office/drawing/2014/main" id="{E3856FA1-560A-E5B3-E786-E3BCD79BF15D}"/>
              </a:ext>
            </a:extLst>
          </p:cNvPr>
          <p:cNvSpPr/>
          <p:nvPr/>
        </p:nvSpPr>
        <p:spPr>
          <a:xfrm>
            <a:off x="305705" y="633995"/>
            <a:ext cx="393911" cy="3939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B34397D-0937-BCD1-46BB-B6AB9A389BE0}"/>
              </a:ext>
            </a:extLst>
          </p:cNvPr>
          <p:cNvSpPr/>
          <p:nvPr/>
        </p:nvSpPr>
        <p:spPr>
          <a:xfrm>
            <a:off x="5552130" y="319294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9BD-C633-3331-4B00-912212AE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8257"/>
            <a:ext cx="10813473" cy="1154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Consider another circle C passing through the intersection of two circles, centered at the midpoint of line joining C</a:t>
            </a:r>
            <a:r>
              <a:rPr lang="en-US" baseline="-25000" dirty="0">
                <a:latin typeface="Century" panose="02040604050505020304" pitchFamily="18" charset="0"/>
              </a:rPr>
              <a:t>1</a:t>
            </a:r>
            <a:r>
              <a:rPr lang="en-US" dirty="0">
                <a:latin typeface="Century" panose="02040604050505020304" pitchFamily="18" charset="0"/>
              </a:rPr>
              <a:t> and C</a:t>
            </a:r>
            <a:r>
              <a:rPr lang="en-US" baseline="-25000" dirty="0">
                <a:latin typeface="Century" panose="02040604050505020304" pitchFamily="18" charset="0"/>
              </a:rPr>
              <a:t>2  </a:t>
            </a:r>
            <a:r>
              <a:rPr lang="en-US" dirty="0">
                <a:latin typeface="Century" panose="02040604050505020304" pitchFamily="18" charset="0"/>
              </a:rPr>
              <a:t>containing all points x ∊ C</a:t>
            </a:r>
            <a:r>
              <a:rPr lang="en-US" baseline="-25000" dirty="0">
                <a:latin typeface="Century" panose="02040604050505020304" pitchFamily="18" charset="0"/>
              </a:rPr>
              <a:t>1</a:t>
            </a:r>
            <a:r>
              <a:rPr lang="en-US" dirty="0">
                <a:latin typeface="Century" panose="02040604050505020304" pitchFamily="18" charset="0"/>
              </a:rPr>
              <a:t> ∩ C</a:t>
            </a:r>
            <a:r>
              <a:rPr lang="en-US" baseline="-25000" dirty="0">
                <a:latin typeface="Century" panose="02040604050505020304" pitchFamily="18" charset="0"/>
              </a:rPr>
              <a:t>2</a:t>
            </a:r>
            <a:r>
              <a:rPr lang="en-US" dirty="0">
                <a:latin typeface="Century" panose="02040604050505020304" pitchFamily="18" charset="0"/>
              </a:rPr>
              <a:t> 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5377116" y="430627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FBF2C-422C-F76F-44AF-9EBACC709F00}"/>
              </a:ext>
            </a:extLst>
          </p:cNvPr>
          <p:cNvSpPr txBox="1">
            <a:spLocks/>
          </p:cNvSpPr>
          <p:nvPr/>
        </p:nvSpPr>
        <p:spPr>
          <a:xfrm>
            <a:off x="838200" y="4088265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BD1174-17B9-5B84-021F-D7583606596E}"/>
              </a:ext>
            </a:extLst>
          </p:cNvPr>
          <p:cNvSpPr/>
          <p:nvPr/>
        </p:nvSpPr>
        <p:spPr>
          <a:xfrm>
            <a:off x="6735417" y="50252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AB0339-7A55-0692-C0F6-8F047D6E1426}"/>
              </a:ext>
            </a:extLst>
          </p:cNvPr>
          <p:cNvSpPr/>
          <p:nvPr/>
        </p:nvSpPr>
        <p:spPr>
          <a:xfrm>
            <a:off x="4961653" y="1796225"/>
            <a:ext cx="4674230" cy="45335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872AFA-FDFB-137D-B6F7-DEB17168D7C9}"/>
              </a:ext>
            </a:extLst>
          </p:cNvPr>
          <p:cNvSpPr/>
          <p:nvPr/>
        </p:nvSpPr>
        <p:spPr>
          <a:xfrm>
            <a:off x="3066855" y="1796226"/>
            <a:ext cx="4674230" cy="45335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BBF81-C91A-3606-61A3-71F0DC5B12B0}"/>
              </a:ext>
            </a:extLst>
          </p:cNvPr>
          <p:cNvSpPr/>
          <p:nvPr/>
        </p:nvSpPr>
        <p:spPr>
          <a:xfrm>
            <a:off x="6228266" y="231260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34D82C-5559-23BB-6458-44620D692D3D}"/>
              </a:ext>
            </a:extLst>
          </p:cNvPr>
          <p:cNvSpPr/>
          <p:nvPr/>
        </p:nvSpPr>
        <p:spPr>
          <a:xfrm>
            <a:off x="4286218" y="2003780"/>
            <a:ext cx="4118405" cy="411840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18405"/>
                      <a:gd name="connsiteY0" fmla="*/ 2059203 h 4118405"/>
                      <a:gd name="connsiteX1" fmla="*/ 2059203 w 4118405"/>
                      <a:gd name="connsiteY1" fmla="*/ 0 h 4118405"/>
                      <a:gd name="connsiteX2" fmla="*/ 4118406 w 4118405"/>
                      <a:gd name="connsiteY2" fmla="*/ 2059203 h 4118405"/>
                      <a:gd name="connsiteX3" fmla="*/ 2059203 w 4118405"/>
                      <a:gd name="connsiteY3" fmla="*/ 4118406 h 4118405"/>
                      <a:gd name="connsiteX4" fmla="*/ 0 w 4118405"/>
                      <a:gd name="connsiteY4" fmla="*/ 2059203 h 4118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18405" h="4118405" extrusionOk="0">
                        <a:moveTo>
                          <a:pt x="0" y="2059203"/>
                        </a:moveTo>
                        <a:cubicBezTo>
                          <a:pt x="-138035" y="836794"/>
                          <a:pt x="656311" y="99694"/>
                          <a:pt x="2059203" y="0"/>
                        </a:cubicBezTo>
                        <a:cubicBezTo>
                          <a:pt x="3513311" y="66703"/>
                          <a:pt x="3817511" y="931505"/>
                          <a:pt x="4118406" y="2059203"/>
                        </a:cubicBezTo>
                        <a:cubicBezTo>
                          <a:pt x="3919505" y="3390707"/>
                          <a:pt x="3158823" y="4326489"/>
                          <a:pt x="2059203" y="4118406"/>
                        </a:cubicBezTo>
                        <a:cubicBezTo>
                          <a:pt x="702547" y="3998373"/>
                          <a:pt x="163203" y="3274449"/>
                          <a:pt x="0" y="205920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A8D2B8-C0B6-ABD9-F900-B0F8538C49CE}"/>
              </a:ext>
            </a:extLst>
          </p:cNvPr>
          <p:cNvSpPr/>
          <p:nvPr/>
        </p:nvSpPr>
        <p:spPr>
          <a:xfrm>
            <a:off x="6187766" y="1883090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6253296" y="5975457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45344E-C819-FB38-130C-257EC44CA4EF}"/>
              </a:ext>
            </a:extLst>
          </p:cNvPr>
          <p:cNvSpPr/>
          <p:nvPr/>
        </p:nvSpPr>
        <p:spPr>
          <a:xfrm>
            <a:off x="6766748" y="346746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B34397D-0937-BCD1-46BB-B6AB9A389BE0}"/>
              </a:ext>
            </a:extLst>
          </p:cNvPr>
          <p:cNvSpPr/>
          <p:nvPr/>
        </p:nvSpPr>
        <p:spPr>
          <a:xfrm>
            <a:off x="5552130" y="319294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3632"/>
                <a:ext cx="10515600" cy="9292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latin typeface="Century" panose="02040604050505020304" pitchFamily="18" charset="0"/>
                  </a:rPr>
                  <a:t>The radius of C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>
                    <a:latin typeface="Century" panose="02040604050505020304" pitchFamily="18" charset="0"/>
                  </a:rPr>
                  <a:t> ≤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>
                    <a:latin typeface="Century" panose="020406040505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3632"/>
                <a:ext cx="10515600" cy="929224"/>
              </a:xfrm>
              <a:blipFill>
                <a:blip r:embed="rId2"/>
                <a:stretch>
                  <a:fillRect l="-121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5377116" y="430627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FBF2C-422C-F76F-44AF-9EBACC709F00}"/>
              </a:ext>
            </a:extLst>
          </p:cNvPr>
          <p:cNvSpPr txBox="1">
            <a:spLocks/>
          </p:cNvSpPr>
          <p:nvPr/>
        </p:nvSpPr>
        <p:spPr>
          <a:xfrm>
            <a:off x="838200" y="4088265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BD1174-17B9-5B84-021F-D7583606596E}"/>
              </a:ext>
            </a:extLst>
          </p:cNvPr>
          <p:cNvSpPr/>
          <p:nvPr/>
        </p:nvSpPr>
        <p:spPr>
          <a:xfrm>
            <a:off x="6735417" y="50252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AB0339-7A55-0692-C0F6-8F047D6E1426}"/>
              </a:ext>
            </a:extLst>
          </p:cNvPr>
          <p:cNvSpPr/>
          <p:nvPr/>
        </p:nvSpPr>
        <p:spPr>
          <a:xfrm>
            <a:off x="4961653" y="1796225"/>
            <a:ext cx="4674230" cy="45335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872AFA-FDFB-137D-B6F7-DEB17168D7C9}"/>
              </a:ext>
            </a:extLst>
          </p:cNvPr>
          <p:cNvSpPr/>
          <p:nvPr/>
        </p:nvSpPr>
        <p:spPr>
          <a:xfrm>
            <a:off x="3066855" y="1796226"/>
            <a:ext cx="4674230" cy="45335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BBF81-C91A-3606-61A3-71F0DC5B12B0}"/>
              </a:ext>
            </a:extLst>
          </p:cNvPr>
          <p:cNvSpPr/>
          <p:nvPr/>
        </p:nvSpPr>
        <p:spPr>
          <a:xfrm>
            <a:off x="6228266" y="231260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34D82C-5559-23BB-6458-44620D692D3D}"/>
              </a:ext>
            </a:extLst>
          </p:cNvPr>
          <p:cNvSpPr/>
          <p:nvPr/>
        </p:nvSpPr>
        <p:spPr>
          <a:xfrm>
            <a:off x="4286218" y="2003780"/>
            <a:ext cx="4118405" cy="411840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18405"/>
                      <a:gd name="connsiteY0" fmla="*/ 2059203 h 4118405"/>
                      <a:gd name="connsiteX1" fmla="*/ 2059203 w 4118405"/>
                      <a:gd name="connsiteY1" fmla="*/ 0 h 4118405"/>
                      <a:gd name="connsiteX2" fmla="*/ 4118406 w 4118405"/>
                      <a:gd name="connsiteY2" fmla="*/ 2059203 h 4118405"/>
                      <a:gd name="connsiteX3" fmla="*/ 2059203 w 4118405"/>
                      <a:gd name="connsiteY3" fmla="*/ 4118406 h 4118405"/>
                      <a:gd name="connsiteX4" fmla="*/ 0 w 4118405"/>
                      <a:gd name="connsiteY4" fmla="*/ 2059203 h 4118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18405" h="4118405" extrusionOk="0">
                        <a:moveTo>
                          <a:pt x="0" y="2059203"/>
                        </a:moveTo>
                        <a:cubicBezTo>
                          <a:pt x="-138035" y="836794"/>
                          <a:pt x="656311" y="99694"/>
                          <a:pt x="2059203" y="0"/>
                        </a:cubicBezTo>
                        <a:cubicBezTo>
                          <a:pt x="3513311" y="66703"/>
                          <a:pt x="3817511" y="931505"/>
                          <a:pt x="4118406" y="2059203"/>
                        </a:cubicBezTo>
                        <a:cubicBezTo>
                          <a:pt x="3919505" y="3390707"/>
                          <a:pt x="3158823" y="4326489"/>
                          <a:pt x="2059203" y="4118406"/>
                        </a:cubicBezTo>
                        <a:cubicBezTo>
                          <a:pt x="702547" y="3998373"/>
                          <a:pt x="163203" y="3274449"/>
                          <a:pt x="0" y="205920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A8D2B8-C0B6-ABD9-F900-B0F8538C49CE}"/>
              </a:ext>
            </a:extLst>
          </p:cNvPr>
          <p:cNvSpPr/>
          <p:nvPr/>
        </p:nvSpPr>
        <p:spPr>
          <a:xfrm>
            <a:off x="6187766" y="1883090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6253296" y="5975457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45344E-C819-FB38-130C-257EC44CA4EF}"/>
              </a:ext>
            </a:extLst>
          </p:cNvPr>
          <p:cNvSpPr/>
          <p:nvPr/>
        </p:nvSpPr>
        <p:spPr>
          <a:xfrm>
            <a:off x="6766748" y="346746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395386-DAE1-5227-85C1-2F3CE228D5E4}"/>
              </a:ext>
            </a:extLst>
          </p:cNvPr>
          <p:cNvSpPr txBox="1">
            <a:spLocks/>
          </p:cNvSpPr>
          <p:nvPr/>
        </p:nvSpPr>
        <p:spPr>
          <a:xfrm>
            <a:off x="838200" y="2653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The smallest enclosing circle contains at least two points on its circumference (for n ≥ 2)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346DC3-362F-AB44-BEFD-34157D1E6AAD}"/>
              </a:ext>
            </a:extLst>
          </p:cNvPr>
          <p:cNvSpPr/>
          <p:nvPr/>
        </p:nvSpPr>
        <p:spPr>
          <a:xfrm>
            <a:off x="265555" y="81474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9DAB2F-228F-488A-DAC9-4430E6B62CA5}"/>
              </a:ext>
            </a:extLst>
          </p:cNvPr>
          <p:cNvSpPr/>
          <p:nvPr/>
        </p:nvSpPr>
        <p:spPr>
          <a:xfrm>
            <a:off x="283155" y="81643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ACF613-ED47-56BB-1B24-D3B34F04A1D4}"/>
              </a:ext>
            </a:extLst>
          </p:cNvPr>
          <p:cNvSpPr/>
          <p:nvPr/>
        </p:nvSpPr>
        <p:spPr>
          <a:xfrm>
            <a:off x="265555" y="81643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DD6407-0F96-1782-7239-FC31FC08651B}"/>
              </a:ext>
            </a:extLst>
          </p:cNvPr>
          <p:cNvSpPr/>
          <p:nvPr/>
        </p:nvSpPr>
        <p:spPr>
          <a:xfrm>
            <a:off x="274355" y="81474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DDF3A0-C902-3FAC-528A-7FD642ED547D}"/>
              </a:ext>
            </a:extLst>
          </p:cNvPr>
          <p:cNvSpPr/>
          <p:nvPr/>
        </p:nvSpPr>
        <p:spPr>
          <a:xfrm>
            <a:off x="272124" y="80111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B101502-B333-360A-FC77-510AD1F1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Century" panose="02040604050505020304" pitchFamily="18" charset="0"/>
              </a:rPr>
              <a:t>Consider a circle with no points on its circumference</a:t>
            </a:r>
            <a:r>
              <a:rPr lang="en-US" sz="2800">
                <a:latin typeface="+mn-lt"/>
              </a:rPr>
              <a:t>.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766720-DEFC-E7C9-3EE4-C7038C7EF882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ED32F8-708B-754C-4762-AA850FF1193E}"/>
              </a:ext>
            </a:extLst>
          </p:cNvPr>
          <p:cNvSpPr/>
          <p:nvPr/>
        </p:nvSpPr>
        <p:spPr>
          <a:xfrm>
            <a:off x="3227423" y="1427837"/>
            <a:ext cx="4820323" cy="482032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F9C709-1865-B447-8B39-BF94CD246EF5}"/>
              </a:ext>
            </a:extLst>
          </p:cNvPr>
          <p:cNvSpPr/>
          <p:nvPr/>
        </p:nvSpPr>
        <p:spPr>
          <a:xfrm>
            <a:off x="4744845" y="43279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63CDC7-2BDF-F126-323E-99EAA60759D0}"/>
              </a:ext>
            </a:extLst>
          </p:cNvPr>
          <p:cNvSpPr/>
          <p:nvPr/>
        </p:nvSpPr>
        <p:spPr>
          <a:xfrm>
            <a:off x="4429535" y="335920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AA3F24-C78A-7BE2-5877-283A03439A9D}"/>
              </a:ext>
            </a:extLst>
          </p:cNvPr>
          <p:cNvSpPr/>
          <p:nvPr/>
        </p:nvSpPr>
        <p:spPr>
          <a:xfrm>
            <a:off x="5314772" y="352268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429821-9159-38F5-0CBD-821F77EE6D6E}"/>
              </a:ext>
            </a:extLst>
          </p:cNvPr>
          <p:cNvSpPr/>
          <p:nvPr/>
        </p:nvSpPr>
        <p:spPr>
          <a:xfrm>
            <a:off x="6133919" y="40780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FC711-1F70-0FB5-7201-BF8C58905027}"/>
              </a:ext>
            </a:extLst>
          </p:cNvPr>
          <p:cNvSpPr/>
          <p:nvPr/>
        </p:nvSpPr>
        <p:spPr>
          <a:xfrm>
            <a:off x="5322275" y="270592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D25172-A3C9-53ED-73E8-26F8C601BA72}"/>
              </a:ext>
            </a:extLst>
          </p:cNvPr>
          <p:cNvSpPr/>
          <p:nvPr/>
        </p:nvSpPr>
        <p:spPr>
          <a:xfrm>
            <a:off x="4471952" y="2499474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A56477-1794-8348-D771-3BC0E8D282B9}"/>
              </a:ext>
            </a:extLst>
          </p:cNvPr>
          <p:cNvSpPr/>
          <p:nvPr/>
        </p:nvSpPr>
        <p:spPr>
          <a:xfrm>
            <a:off x="6567488" y="5272508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B101502-B333-360A-FC77-510AD1F1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0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Century" panose="02040604050505020304" pitchFamily="18" charset="0"/>
              </a:rPr>
              <a:t>This circle can be further shrunk to get a smaller circle that passes through one point while still enclosing all the points.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766720-DEFC-E7C9-3EE4-C7038C7EF882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F9C709-1865-B447-8B39-BF94CD246EF5}"/>
              </a:ext>
            </a:extLst>
          </p:cNvPr>
          <p:cNvSpPr/>
          <p:nvPr/>
        </p:nvSpPr>
        <p:spPr>
          <a:xfrm>
            <a:off x="4744845" y="43279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63CDC7-2BDF-F126-323E-99EAA60759D0}"/>
              </a:ext>
            </a:extLst>
          </p:cNvPr>
          <p:cNvSpPr/>
          <p:nvPr/>
        </p:nvSpPr>
        <p:spPr>
          <a:xfrm>
            <a:off x="4429535" y="335920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AA3F24-C78A-7BE2-5877-283A03439A9D}"/>
              </a:ext>
            </a:extLst>
          </p:cNvPr>
          <p:cNvSpPr/>
          <p:nvPr/>
        </p:nvSpPr>
        <p:spPr>
          <a:xfrm>
            <a:off x="5314772" y="352268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429821-9159-38F5-0CBD-821F77EE6D6E}"/>
              </a:ext>
            </a:extLst>
          </p:cNvPr>
          <p:cNvSpPr/>
          <p:nvPr/>
        </p:nvSpPr>
        <p:spPr>
          <a:xfrm>
            <a:off x="6133919" y="40780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FC711-1F70-0FB5-7201-BF8C58905027}"/>
              </a:ext>
            </a:extLst>
          </p:cNvPr>
          <p:cNvSpPr/>
          <p:nvPr/>
        </p:nvSpPr>
        <p:spPr>
          <a:xfrm>
            <a:off x="5322275" y="270592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8BD5D0-5A68-0D12-A62D-9FC16CE4DD89}"/>
              </a:ext>
            </a:extLst>
          </p:cNvPr>
          <p:cNvSpPr/>
          <p:nvPr/>
        </p:nvSpPr>
        <p:spPr>
          <a:xfrm>
            <a:off x="3900488" y="2100902"/>
            <a:ext cx="4147258" cy="4147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D25172-A3C9-53ED-73E8-26F8C601BA72}"/>
              </a:ext>
            </a:extLst>
          </p:cNvPr>
          <p:cNvSpPr/>
          <p:nvPr/>
        </p:nvSpPr>
        <p:spPr>
          <a:xfrm>
            <a:off x="4471952" y="2499474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BA79FB-1973-C4EB-21B7-DCABD94A183B}"/>
              </a:ext>
            </a:extLst>
          </p:cNvPr>
          <p:cNvSpPr/>
          <p:nvPr/>
        </p:nvSpPr>
        <p:spPr>
          <a:xfrm>
            <a:off x="6567488" y="5272508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B101502-B333-360A-FC77-510AD1F1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0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Century" panose="02040604050505020304" pitchFamily="18" charset="0"/>
              </a:rPr>
              <a:t>We can again move the center along the line joining center and the first point to get a smaller circle passing through two points.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766720-DEFC-E7C9-3EE4-C7038C7EF882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F9C709-1865-B447-8B39-BF94CD246EF5}"/>
              </a:ext>
            </a:extLst>
          </p:cNvPr>
          <p:cNvSpPr/>
          <p:nvPr/>
        </p:nvSpPr>
        <p:spPr>
          <a:xfrm>
            <a:off x="4744845" y="43279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63CDC7-2BDF-F126-323E-99EAA60759D0}"/>
              </a:ext>
            </a:extLst>
          </p:cNvPr>
          <p:cNvSpPr/>
          <p:nvPr/>
        </p:nvSpPr>
        <p:spPr>
          <a:xfrm>
            <a:off x="4429535" y="335920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AA3F24-C78A-7BE2-5877-283A03439A9D}"/>
              </a:ext>
            </a:extLst>
          </p:cNvPr>
          <p:cNvSpPr/>
          <p:nvPr/>
        </p:nvSpPr>
        <p:spPr>
          <a:xfrm>
            <a:off x="5314772" y="352268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429821-9159-38F5-0CBD-821F77EE6D6E}"/>
              </a:ext>
            </a:extLst>
          </p:cNvPr>
          <p:cNvSpPr/>
          <p:nvPr/>
        </p:nvSpPr>
        <p:spPr>
          <a:xfrm>
            <a:off x="6133919" y="40780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FC711-1F70-0FB5-7201-BF8C58905027}"/>
              </a:ext>
            </a:extLst>
          </p:cNvPr>
          <p:cNvSpPr/>
          <p:nvPr/>
        </p:nvSpPr>
        <p:spPr>
          <a:xfrm>
            <a:off x="5322275" y="270592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8BD5D0-5A68-0D12-A62D-9FC16CE4DD89}"/>
              </a:ext>
            </a:extLst>
          </p:cNvPr>
          <p:cNvSpPr/>
          <p:nvPr/>
        </p:nvSpPr>
        <p:spPr>
          <a:xfrm>
            <a:off x="3971924" y="2100902"/>
            <a:ext cx="3614739" cy="364267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D25172-A3C9-53ED-73E8-26F8C601BA72}"/>
              </a:ext>
            </a:extLst>
          </p:cNvPr>
          <p:cNvSpPr/>
          <p:nvPr/>
        </p:nvSpPr>
        <p:spPr>
          <a:xfrm>
            <a:off x="4429535" y="2474094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A01B5-BBD2-6CF3-DF53-1837BB9748AA}"/>
              </a:ext>
            </a:extLst>
          </p:cNvPr>
          <p:cNvSpPr/>
          <p:nvPr/>
        </p:nvSpPr>
        <p:spPr>
          <a:xfrm>
            <a:off x="6567488" y="5272508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B101502-B333-360A-FC77-510AD1F1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0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Century" panose="02040604050505020304" pitchFamily="18" charset="0"/>
              </a:rPr>
              <a:t>We can again move the center along the line joining center and the first point to get a smaller circle passing through two points.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766720-DEFC-E7C9-3EE4-C7038C7EF882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F9C709-1865-B447-8B39-BF94CD246EF5}"/>
              </a:ext>
            </a:extLst>
          </p:cNvPr>
          <p:cNvSpPr/>
          <p:nvPr/>
        </p:nvSpPr>
        <p:spPr>
          <a:xfrm>
            <a:off x="4744845" y="43279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63CDC7-2BDF-F126-323E-99EAA60759D0}"/>
              </a:ext>
            </a:extLst>
          </p:cNvPr>
          <p:cNvSpPr/>
          <p:nvPr/>
        </p:nvSpPr>
        <p:spPr>
          <a:xfrm>
            <a:off x="4429535" y="335920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AA3F24-C78A-7BE2-5877-283A03439A9D}"/>
              </a:ext>
            </a:extLst>
          </p:cNvPr>
          <p:cNvSpPr/>
          <p:nvPr/>
        </p:nvSpPr>
        <p:spPr>
          <a:xfrm>
            <a:off x="5314772" y="352268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429821-9159-38F5-0CBD-821F77EE6D6E}"/>
              </a:ext>
            </a:extLst>
          </p:cNvPr>
          <p:cNvSpPr/>
          <p:nvPr/>
        </p:nvSpPr>
        <p:spPr>
          <a:xfrm>
            <a:off x="6133919" y="40780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FC711-1F70-0FB5-7201-BF8C58905027}"/>
              </a:ext>
            </a:extLst>
          </p:cNvPr>
          <p:cNvSpPr/>
          <p:nvPr/>
        </p:nvSpPr>
        <p:spPr>
          <a:xfrm>
            <a:off x="5322275" y="270592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8BD5D0-5A68-0D12-A62D-9FC16CE4DD89}"/>
              </a:ext>
            </a:extLst>
          </p:cNvPr>
          <p:cNvSpPr/>
          <p:nvPr/>
        </p:nvSpPr>
        <p:spPr>
          <a:xfrm>
            <a:off x="3971924" y="2100902"/>
            <a:ext cx="3614739" cy="364267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D25172-A3C9-53ED-73E8-26F8C601BA72}"/>
              </a:ext>
            </a:extLst>
          </p:cNvPr>
          <p:cNvSpPr/>
          <p:nvPr/>
        </p:nvSpPr>
        <p:spPr>
          <a:xfrm>
            <a:off x="4429535" y="2474094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A01B5-BBD2-6CF3-DF53-1837BB9748AA}"/>
              </a:ext>
            </a:extLst>
          </p:cNvPr>
          <p:cNvSpPr/>
          <p:nvPr/>
        </p:nvSpPr>
        <p:spPr>
          <a:xfrm>
            <a:off x="6567488" y="5272508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AF9642-73B7-D10D-BEB0-3383ADC486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4724" y="2708098"/>
                <a:ext cx="6296025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>
                    <a:solidFill>
                      <a:schemeClr val="accent4"/>
                    </a:solidFill>
                  </a:rPr>
                  <a:t>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AF9642-73B7-D10D-BEB0-3383ADC4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4" y="2708098"/>
                <a:ext cx="6296025" cy="132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28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F66-7CA8-A1F6-1C3F-A7EEB84A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157163"/>
            <a:ext cx="11687174" cy="6700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300" dirty="0">
                <a:solidFill>
                  <a:srgbClr val="0070C0"/>
                </a:solidFill>
                <a:latin typeface="Monaco" pitchFamily="2" charset="77"/>
              </a:rPr>
              <a:t>Enclosing_Circle_N4</a:t>
            </a:r>
            <a:r>
              <a:rPr lang="en-IN" sz="3300" b="0" dirty="0">
                <a:effectLst/>
                <a:latin typeface="Monaco" pitchFamily="2" charset="77"/>
              </a:rPr>
              <a:t>([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1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2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,...</a:t>
            </a: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 err="1">
                <a:solidFill>
                  <a:srgbClr val="0070C0"/>
                </a:solidFill>
                <a:effectLst/>
                <a:latin typeface="Monaco" pitchFamily="2" charset="77"/>
              </a:rPr>
              <a:t>n</a:t>
            </a:r>
            <a:r>
              <a:rPr lang="en-IN" sz="3300" b="0" dirty="0">
                <a:effectLst/>
                <a:latin typeface="Monaco" pitchFamily="2" charset="77"/>
              </a:rPr>
              <a:t>]){</a:t>
            </a:r>
          </a:p>
          <a:p>
            <a:pPr marL="0" indent="0">
              <a:buNone/>
            </a:pPr>
            <a:endParaRPr lang="en-IN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	</a:t>
            </a:r>
            <a:r>
              <a:rPr lang="en-IN" sz="2900" b="0" dirty="0">
                <a:effectLst/>
                <a:latin typeface="Monaco" pitchFamily="2" charset="77"/>
              </a:rPr>
              <a:t>C ← Circle </a:t>
            </a:r>
            <a:r>
              <a:rPr lang="en-IN" sz="2900" dirty="0">
                <a:latin typeface="Monaco" pitchFamily="2" charset="77"/>
              </a:rPr>
              <a:t>with infinite radius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effectLst/>
                <a:latin typeface="Monaco" pitchFamily="2" charset="77"/>
              </a:rPr>
              <a:t>i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←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to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		for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j ← i+</a:t>
            </a:r>
            <a:r>
              <a:rPr lang="en-IN" sz="29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dirty="0">
                <a:latin typeface="Monaco" pitchFamily="2" charset="77"/>
              </a:rPr>
              <a:t>t</a:t>
            </a:r>
            <a:r>
              <a:rPr lang="en-IN" sz="2900" b="0" dirty="0">
                <a:effectLst/>
                <a:latin typeface="Monaco" pitchFamily="2" charset="77"/>
              </a:rPr>
              <a:t>o n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		</a:t>
            </a:r>
            <a:r>
              <a:rPr lang="en-IN" sz="2900" b="0" dirty="0">
                <a:effectLst/>
                <a:latin typeface="Monaco" pitchFamily="2" charset="77"/>
              </a:rPr>
              <a:t>C'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←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dirty="0">
                <a:latin typeface="Monaco" pitchFamily="2" charset="77"/>
              </a:rPr>
              <a:t>C</a:t>
            </a:r>
            <a:r>
              <a:rPr lang="en-IN" sz="2900" b="0" dirty="0">
                <a:effectLst/>
                <a:latin typeface="Monaco" pitchFamily="2" charset="77"/>
              </a:rPr>
              <a:t>ircle formed by taking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p</a:t>
            </a:r>
            <a:r>
              <a:rPr lang="en-IN" sz="2900" b="0" baseline="-25000" dirty="0">
                <a:solidFill>
                  <a:srgbClr val="00B0F0"/>
                </a:solidFill>
                <a:effectLst/>
                <a:latin typeface="Monaco" pitchFamily="2" charset="77"/>
              </a:rPr>
              <a:t>i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, </a:t>
            </a:r>
            <a:r>
              <a:rPr lang="en-IN" sz="2900" dirty="0" err="1">
                <a:solidFill>
                  <a:srgbClr val="00B0F0"/>
                </a:solidFill>
                <a:latin typeface="Monaco" pitchFamily="2" charset="77"/>
              </a:rPr>
              <a:t>p</a:t>
            </a:r>
            <a:r>
              <a:rPr lang="en-IN" sz="2900" baseline="-25000" dirty="0" err="1">
                <a:solidFill>
                  <a:srgbClr val="00B0F0"/>
                </a:solidFill>
                <a:latin typeface="Monaco" pitchFamily="2" charset="77"/>
              </a:rPr>
              <a:t>j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as ends of diameter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			if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00B0F0"/>
                </a:solidFill>
                <a:effectLst/>
                <a:latin typeface="Monaco" pitchFamily="2" charset="77"/>
              </a:rPr>
              <a:t>C’.radius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&lt;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00B0F0"/>
                </a:solidFill>
                <a:effectLst/>
                <a:latin typeface="Monaco" pitchFamily="2" charset="77"/>
              </a:rPr>
              <a:t>C.radius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and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92D050"/>
                </a:solidFill>
                <a:effectLst/>
                <a:latin typeface="Monaco" pitchFamily="2" charset="77"/>
              </a:rPr>
              <a:t>all_points_inside</a:t>
            </a:r>
            <a:r>
              <a:rPr lang="en-IN" sz="2900" b="0" dirty="0">
                <a:solidFill>
                  <a:srgbClr val="92D050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( C')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			</a:t>
            </a:r>
            <a:r>
              <a:rPr lang="en-IN" sz="2900" b="0" dirty="0">
                <a:effectLst/>
                <a:latin typeface="Monaco" pitchFamily="2" charset="77"/>
              </a:rPr>
              <a:t>C ← C'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end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end</a:t>
            </a:r>
          </a:p>
          <a:p>
            <a:pPr marL="0" indent="0">
              <a:buNone/>
            </a:pPr>
            <a:b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</a:b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effectLst/>
                <a:latin typeface="Monaco" pitchFamily="2" charset="77"/>
              </a:rPr>
              <a:t>i</a:t>
            </a:r>
            <a:r>
              <a:rPr lang="en-IN" sz="2900" b="0" dirty="0">
                <a:effectLst/>
                <a:latin typeface="Monaco" pitchFamily="2" charset="77"/>
              </a:rPr>
              <a:t> ←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to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do 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		for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j ← i+</a:t>
            </a:r>
            <a:r>
              <a:rPr lang="en-IN" sz="29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to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			for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k ← j+</a:t>
            </a:r>
            <a:r>
              <a:rPr lang="en-IN" sz="29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to n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			</a:t>
            </a:r>
            <a:r>
              <a:rPr lang="en-IN" sz="2900" b="0" dirty="0">
                <a:effectLst/>
                <a:latin typeface="Monaco" pitchFamily="2" charset="77"/>
              </a:rPr>
              <a:t>C'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=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0070C0"/>
                </a:solidFill>
                <a:effectLst/>
                <a:latin typeface="Monaco" pitchFamily="2" charset="77"/>
              </a:rPr>
              <a:t>circumcircle</a:t>
            </a:r>
            <a:r>
              <a:rPr lang="en-IN" sz="2900" b="0" dirty="0">
                <a:solidFill>
                  <a:srgbClr val="92D050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chemeClr val="accent6">
                    <a:lumMod val="50000"/>
                  </a:schemeClr>
                </a:solidFill>
                <a:effectLst/>
                <a:latin typeface="Monaco" pitchFamily="2" charset="77"/>
              </a:rPr>
              <a:t>( </a:t>
            </a:r>
            <a:r>
              <a:rPr lang="en-IN" sz="2900" dirty="0">
                <a:solidFill>
                  <a:schemeClr val="accent6">
                    <a:lumMod val="50000"/>
                  </a:schemeClr>
                </a:solidFill>
                <a:latin typeface="Monaco" pitchFamily="2" charset="77"/>
              </a:rPr>
              <a:t>p</a:t>
            </a:r>
            <a:r>
              <a:rPr lang="en-IN" sz="2900" baseline="-25000" dirty="0">
                <a:solidFill>
                  <a:schemeClr val="accent6">
                    <a:lumMod val="50000"/>
                  </a:schemeClr>
                </a:solidFill>
                <a:latin typeface="Monaco" pitchFamily="2" charset="77"/>
              </a:rPr>
              <a:t>i </a:t>
            </a:r>
            <a:r>
              <a:rPr lang="en-IN" sz="2900" dirty="0">
                <a:solidFill>
                  <a:schemeClr val="accent6">
                    <a:lumMod val="50000"/>
                  </a:schemeClr>
                </a:solidFill>
                <a:latin typeface="Monaco" pitchFamily="2" charset="77"/>
              </a:rPr>
              <a:t>, </a:t>
            </a:r>
            <a:r>
              <a:rPr lang="en-IN" sz="2900" dirty="0" err="1">
                <a:solidFill>
                  <a:schemeClr val="accent6">
                    <a:lumMod val="50000"/>
                  </a:schemeClr>
                </a:solidFill>
                <a:latin typeface="Monaco" pitchFamily="2" charset="77"/>
              </a:rPr>
              <a:t>p</a:t>
            </a:r>
            <a:r>
              <a:rPr lang="en-IN" sz="2900" baseline="-25000" dirty="0" err="1">
                <a:solidFill>
                  <a:schemeClr val="accent6">
                    <a:lumMod val="50000"/>
                  </a:schemeClr>
                </a:solidFill>
                <a:latin typeface="Monaco" pitchFamily="2" charset="77"/>
              </a:rPr>
              <a:t>j</a:t>
            </a:r>
            <a:r>
              <a:rPr lang="en-IN" sz="2900" baseline="-25000" dirty="0">
                <a:solidFill>
                  <a:schemeClr val="accent6">
                    <a:lumMod val="50000"/>
                  </a:schemeClr>
                </a:solidFill>
                <a:latin typeface="Monaco" pitchFamily="2" charset="77"/>
              </a:rPr>
              <a:t> </a:t>
            </a:r>
            <a:r>
              <a:rPr lang="en-IN" sz="2900" dirty="0">
                <a:solidFill>
                  <a:schemeClr val="accent6">
                    <a:lumMod val="50000"/>
                  </a:schemeClr>
                </a:solidFill>
                <a:latin typeface="Monaco" pitchFamily="2" charset="77"/>
              </a:rPr>
              <a:t>, p</a:t>
            </a:r>
            <a:r>
              <a:rPr lang="en-IN" sz="2900" baseline="-25000" dirty="0">
                <a:solidFill>
                  <a:schemeClr val="accent6">
                    <a:lumMod val="50000"/>
                  </a:schemeClr>
                </a:solidFill>
                <a:latin typeface="Monaco" pitchFamily="2" charset="77"/>
              </a:rPr>
              <a:t>k </a:t>
            </a:r>
            <a:r>
              <a:rPr lang="en-IN" sz="2900" b="0" dirty="0">
                <a:solidFill>
                  <a:schemeClr val="accent6">
                    <a:lumMod val="50000"/>
                  </a:schemeClr>
                </a:solidFill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				if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00B0F0"/>
                </a:solidFill>
                <a:effectLst/>
                <a:latin typeface="Monaco" pitchFamily="2" charset="77"/>
              </a:rPr>
              <a:t>C’.radius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&lt;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00B0F0"/>
                </a:solidFill>
                <a:effectLst/>
                <a:latin typeface="Monaco" pitchFamily="2" charset="77"/>
              </a:rPr>
              <a:t>C.radius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and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92D050"/>
                </a:solidFill>
                <a:effectLst/>
                <a:latin typeface="Monaco" pitchFamily="2" charset="77"/>
              </a:rPr>
              <a:t>all_points_inside</a:t>
            </a:r>
            <a:r>
              <a:rPr lang="en-IN" sz="2900" b="0" dirty="0">
                <a:solidFill>
                  <a:srgbClr val="92D050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( C' )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then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				</a:t>
            </a:r>
            <a:r>
              <a:rPr lang="en-IN" sz="2900" b="0" dirty="0">
                <a:effectLst/>
                <a:latin typeface="Monaco" pitchFamily="2" charset="77"/>
              </a:rPr>
              <a:t>C ← C'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	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end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end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end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return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C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Reducing the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entury" panose="02040604050505020304" pitchFamily="18" charset="0"/>
                  </a:rPr>
                  <a:t>We will now present lemmas that will help us to reduce the time complexity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  <a:blipFill>
                <a:blip r:embed="rId2"/>
                <a:stretch>
                  <a:fillRect l="-1217"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8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9BD-C633-3331-4B00-912212AE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83"/>
            <a:ext cx="10515600" cy="108687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Given n</a:t>
            </a:r>
            <a:r>
              <a:rPr lang="en-US" i="1">
                <a:latin typeface="Century" panose="02040604050505020304" pitchFamily="18" charset="0"/>
              </a:rPr>
              <a:t> </a:t>
            </a:r>
            <a:r>
              <a:rPr lang="en-US">
                <a:latin typeface="Century" panose="02040604050505020304" pitchFamily="18" charset="0"/>
              </a:rPr>
              <a:t>points in the plane, compute the smallest radius circle enclosing all</a:t>
            </a:r>
            <a:r>
              <a:rPr lang="en-US" i="1">
                <a:latin typeface="Century" panose="02040604050505020304" pitchFamily="18" charset="0"/>
              </a:rPr>
              <a:t> </a:t>
            </a:r>
            <a:r>
              <a:rPr lang="en-US">
                <a:latin typeface="Century" panose="02040604050505020304" pitchFamily="18" charset="0"/>
              </a:rPr>
              <a:t>n</a:t>
            </a:r>
            <a:r>
              <a:rPr lang="en-US" i="1">
                <a:latin typeface="Century" panose="02040604050505020304" pitchFamily="18" charset="0"/>
              </a:rPr>
              <a:t> </a:t>
            </a:r>
            <a:r>
              <a:rPr lang="en-US">
                <a:latin typeface="Century" panose="02040604050505020304" pitchFamily="18" charset="0"/>
              </a:rPr>
              <a:t>points.</a:t>
            </a:r>
            <a:endParaRPr lang="en-US" i="1">
              <a:latin typeface="Century" panose="020406040505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246826" y="84912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51944" y="84912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A5629C-E4DA-64F0-DC2B-F9D24F5DA6F7}"/>
              </a:ext>
            </a:extLst>
          </p:cNvPr>
          <p:cNvSpPr/>
          <p:nvPr/>
        </p:nvSpPr>
        <p:spPr>
          <a:xfrm>
            <a:off x="246826" y="84912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CBE760-1621-C93E-D19D-59971E4454CD}"/>
              </a:ext>
            </a:extLst>
          </p:cNvPr>
          <p:cNvSpPr/>
          <p:nvPr/>
        </p:nvSpPr>
        <p:spPr>
          <a:xfrm>
            <a:off x="229762" y="84912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DAFC6C-47D5-5424-D6F2-5F834B098651}"/>
              </a:ext>
            </a:extLst>
          </p:cNvPr>
          <p:cNvSpPr/>
          <p:nvPr/>
        </p:nvSpPr>
        <p:spPr>
          <a:xfrm>
            <a:off x="257062" y="84912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0BFCD2-5D7D-F701-1538-3BAF854274D6}"/>
              </a:ext>
            </a:extLst>
          </p:cNvPr>
          <p:cNvSpPr/>
          <p:nvPr/>
        </p:nvSpPr>
        <p:spPr>
          <a:xfrm>
            <a:off x="11038490" y="5546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FD1641-9F82-240C-F8D3-3D86113AAA2C}"/>
              </a:ext>
            </a:extLst>
          </p:cNvPr>
          <p:cNvSpPr/>
          <p:nvPr/>
        </p:nvSpPr>
        <p:spPr>
          <a:xfrm>
            <a:off x="265402" y="84912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E22957-E21C-FD4A-0849-23E69B7741AA}"/>
              </a:ext>
            </a:extLst>
          </p:cNvPr>
          <p:cNvSpPr/>
          <p:nvPr/>
        </p:nvSpPr>
        <p:spPr>
          <a:xfrm>
            <a:off x="246826" y="84912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Reducing the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entury" panose="02040604050505020304" pitchFamily="18" charset="0"/>
                  </a:rPr>
                  <a:t>We will now present lemmas that will help us to reduce the time complexity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  <a:blipFill>
                <a:blip r:embed="rId2"/>
                <a:stretch>
                  <a:fillRect l="-1217"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1DAD70-E9AC-22BC-DFCA-042E677C93AE}"/>
              </a:ext>
            </a:extLst>
          </p:cNvPr>
          <p:cNvSpPr txBox="1">
            <a:spLocks/>
          </p:cNvSpPr>
          <p:nvPr/>
        </p:nvSpPr>
        <p:spPr>
          <a:xfrm>
            <a:off x="838200" y="3085844"/>
            <a:ext cx="10515600" cy="68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" panose="02040604050505020304" pitchFamily="18" charset="0"/>
              </a:rPr>
              <a:t>The triangle formed by 3 defining points must be acute. </a:t>
            </a:r>
          </a:p>
        </p:txBody>
      </p:sp>
    </p:spTree>
    <p:extLst>
      <p:ext uri="{BB962C8B-B14F-4D97-AF65-F5344CB8AC3E}">
        <p14:creationId xmlns:p14="http://schemas.microsoft.com/office/powerpoint/2010/main" val="171862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Reducing the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entury" panose="02040604050505020304" pitchFamily="18" charset="0"/>
                  </a:rPr>
                  <a:t>We will now present lemmas that will help us to reduce the time complexity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  <a:blipFill>
                <a:blip r:embed="rId2"/>
                <a:stretch>
                  <a:fillRect l="-1217"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1DAD70-E9AC-22BC-DFCA-042E677C93AE}"/>
              </a:ext>
            </a:extLst>
          </p:cNvPr>
          <p:cNvSpPr txBox="1">
            <a:spLocks/>
          </p:cNvSpPr>
          <p:nvPr/>
        </p:nvSpPr>
        <p:spPr>
          <a:xfrm>
            <a:off x="838200" y="3085844"/>
            <a:ext cx="10515600" cy="68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" panose="02040604050505020304" pitchFamily="18" charset="0"/>
              </a:rPr>
              <a:t>The triangle formed by 3 defining points must be acute.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DB9121-B63A-1506-B91D-ECD4107BB4E0}"/>
              </a:ext>
            </a:extLst>
          </p:cNvPr>
          <p:cNvSpPr txBox="1">
            <a:spLocks/>
          </p:cNvSpPr>
          <p:nvPr/>
        </p:nvSpPr>
        <p:spPr>
          <a:xfrm>
            <a:off x="838200" y="3956413"/>
            <a:ext cx="10515600" cy="12167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" panose="02040604050505020304" pitchFamily="18" charset="0"/>
              </a:rPr>
              <a:t>The smallest enclosing circle for all points is the enclosing circle of any 3 points that form an acute angle triangle of maximum circumradius.</a:t>
            </a:r>
          </a:p>
        </p:txBody>
      </p:sp>
    </p:spTree>
    <p:extLst>
      <p:ext uri="{BB962C8B-B14F-4D97-AF65-F5344CB8AC3E}">
        <p14:creationId xmlns:p14="http://schemas.microsoft.com/office/powerpoint/2010/main" val="312848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accent4"/>
                </a:solidFill>
                <a:latin typeface="Century" panose="02040604050505020304" pitchFamily="18" charset="0"/>
              </a:rPr>
              <a:t>Defining</a:t>
            </a:r>
            <a:r>
              <a:rPr lang="en-US" sz="4000">
                <a:solidFill>
                  <a:schemeClr val="accent4"/>
                </a:solidFill>
              </a:rPr>
              <a:t> </a:t>
            </a:r>
            <a:r>
              <a:rPr lang="en-US" sz="4000">
                <a:solidFill>
                  <a:schemeClr val="accent4"/>
                </a:solidFill>
                <a:latin typeface="Century" panose="02040604050505020304" pitchFamily="18" charset="0"/>
              </a:rPr>
              <a:t>Point of Smallest Enclosing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9BD-C633-3331-4B00-912212AE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452" y="1744313"/>
            <a:ext cx="10515600" cy="108687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A point that helps us “define” the smallest enclosing circle.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26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accent4"/>
                </a:solidFill>
                <a:latin typeface="Century" panose="02040604050505020304" pitchFamily="18" charset="0"/>
              </a:rPr>
              <a:t>Defining</a:t>
            </a:r>
            <a:r>
              <a:rPr lang="en-US" sz="4000">
                <a:solidFill>
                  <a:schemeClr val="accent4"/>
                </a:solidFill>
              </a:rPr>
              <a:t> </a:t>
            </a:r>
            <a:r>
              <a:rPr lang="en-US" sz="4000">
                <a:solidFill>
                  <a:schemeClr val="accent4"/>
                </a:solidFill>
                <a:latin typeface="Century" panose="02040604050505020304" pitchFamily="18" charset="0"/>
              </a:rPr>
              <a:t>Point of Smallest Enclosing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9BD-C633-3331-4B00-912212AE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452" y="1744313"/>
            <a:ext cx="10515600" cy="108687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A point that helps us “define” the smallest enclosing circle.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653622-EBD9-6CF0-8817-6588CD1657F7}"/>
              </a:ext>
            </a:extLst>
          </p:cNvPr>
          <p:cNvSpPr txBox="1">
            <a:spLocks/>
          </p:cNvSpPr>
          <p:nvPr/>
        </p:nvSpPr>
        <p:spPr>
          <a:xfrm>
            <a:off x="838200" y="2853075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3">
                    <a:lumMod val="75000"/>
                  </a:schemeClr>
                </a:solidFill>
                <a:latin typeface="Century" panose="02040604050505020304" pitchFamily="18" charset="0"/>
              </a:rPr>
              <a:t>Defining points </a:t>
            </a:r>
            <a:r>
              <a:rPr lang="en-US">
                <a:latin typeface="Century" panose="02040604050505020304" pitchFamily="18" charset="0"/>
              </a:rPr>
              <a:t>lie on the circumference of the smallest enclosing circle.</a:t>
            </a:r>
          </a:p>
        </p:txBody>
      </p:sp>
    </p:spTree>
    <p:extLst>
      <p:ext uri="{BB962C8B-B14F-4D97-AF65-F5344CB8AC3E}">
        <p14:creationId xmlns:p14="http://schemas.microsoft.com/office/powerpoint/2010/main" val="294412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FF4501-6B08-E371-238E-336D315C0308}"/>
              </a:ext>
            </a:extLst>
          </p:cNvPr>
          <p:cNvSpPr txBox="1">
            <a:spLocks/>
          </p:cNvSpPr>
          <p:nvPr/>
        </p:nvSpPr>
        <p:spPr>
          <a:xfrm>
            <a:off x="838199" y="3085844"/>
            <a:ext cx="10738757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>
                <a:solidFill>
                  <a:schemeClr val="accent4"/>
                </a:solidFill>
                <a:latin typeface="Century" panose="02040604050505020304" pitchFamily="18" charset="0"/>
              </a:rPr>
              <a:t>The triangle formed by 3 defining points must be acute.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2011A7-F83C-4BDD-6581-E02AC53851E6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CA674A-E0CB-FF16-E704-2BB4644F275C}"/>
              </a:ext>
            </a:extLst>
          </p:cNvPr>
          <p:cNvSpPr/>
          <p:nvPr/>
        </p:nvSpPr>
        <p:spPr>
          <a:xfrm>
            <a:off x="265555" y="8183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F59230-F860-C8F6-A9AF-007F312CAB53}"/>
              </a:ext>
            </a:extLst>
          </p:cNvPr>
          <p:cNvSpPr/>
          <p:nvPr/>
        </p:nvSpPr>
        <p:spPr>
          <a:xfrm>
            <a:off x="265555" y="80972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E7AF9C-D556-DB41-C08A-F55132825813}"/>
              </a:ext>
            </a:extLst>
          </p:cNvPr>
          <p:cNvSpPr/>
          <p:nvPr/>
        </p:nvSpPr>
        <p:spPr>
          <a:xfrm>
            <a:off x="265555" y="79696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B38C0C-7E3B-FCB0-EE5A-21916B39AAA8}"/>
              </a:ext>
            </a:extLst>
          </p:cNvPr>
          <p:cNvSpPr/>
          <p:nvPr/>
        </p:nvSpPr>
        <p:spPr>
          <a:xfrm>
            <a:off x="252463" y="79696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4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Circle with three defining points.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C71F3-36C1-4F6F-B6D2-0426A893850B}"/>
              </a:ext>
            </a:extLst>
          </p:cNvPr>
          <p:cNvSpPr/>
          <p:nvPr/>
        </p:nvSpPr>
        <p:spPr>
          <a:xfrm>
            <a:off x="4452774" y="476662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A5629C-E4DA-64F0-DC2B-F9D24F5DA6F7}"/>
              </a:ext>
            </a:extLst>
          </p:cNvPr>
          <p:cNvSpPr/>
          <p:nvPr/>
        </p:nvSpPr>
        <p:spPr>
          <a:xfrm>
            <a:off x="5938345" y="37749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6096000" y="527250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9129712" y="3003344"/>
            <a:ext cx="2224087" cy="176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Right Angled triangle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34397D-0937-BCD1-46BB-B6AB9A389BE0}"/>
              </a:ext>
            </a:extLst>
          </p:cNvPr>
          <p:cNvSpPr/>
          <p:nvPr/>
        </p:nvSpPr>
        <p:spPr>
          <a:xfrm>
            <a:off x="4506475" y="241269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39663-565D-E52E-7D47-7C5581E0DA3A}"/>
              </a:ext>
            </a:extLst>
          </p:cNvPr>
          <p:cNvSpPr/>
          <p:nvPr/>
        </p:nvSpPr>
        <p:spPr>
          <a:xfrm>
            <a:off x="6790011" y="284568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B0C628-5A1B-4832-0EC5-B117924B2FC0}"/>
              </a:ext>
            </a:extLst>
          </p:cNvPr>
          <p:cNvSpPr/>
          <p:nvPr/>
        </p:nvSpPr>
        <p:spPr>
          <a:xfrm>
            <a:off x="3213135" y="1427837"/>
            <a:ext cx="4820323" cy="482032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5EB96-30EF-BCD2-6AC7-0C4E5DB68C21}"/>
              </a:ext>
            </a:extLst>
          </p:cNvPr>
          <p:cNvCxnSpPr>
            <a:cxnSpLocks/>
          </p:cNvCxnSpPr>
          <p:nvPr/>
        </p:nvCxnSpPr>
        <p:spPr>
          <a:xfrm flipV="1">
            <a:off x="3772930" y="2339546"/>
            <a:ext cx="3748216" cy="30906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BE2BF-40E7-624A-A683-1BC2D0F02DBD}"/>
              </a:ext>
            </a:extLst>
          </p:cNvPr>
          <p:cNvCxnSpPr>
            <a:cxnSpLocks/>
          </p:cNvCxnSpPr>
          <p:nvPr/>
        </p:nvCxnSpPr>
        <p:spPr>
          <a:xfrm>
            <a:off x="4006329" y="2114534"/>
            <a:ext cx="3513906" cy="251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AE6EE9-FDD3-3812-1EBD-129FE459CEFB}"/>
              </a:ext>
            </a:extLst>
          </p:cNvPr>
          <p:cNvSpPr/>
          <p:nvPr/>
        </p:nvSpPr>
        <p:spPr>
          <a:xfrm>
            <a:off x="7376672" y="220565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A90CE1-3CA7-C0A1-AD77-C1F9210BEFCD}"/>
              </a:ext>
            </a:extLst>
          </p:cNvPr>
          <p:cNvCxnSpPr>
            <a:cxnSpLocks/>
          </p:cNvCxnSpPr>
          <p:nvPr/>
        </p:nvCxnSpPr>
        <p:spPr>
          <a:xfrm flipV="1">
            <a:off x="3771274" y="2074460"/>
            <a:ext cx="234344" cy="3349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3602094" y="526603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3841037" y="194408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Circle with three defining points.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C71F3-36C1-4F6F-B6D2-0426A893850B}"/>
              </a:ext>
            </a:extLst>
          </p:cNvPr>
          <p:cNvSpPr/>
          <p:nvPr/>
        </p:nvSpPr>
        <p:spPr>
          <a:xfrm>
            <a:off x="4452774" y="476662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A5629C-E4DA-64F0-DC2B-F9D24F5DA6F7}"/>
              </a:ext>
            </a:extLst>
          </p:cNvPr>
          <p:cNvSpPr/>
          <p:nvPr/>
        </p:nvSpPr>
        <p:spPr>
          <a:xfrm>
            <a:off x="5938345" y="37749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6096000" y="527250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9168144" y="2748259"/>
            <a:ext cx="2274789" cy="215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This is a case of two defining points.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34397D-0937-BCD1-46BB-B6AB9A389BE0}"/>
              </a:ext>
            </a:extLst>
          </p:cNvPr>
          <p:cNvSpPr/>
          <p:nvPr/>
        </p:nvSpPr>
        <p:spPr>
          <a:xfrm>
            <a:off x="4506475" y="241269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39663-565D-E52E-7D47-7C5581E0DA3A}"/>
              </a:ext>
            </a:extLst>
          </p:cNvPr>
          <p:cNvSpPr/>
          <p:nvPr/>
        </p:nvSpPr>
        <p:spPr>
          <a:xfrm>
            <a:off x="6790011" y="284568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B0C628-5A1B-4832-0EC5-B117924B2FC0}"/>
              </a:ext>
            </a:extLst>
          </p:cNvPr>
          <p:cNvSpPr/>
          <p:nvPr/>
        </p:nvSpPr>
        <p:spPr>
          <a:xfrm>
            <a:off x="3213135" y="1427837"/>
            <a:ext cx="4820323" cy="482032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5EB96-30EF-BCD2-6AC7-0C4E5DB68C21}"/>
              </a:ext>
            </a:extLst>
          </p:cNvPr>
          <p:cNvCxnSpPr>
            <a:cxnSpLocks/>
          </p:cNvCxnSpPr>
          <p:nvPr/>
        </p:nvCxnSpPr>
        <p:spPr>
          <a:xfrm flipV="1">
            <a:off x="3772930" y="2339546"/>
            <a:ext cx="3748216" cy="30906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BE2BF-40E7-624A-A683-1BC2D0F02DBD}"/>
              </a:ext>
            </a:extLst>
          </p:cNvPr>
          <p:cNvCxnSpPr>
            <a:cxnSpLocks/>
          </p:cNvCxnSpPr>
          <p:nvPr/>
        </p:nvCxnSpPr>
        <p:spPr>
          <a:xfrm>
            <a:off x="4006329" y="2114534"/>
            <a:ext cx="3513906" cy="251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AE6EE9-FDD3-3812-1EBD-129FE459CEFB}"/>
              </a:ext>
            </a:extLst>
          </p:cNvPr>
          <p:cNvSpPr/>
          <p:nvPr/>
        </p:nvSpPr>
        <p:spPr>
          <a:xfrm>
            <a:off x="7376672" y="2205652"/>
            <a:ext cx="315310" cy="3153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A90CE1-3CA7-C0A1-AD77-C1F9210BEFCD}"/>
              </a:ext>
            </a:extLst>
          </p:cNvPr>
          <p:cNvCxnSpPr>
            <a:cxnSpLocks/>
          </p:cNvCxnSpPr>
          <p:nvPr/>
        </p:nvCxnSpPr>
        <p:spPr>
          <a:xfrm flipV="1">
            <a:off x="3771274" y="2074460"/>
            <a:ext cx="234344" cy="3349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3602094" y="5266031"/>
            <a:ext cx="315310" cy="3153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3841037" y="194408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2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Circle with three defining points.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C71F3-36C1-4F6F-B6D2-0426A893850B}"/>
              </a:ext>
            </a:extLst>
          </p:cNvPr>
          <p:cNvSpPr/>
          <p:nvPr/>
        </p:nvSpPr>
        <p:spPr>
          <a:xfrm>
            <a:off x="4452774" y="476662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A5629C-E4DA-64F0-DC2B-F9D24F5DA6F7}"/>
              </a:ext>
            </a:extLst>
          </p:cNvPr>
          <p:cNvSpPr/>
          <p:nvPr/>
        </p:nvSpPr>
        <p:spPr>
          <a:xfrm>
            <a:off x="5938345" y="37749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6096000" y="527250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9129712" y="3003344"/>
            <a:ext cx="2224087" cy="176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Obtuse Angled triangle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34397D-0937-BCD1-46BB-B6AB9A389BE0}"/>
              </a:ext>
            </a:extLst>
          </p:cNvPr>
          <p:cNvSpPr/>
          <p:nvPr/>
        </p:nvSpPr>
        <p:spPr>
          <a:xfrm>
            <a:off x="4506475" y="241269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39663-565D-E52E-7D47-7C5581E0DA3A}"/>
              </a:ext>
            </a:extLst>
          </p:cNvPr>
          <p:cNvSpPr/>
          <p:nvPr/>
        </p:nvSpPr>
        <p:spPr>
          <a:xfrm>
            <a:off x="6790011" y="284568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B0C628-5A1B-4832-0EC5-B117924B2FC0}"/>
              </a:ext>
            </a:extLst>
          </p:cNvPr>
          <p:cNvSpPr/>
          <p:nvPr/>
        </p:nvSpPr>
        <p:spPr>
          <a:xfrm>
            <a:off x="3213135" y="1427837"/>
            <a:ext cx="4820323" cy="482032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5EB96-30EF-BCD2-6AC7-0C4E5DB68C21}"/>
              </a:ext>
            </a:extLst>
          </p:cNvPr>
          <p:cNvCxnSpPr>
            <a:cxnSpLocks/>
          </p:cNvCxnSpPr>
          <p:nvPr/>
        </p:nvCxnSpPr>
        <p:spPr>
          <a:xfrm flipV="1">
            <a:off x="3236646" y="2318114"/>
            <a:ext cx="4285727" cy="11108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BE2BF-40E7-624A-A683-1BC2D0F02DBD}"/>
              </a:ext>
            </a:extLst>
          </p:cNvPr>
          <p:cNvCxnSpPr>
            <a:cxnSpLocks/>
          </p:cNvCxnSpPr>
          <p:nvPr/>
        </p:nvCxnSpPr>
        <p:spPr>
          <a:xfrm>
            <a:off x="4005618" y="2053138"/>
            <a:ext cx="3514617" cy="3131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AE6EE9-FDD3-3812-1EBD-129FE459CEFB}"/>
              </a:ext>
            </a:extLst>
          </p:cNvPr>
          <p:cNvSpPr/>
          <p:nvPr/>
        </p:nvSpPr>
        <p:spPr>
          <a:xfrm>
            <a:off x="7370217" y="218936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A90CE1-3CA7-C0A1-AD77-C1F9210BEFCD}"/>
              </a:ext>
            </a:extLst>
          </p:cNvPr>
          <p:cNvCxnSpPr>
            <a:cxnSpLocks/>
          </p:cNvCxnSpPr>
          <p:nvPr/>
        </p:nvCxnSpPr>
        <p:spPr>
          <a:xfrm flipV="1">
            <a:off x="3236646" y="2074460"/>
            <a:ext cx="768972" cy="13545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3077764" y="3286646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3871474" y="1886535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26" y="-79089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Circle with three defining points.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C71F3-36C1-4F6F-B6D2-0426A893850B}"/>
              </a:ext>
            </a:extLst>
          </p:cNvPr>
          <p:cNvSpPr/>
          <p:nvPr/>
        </p:nvSpPr>
        <p:spPr>
          <a:xfrm>
            <a:off x="4452774" y="476662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A5629C-E4DA-64F0-DC2B-F9D24F5DA6F7}"/>
              </a:ext>
            </a:extLst>
          </p:cNvPr>
          <p:cNvSpPr/>
          <p:nvPr/>
        </p:nvSpPr>
        <p:spPr>
          <a:xfrm>
            <a:off x="5938345" y="37749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9129712" y="2189362"/>
            <a:ext cx="2376488" cy="257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Circle can be shrunk further to reduce the angle subtended.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34397D-0937-BCD1-46BB-B6AB9A389BE0}"/>
              </a:ext>
            </a:extLst>
          </p:cNvPr>
          <p:cNvSpPr/>
          <p:nvPr/>
        </p:nvSpPr>
        <p:spPr>
          <a:xfrm>
            <a:off x="4506475" y="241269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39663-565D-E52E-7D47-7C5581E0DA3A}"/>
              </a:ext>
            </a:extLst>
          </p:cNvPr>
          <p:cNvSpPr/>
          <p:nvPr/>
        </p:nvSpPr>
        <p:spPr>
          <a:xfrm>
            <a:off x="6790011" y="284568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B0C628-5A1B-4832-0EC5-B117924B2FC0}"/>
              </a:ext>
            </a:extLst>
          </p:cNvPr>
          <p:cNvSpPr/>
          <p:nvPr/>
        </p:nvSpPr>
        <p:spPr>
          <a:xfrm>
            <a:off x="3190926" y="1112520"/>
            <a:ext cx="4475298" cy="44752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5EB96-30EF-BCD2-6AC7-0C4E5DB68C21}"/>
              </a:ext>
            </a:extLst>
          </p:cNvPr>
          <p:cNvCxnSpPr>
            <a:cxnSpLocks/>
          </p:cNvCxnSpPr>
          <p:nvPr/>
        </p:nvCxnSpPr>
        <p:spPr>
          <a:xfrm flipV="1">
            <a:off x="3236646" y="2318114"/>
            <a:ext cx="4285727" cy="11108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BE2BF-40E7-624A-A683-1BC2D0F02DBD}"/>
              </a:ext>
            </a:extLst>
          </p:cNvPr>
          <p:cNvCxnSpPr>
            <a:cxnSpLocks/>
          </p:cNvCxnSpPr>
          <p:nvPr/>
        </p:nvCxnSpPr>
        <p:spPr>
          <a:xfrm flipV="1">
            <a:off x="6253655" y="2366305"/>
            <a:ext cx="1266580" cy="30615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AE6EE9-FDD3-3812-1EBD-129FE459CEFB}"/>
              </a:ext>
            </a:extLst>
          </p:cNvPr>
          <p:cNvSpPr/>
          <p:nvPr/>
        </p:nvSpPr>
        <p:spPr>
          <a:xfrm>
            <a:off x="7277920" y="2221190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A90CE1-3CA7-C0A1-AD77-C1F9210BEFCD}"/>
              </a:ext>
            </a:extLst>
          </p:cNvPr>
          <p:cNvCxnSpPr>
            <a:cxnSpLocks/>
          </p:cNvCxnSpPr>
          <p:nvPr/>
        </p:nvCxnSpPr>
        <p:spPr>
          <a:xfrm>
            <a:off x="3236646" y="3429000"/>
            <a:ext cx="2997706" cy="1998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3077764" y="3286646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3871474" y="1886535"/>
            <a:ext cx="315310" cy="3153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  <a:effectLst>
            <a:glow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56D980-010D-A3DC-6589-1A39C8B54E4C}"/>
              </a:ext>
            </a:extLst>
          </p:cNvPr>
          <p:cNvSpPr/>
          <p:nvPr/>
        </p:nvSpPr>
        <p:spPr>
          <a:xfrm>
            <a:off x="6107666" y="5219506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26" y="-79089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Circle with three defining points.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C71F3-36C1-4F6F-B6D2-0426A893850B}"/>
              </a:ext>
            </a:extLst>
          </p:cNvPr>
          <p:cNvSpPr/>
          <p:nvPr/>
        </p:nvSpPr>
        <p:spPr>
          <a:xfrm>
            <a:off x="4452774" y="476662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A5629C-E4DA-64F0-DC2B-F9D24F5DA6F7}"/>
              </a:ext>
            </a:extLst>
          </p:cNvPr>
          <p:cNvSpPr/>
          <p:nvPr/>
        </p:nvSpPr>
        <p:spPr>
          <a:xfrm>
            <a:off x="5938345" y="377491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9129712" y="2845689"/>
            <a:ext cx="2376488" cy="192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Acute angle triangle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34397D-0937-BCD1-46BB-B6AB9A389BE0}"/>
              </a:ext>
            </a:extLst>
          </p:cNvPr>
          <p:cNvSpPr/>
          <p:nvPr/>
        </p:nvSpPr>
        <p:spPr>
          <a:xfrm>
            <a:off x="4506475" y="241269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39663-565D-E52E-7D47-7C5581E0DA3A}"/>
              </a:ext>
            </a:extLst>
          </p:cNvPr>
          <p:cNvSpPr/>
          <p:nvPr/>
        </p:nvSpPr>
        <p:spPr>
          <a:xfrm>
            <a:off x="6790011" y="284568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B0C628-5A1B-4832-0EC5-B117924B2FC0}"/>
              </a:ext>
            </a:extLst>
          </p:cNvPr>
          <p:cNvSpPr/>
          <p:nvPr/>
        </p:nvSpPr>
        <p:spPr>
          <a:xfrm>
            <a:off x="3190926" y="1112520"/>
            <a:ext cx="4475298" cy="44752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5EB96-30EF-BCD2-6AC7-0C4E5DB68C21}"/>
              </a:ext>
            </a:extLst>
          </p:cNvPr>
          <p:cNvCxnSpPr>
            <a:cxnSpLocks/>
          </p:cNvCxnSpPr>
          <p:nvPr/>
        </p:nvCxnSpPr>
        <p:spPr>
          <a:xfrm flipV="1">
            <a:off x="3236646" y="2318114"/>
            <a:ext cx="4285727" cy="11108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BE2BF-40E7-624A-A683-1BC2D0F02DBD}"/>
              </a:ext>
            </a:extLst>
          </p:cNvPr>
          <p:cNvCxnSpPr>
            <a:cxnSpLocks/>
          </p:cNvCxnSpPr>
          <p:nvPr/>
        </p:nvCxnSpPr>
        <p:spPr>
          <a:xfrm flipV="1">
            <a:off x="6253655" y="2366305"/>
            <a:ext cx="1266580" cy="30615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AE6EE9-FDD3-3812-1EBD-129FE459CEFB}"/>
              </a:ext>
            </a:extLst>
          </p:cNvPr>
          <p:cNvSpPr/>
          <p:nvPr/>
        </p:nvSpPr>
        <p:spPr>
          <a:xfrm>
            <a:off x="7277920" y="2221190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A90CE1-3CA7-C0A1-AD77-C1F9210BEFCD}"/>
              </a:ext>
            </a:extLst>
          </p:cNvPr>
          <p:cNvCxnSpPr>
            <a:cxnSpLocks/>
          </p:cNvCxnSpPr>
          <p:nvPr/>
        </p:nvCxnSpPr>
        <p:spPr>
          <a:xfrm>
            <a:off x="3236646" y="3429000"/>
            <a:ext cx="2997706" cy="1998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3077764" y="3286646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3871474" y="1886535"/>
            <a:ext cx="315310" cy="3153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  <a:effectLst>
            <a:glow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56D980-010D-A3DC-6589-1A39C8B54E4C}"/>
              </a:ext>
            </a:extLst>
          </p:cNvPr>
          <p:cNvSpPr/>
          <p:nvPr/>
        </p:nvSpPr>
        <p:spPr>
          <a:xfrm>
            <a:off x="6107666" y="5219506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0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9BD-C633-3331-4B00-912212AE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83"/>
            <a:ext cx="10515600" cy="108687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Given n</a:t>
            </a:r>
            <a:r>
              <a:rPr lang="en-US" i="1">
                <a:latin typeface="Century" panose="02040604050505020304" pitchFamily="18" charset="0"/>
              </a:rPr>
              <a:t> </a:t>
            </a:r>
            <a:r>
              <a:rPr lang="en-US">
                <a:latin typeface="Century" panose="02040604050505020304" pitchFamily="18" charset="0"/>
              </a:rPr>
              <a:t>points in the plane, compute the smallest radius circle enclosing all</a:t>
            </a:r>
            <a:r>
              <a:rPr lang="en-US" i="1">
                <a:latin typeface="Century" panose="02040604050505020304" pitchFamily="18" charset="0"/>
              </a:rPr>
              <a:t> </a:t>
            </a:r>
            <a:r>
              <a:rPr lang="en-US">
                <a:latin typeface="Century" panose="02040604050505020304" pitchFamily="18" charset="0"/>
              </a:rPr>
              <a:t>n</a:t>
            </a:r>
            <a:r>
              <a:rPr lang="en-US" i="1">
                <a:latin typeface="Century" panose="02040604050505020304" pitchFamily="18" charset="0"/>
              </a:rPr>
              <a:t> </a:t>
            </a:r>
            <a:r>
              <a:rPr lang="en-US">
                <a:latin typeface="Century" panose="02040604050505020304" pitchFamily="18" charset="0"/>
              </a:rPr>
              <a:t>points.</a:t>
            </a:r>
            <a:endParaRPr lang="en-US" i="1">
              <a:latin typeface="Century" panose="020406040505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246826" y="84912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FCF8E56-55D4-0AB8-CF30-A4DB64923E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03344"/>
                <a:ext cx="10515600" cy="1086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Century" panose="02040604050505020304" pitchFamily="18" charset="0"/>
                  </a:rPr>
                  <a:t>The best deterministic algorithm uses complex geometry to give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entury" panose="02040604050505020304" pitchFamily="18" charset="0"/>
                  </a:rPr>
                  <a:t>time complexity.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FCF8E56-55D4-0AB8-CF30-A4DB6492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03344"/>
                <a:ext cx="10515600" cy="1086879"/>
              </a:xfrm>
              <a:prstGeom prst="rect">
                <a:avLst/>
              </a:prstGeom>
              <a:blipFill>
                <a:blip r:embed="rId2"/>
                <a:stretch>
                  <a:fillRect l="-1206" t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E0BFCD2-5D7D-F701-1538-3BAF854274D6}"/>
              </a:ext>
            </a:extLst>
          </p:cNvPr>
          <p:cNvSpPr/>
          <p:nvPr/>
        </p:nvSpPr>
        <p:spPr>
          <a:xfrm>
            <a:off x="11038490" y="5546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2973DE-1DAB-0B67-FF49-9CBB41350518}"/>
              </a:ext>
            </a:extLst>
          </p:cNvPr>
          <p:cNvSpPr/>
          <p:nvPr/>
        </p:nvSpPr>
        <p:spPr>
          <a:xfrm>
            <a:off x="265555" y="8380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05345-83C9-ECE8-8ED7-699363D12AD0}"/>
              </a:ext>
            </a:extLst>
          </p:cNvPr>
          <p:cNvSpPr/>
          <p:nvPr/>
        </p:nvSpPr>
        <p:spPr>
          <a:xfrm>
            <a:off x="265555" y="8380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9AA9C8-B524-518E-AF42-B3D541F5FFCA}"/>
              </a:ext>
            </a:extLst>
          </p:cNvPr>
          <p:cNvSpPr/>
          <p:nvPr/>
        </p:nvSpPr>
        <p:spPr>
          <a:xfrm>
            <a:off x="265555" y="82456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2C3C90-7EA9-BD86-7663-F4F11421A02C}"/>
              </a:ext>
            </a:extLst>
          </p:cNvPr>
          <p:cNvSpPr/>
          <p:nvPr/>
        </p:nvSpPr>
        <p:spPr>
          <a:xfrm>
            <a:off x="265555" y="822075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17CC0-A97D-B196-DFEF-47C42E4CE79A}"/>
              </a:ext>
            </a:extLst>
          </p:cNvPr>
          <p:cNvSpPr txBox="1">
            <a:spLocks/>
          </p:cNvSpPr>
          <p:nvPr/>
        </p:nvSpPr>
        <p:spPr>
          <a:xfrm>
            <a:off x="536294" y="2750272"/>
            <a:ext cx="11320426" cy="160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accent4"/>
                </a:solidFill>
                <a:latin typeface="Century" panose="02040604050505020304" pitchFamily="18" charset="0"/>
              </a:rPr>
              <a:t>The smallest enclosing circle for all points is the enclosing circle of any 3 points that form an acute angle triangle of maximum circumradius.</a:t>
            </a:r>
          </a:p>
        </p:txBody>
      </p:sp>
    </p:spTree>
    <p:extLst>
      <p:ext uri="{BB962C8B-B14F-4D97-AF65-F5344CB8AC3E}">
        <p14:creationId xmlns:p14="http://schemas.microsoft.com/office/powerpoint/2010/main" val="421353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13FED41-8D30-BAC9-2BD6-C8F9FB66E651}"/>
              </a:ext>
            </a:extLst>
          </p:cNvPr>
          <p:cNvSpPr/>
          <p:nvPr/>
        </p:nvSpPr>
        <p:spPr>
          <a:xfrm>
            <a:off x="975360" y="2087880"/>
            <a:ext cx="3870960" cy="3733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E9A079-815B-E95F-9280-2EBFDF5754E7}"/>
              </a:ext>
            </a:extLst>
          </p:cNvPr>
          <p:cNvSpPr/>
          <p:nvPr/>
        </p:nvSpPr>
        <p:spPr>
          <a:xfrm>
            <a:off x="1356360" y="3172612"/>
            <a:ext cx="3157556" cy="3157556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C557A6-5292-B729-267C-D0C369691020}"/>
              </a:ext>
            </a:extLst>
          </p:cNvPr>
          <p:cNvCxnSpPr>
            <a:cxnSpLocks/>
          </p:cNvCxnSpPr>
          <p:nvPr/>
        </p:nvCxnSpPr>
        <p:spPr>
          <a:xfrm flipV="1">
            <a:off x="1393245" y="4990366"/>
            <a:ext cx="3113690" cy="10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C7F889-18C0-0817-BEA8-F141BC4CC2CF}"/>
              </a:ext>
            </a:extLst>
          </p:cNvPr>
          <p:cNvCxnSpPr>
            <a:cxnSpLocks/>
          </p:cNvCxnSpPr>
          <p:nvPr/>
        </p:nvCxnSpPr>
        <p:spPr>
          <a:xfrm flipV="1">
            <a:off x="1393245" y="3213627"/>
            <a:ext cx="1859280" cy="188232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D9FDE4-4690-3724-C44C-0C271BA76DCA}"/>
              </a:ext>
            </a:extLst>
          </p:cNvPr>
          <p:cNvCxnSpPr>
            <a:cxnSpLocks/>
          </p:cNvCxnSpPr>
          <p:nvPr/>
        </p:nvCxnSpPr>
        <p:spPr>
          <a:xfrm>
            <a:off x="3252525" y="3225406"/>
            <a:ext cx="1261391" cy="18059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AE94C5-0AF2-103D-F4DD-DEF7DEE72191}"/>
              </a:ext>
            </a:extLst>
          </p:cNvPr>
          <p:cNvCxnSpPr>
            <a:cxnSpLocks/>
          </p:cNvCxnSpPr>
          <p:nvPr/>
        </p:nvCxnSpPr>
        <p:spPr>
          <a:xfrm flipV="1">
            <a:off x="1393245" y="2298497"/>
            <a:ext cx="731520" cy="27692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BF0321-9490-177B-99FA-BD7EBF7D091F}"/>
              </a:ext>
            </a:extLst>
          </p:cNvPr>
          <p:cNvCxnSpPr>
            <a:cxnSpLocks/>
          </p:cNvCxnSpPr>
          <p:nvPr/>
        </p:nvCxnSpPr>
        <p:spPr>
          <a:xfrm>
            <a:off x="2124765" y="2298497"/>
            <a:ext cx="2382170" cy="26918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8C14DC3-7761-F4A1-A077-0C1CF6BDA2C9}"/>
              </a:ext>
            </a:extLst>
          </p:cNvPr>
          <p:cNvSpPr/>
          <p:nvPr/>
        </p:nvSpPr>
        <p:spPr>
          <a:xfrm>
            <a:off x="3094870" y="305597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910363-277E-0BB3-9AA5-7C1A9CC2FF8A}"/>
              </a:ext>
            </a:extLst>
          </p:cNvPr>
          <p:cNvSpPr/>
          <p:nvPr/>
        </p:nvSpPr>
        <p:spPr>
          <a:xfrm>
            <a:off x="4349280" y="4832711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F7F085-6B19-C038-F615-F3962111825C}"/>
              </a:ext>
            </a:extLst>
          </p:cNvPr>
          <p:cNvSpPr/>
          <p:nvPr/>
        </p:nvSpPr>
        <p:spPr>
          <a:xfrm>
            <a:off x="1235590" y="4938299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177371-4698-BF56-EEFB-CBED33DD20AA}"/>
              </a:ext>
            </a:extLst>
          </p:cNvPr>
          <p:cNvSpPr/>
          <p:nvPr/>
        </p:nvSpPr>
        <p:spPr>
          <a:xfrm>
            <a:off x="1967110" y="21320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148E0F4-FF36-017A-89B2-0679E7FE3108}"/>
              </a:ext>
            </a:extLst>
          </p:cNvPr>
          <p:cNvSpPr/>
          <p:nvPr/>
        </p:nvSpPr>
        <p:spPr>
          <a:xfrm>
            <a:off x="1967109" y="2098985"/>
            <a:ext cx="387980" cy="661366"/>
          </a:xfrm>
          <a:prstGeom prst="arc">
            <a:avLst>
              <a:gd name="adj1" fmla="val 2214275"/>
              <a:gd name="adj2" fmla="val 70570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008C7-37B9-23C4-3C6C-448F755D9794}"/>
                  </a:ext>
                </a:extLst>
              </p:cNvPr>
              <p:cNvSpPr txBox="1"/>
              <p:nvPr/>
            </p:nvSpPr>
            <p:spPr>
              <a:xfrm>
                <a:off x="1928369" y="2795967"/>
                <a:ext cx="5415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008C7-37B9-23C4-3C6C-448F755D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69" y="2795967"/>
                <a:ext cx="541529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itle 1">
            <a:extLst>
              <a:ext uri="{FF2B5EF4-FFF2-40B4-BE49-F238E27FC236}">
                <a16:creationId xmlns:a16="http://schemas.microsoft.com/office/drawing/2014/main" id="{E8FE95E2-EFE7-5FAC-8C1F-759ECB96D419}"/>
              </a:ext>
            </a:extLst>
          </p:cNvPr>
          <p:cNvSpPr txBox="1">
            <a:spLocks/>
          </p:cNvSpPr>
          <p:nvPr/>
        </p:nvSpPr>
        <p:spPr>
          <a:xfrm>
            <a:off x="192952" y="166561"/>
            <a:ext cx="11806095" cy="160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Century" panose="02040604050505020304" pitchFamily="18" charset="0"/>
              </a:rPr>
              <a:t>Let D</a:t>
            </a:r>
            <a:r>
              <a:rPr lang="en-US" sz="2800" baseline="-25000">
                <a:latin typeface="Century" panose="02040604050505020304" pitchFamily="18" charset="0"/>
              </a:rPr>
              <a:t>1 </a:t>
            </a:r>
            <a:r>
              <a:rPr lang="en-US" sz="2800">
                <a:latin typeface="Century" panose="02040604050505020304" pitchFamily="18" charset="0"/>
              </a:rPr>
              <a:t>and D</a:t>
            </a:r>
            <a:r>
              <a:rPr lang="en-US" sz="2800" baseline="-25000">
                <a:latin typeface="Century" panose="02040604050505020304" pitchFamily="18" charset="0"/>
              </a:rPr>
              <a:t>2</a:t>
            </a:r>
            <a:r>
              <a:rPr lang="en-US" sz="2800">
                <a:latin typeface="Century" panose="02040604050505020304" pitchFamily="18" charset="0"/>
              </a:rPr>
              <a:t> be two defining points at some stage of the algorithm</a:t>
            </a:r>
            <a:r>
              <a:rPr lang="en-US" sz="2800">
                <a:solidFill>
                  <a:schemeClr val="accent4"/>
                </a:solidFill>
                <a:latin typeface="Century" panose="020406040505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F47F3B-2276-142C-9BB7-AF4341FAEF9B}"/>
                  </a:ext>
                </a:extLst>
              </p:cNvPr>
              <p:cNvSpPr txBox="1"/>
              <p:nvPr/>
            </p:nvSpPr>
            <p:spPr>
              <a:xfrm>
                <a:off x="1467081" y="1974435"/>
                <a:ext cx="5000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F47F3B-2276-142C-9BB7-AF4341F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81" y="1974435"/>
                <a:ext cx="500027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A0BD4B-D103-CC76-1AAE-9FD703FD2263}"/>
                  </a:ext>
                </a:extLst>
              </p:cNvPr>
              <p:cNvSpPr txBox="1"/>
              <p:nvPr/>
            </p:nvSpPr>
            <p:spPr>
              <a:xfrm>
                <a:off x="975361" y="5305676"/>
                <a:ext cx="57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A0BD4B-D103-CC76-1AAE-9FD703FD2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1" y="5305676"/>
                <a:ext cx="57554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0CF2B8-20C6-4B86-60B6-222EE35B360F}"/>
                  </a:ext>
                </a:extLst>
              </p:cNvPr>
              <p:cNvSpPr txBox="1"/>
              <p:nvPr/>
            </p:nvSpPr>
            <p:spPr>
              <a:xfrm>
                <a:off x="4580131" y="5143305"/>
                <a:ext cx="526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/>
                  <a:t>2</a:t>
                </a:r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0CF2B8-20C6-4B86-60B6-222EE35B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131" y="5143305"/>
                <a:ext cx="526419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2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50C6E7-62BA-E398-87E7-8CB3BA200F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35018" y="2142232"/>
                <a:ext cx="6280604" cy="1259488"/>
              </a:xfrm>
            </p:spPr>
            <p:txBody>
              <a:bodyPr>
                <a:normAutofit fontScale="9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>
                    <a:latin typeface="Century" panose="02040604050505020304" pitchFamily="18" charset="0"/>
                  </a:rPr>
                  <a:t>The circumradius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>
                    <a:latin typeface="Century" panose="02040604050505020304" pitchFamily="18" charset="0"/>
                  </a:rPr>
                  <a:t>, can be given as</a:t>
                </a:r>
                <a:br>
                  <a:rPr lang="en-IN" sz="2400">
                    <a:latin typeface="Century" panose="02040604050505020304" pitchFamily="18" charset="0"/>
                  </a:rPr>
                </a:br>
                <a:r>
                  <a:rPr lang="en-IN" sz="2400">
                    <a:latin typeface="Century" panose="02040604050505020304" pitchFamily="18" charset="0"/>
                  </a:rPr>
                  <a:t> </a:t>
                </a:r>
                <a:br>
                  <a:rPr lang="en-IN" sz="2400">
                    <a:latin typeface="Century" panose="020406040505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IN" sz="2400">
                    <a:effectLst/>
                    <a:latin typeface="Century" panose="02040604050505020304" pitchFamily="18" charset="0"/>
                  </a:rPr>
                  <a:t> </a:t>
                </a:r>
                <a:br>
                  <a:rPr lang="en-IN" sz="1800">
                    <a:effectLst/>
                    <a:latin typeface="Century" panose="02040604050505020304" pitchFamily="18" charset="0"/>
                  </a:rPr>
                </a:br>
                <a:br>
                  <a:rPr lang="en-IN" sz="1800">
                    <a:effectLst/>
                    <a:latin typeface="Century" panose="02040604050505020304" pitchFamily="18" charset="0"/>
                  </a:rPr>
                </a:br>
                <a:br>
                  <a:rPr lang="en-IN" sz="1800">
                    <a:effectLst/>
                    <a:latin typeface="Century" panose="02040604050505020304" pitchFamily="18" charset="0"/>
                  </a:rPr>
                </a:br>
                <a:endParaRPr lang="en-IN" sz="800">
                  <a:effectLst/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50C6E7-62BA-E398-87E7-8CB3BA200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5018" y="2142232"/>
                <a:ext cx="6280604" cy="1259488"/>
              </a:xfrm>
              <a:blipFill>
                <a:blip r:embed="rId2"/>
                <a:stretch>
                  <a:fillRect l="-1067" t="-16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13FED41-8D30-BAC9-2BD6-C8F9FB66E651}"/>
              </a:ext>
            </a:extLst>
          </p:cNvPr>
          <p:cNvSpPr/>
          <p:nvPr/>
        </p:nvSpPr>
        <p:spPr>
          <a:xfrm>
            <a:off x="975360" y="2087880"/>
            <a:ext cx="3870960" cy="3733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E9A079-815B-E95F-9280-2EBFDF5754E7}"/>
              </a:ext>
            </a:extLst>
          </p:cNvPr>
          <p:cNvSpPr/>
          <p:nvPr/>
        </p:nvSpPr>
        <p:spPr>
          <a:xfrm>
            <a:off x="1356360" y="3172612"/>
            <a:ext cx="3157556" cy="3157556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C557A6-5292-B729-267C-D0C369691020}"/>
              </a:ext>
            </a:extLst>
          </p:cNvPr>
          <p:cNvCxnSpPr>
            <a:cxnSpLocks/>
          </p:cNvCxnSpPr>
          <p:nvPr/>
        </p:nvCxnSpPr>
        <p:spPr>
          <a:xfrm flipV="1">
            <a:off x="1393245" y="4990366"/>
            <a:ext cx="3113690" cy="10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C7F889-18C0-0817-BEA8-F141BC4CC2CF}"/>
              </a:ext>
            </a:extLst>
          </p:cNvPr>
          <p:cNvCxnSpPr>
            <a:cxnSpLocks/>
          </p:cNvCxnSpPr>
          <p:nvPr/>
        </p:nvCxnSpPr>
        <p:spPr>
          <a:xfrm flipV="1">
            <a:off x="1393245" y="3213627"/>
            <a:ext cx="1859280" cy="188232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D9FDE4-4690-3724-C44C-0C271BA76DCA}"/>
              </a:ext>
            </a:extLst>
          </p:cNvPr>
          <p:cNvCxnSpPr>
            <a:cxnSpLocks/>
          </p:cNvCxnSpPr>
          <p:nvPr/>
        </p:nvCxnSpPr>
        <p:spPr>
          <a:xfrm>
            <a:off x="3252525" y="3225406"/>
            <a:ext cx="1261391" cy="18059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AE94C5-0AF2-103D-F4DD-DEF7DEE72191}"/>
              </a:ext>
            </a:extLst>
          </p:cNvPr>
          <p:cNvCxnSpPr>
            <a:cxnSpLocks/>
          </p:cNvCxnSpPr>
          <p:nvPr/>
        </p:nvCxnSpPr>
        <p:spPr>
          <a:xfrm flipV="1">
            <a:off x="1393245" y="2298497"/>
            <a:ext cx="731520" cy="27692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BF0321-9490-177B-99FA-BD7EBF7D091F}"/>
              </a:ext>
            </a:extLst>
          </p:cNvPr>
          <p:cNvCxnSpPr>
            <a:cxnSpLocks/>
          </p:cNvCxnSpPr>
          <p:nvPr/>
        </p:nvCxnSpPr>
        <p:spPr>
          <a:xfrm>
            <a:off x="2124765" y="2298497"/>
            <a:ext cx="2382170" cy="26918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8C14DC3-7761-F4A1-A077-0C1CF6BDA2C9}"/>
              </a:ext>
            </a:extLst>
          </p:cNvPr>
          <p:cNvSpPr/>
          <p:nvPr/>
        </p:nvSpPr>
        <p:spPr>
          <a:xfrm>
            <a:off x="3094870" y="305597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910363-277E-0BB3-9AA5-7C1A9CC2FF8A}"/>
              </a:ext>
            </a:extLst>
          </p:cNvPr>
          <p:cNvSpPr/>
          <p:nvPr/>
        </p:nvSpPr>
        <p:spPr>
          <a:xfrm>
            <a:off x="4349280" y="4832711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F7F085-6B19-C038-F615-F3962111825C}"/>
              </a:ext>
            </a:extLst>
          </p:cNvPr>
          <p:cNvSpPr/>
          <p:nvPr/>
        </p:nvSpPr>
        <p:spPr>
          <a:xfrm>
            <a:off x="1235590" y="4938299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177371-4698-BF56-EEFB-CBED33DD20AA}"/>
              </a:ext>
            </a:extLst>
          </p:cNvPr>
          <p:cNvSpPr/>
          <p:nvPr/>
        </p:nvSpPr>
        <p:spPr>
          <a:xfrm>
            <a:off x="1967110" y="21320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42C8B-1EB8-65FF-3114-67BBE083F893}"/>
                  </a:ext>
                </a:extLst>
              </p:cNvPr>
              <p:cNvSpPr txBox="1"/>
              <p:nvPr/>
            </p:nvSpPr>
            <p:spPr>
              <a:xfrm>
                <a:off x="975361" y="5305676"/>
                <a:ext cx="57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42C8B-1EB8-65FF-3114-67BBE083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1" y="5305676"/>
                <a:ext cx="575540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5ADEC2-EA6D-FAD3-4BDD-4AE2EA3C05E1}"/>
                  </a:ext>
                </a:extLst>
              </p:cNvPr>
              <p:cNvSpPr txBox="1"/>
              <p:nvPr/>
            </p:nvSpPr>
            <p:spPr>
              <a:xfrm>
                <a:off x="4580131" y="5143305"/>
                <a:ext cx="526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/>
                  <a:t>2</a:t>
                </a:r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5ADEC2-EA6D-FAD3-4BDD-4AE2EA3C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131" y="5143305"/>
                <a:ext cx="526419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5148E0F4-FF36-017A-89B2-0679E7FE3108}"/>
              </a:ext>
            </a:extLst>
          </p:cNvPr>
          <p:cNvSpPr/>
          <p:nvPr/>
        </p:nvSpPr>
        <p:spPr>
          <a:xfrm>
            <a:off x="1967109" y="2098985"/>
            <a:ext cx="387980" cy="661366"/>
          </a:xfrm>
          <a:prstGeom prst="arc">
            <a:avLst>
              <a:gd name="adj1" fmla="val 2214275"/>
              <a:gd name="adj2" fmla="val 70570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008C7-37B9-23C4-3C6C-448F755D9794}"/>
                  </a:ext>
                </a:extLst>
              </p:cNvPr>
              <p:cNvSpPr txBox="1"/>
              <p:nvPr/>
            </p:nvSpPr>
            <p:spPr>
              <a:xfrm>
                <a:off x="1928369" y="2795967"/>
                <a:ext cx="5415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008C7-37B9-23C4-3C6C-448F755D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69" y="2795967"/>
                <a:ext cx="541529" cy="276999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C2BE9F-A68D-D22D-2CB8-8FD23560CB59}"/>
                  </a:ext>
                </a:extLst>
              </p:cNvPr>
              <p:cNvSpPr txBox="1"/>
              <p:nvPr/>
            </p:nvSpPr>
            <p:spPr>
              <a:xfrm>
                <a:off x="1467081" y="1974435"/>
                <a:ext cx="5000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C2BE9F-A68D-D22D-2CB8-8FD23560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81" y="1974435"/>
                <a:ext cx="500027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84A43F6-43D7-6A90-7D7C-14618B021763}"/>
              </a:ext>
            </a:extLst>
          </p:cNvPr>
          <p:cNvSpPr txBox="1">
            <a:spLocks/>
          </p:cNvSpPr>
          <p:nvPr/>
        </p:nvSpPr>
        <p:spPr>
          <a:xfrm>
            <a:off x="192952" y="166561"/>
            <a:ext cx="11806095" cy="160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entury" panose="02040604050505020304" pitchFamily="18" charset="0"/>
              </a:rPr>
              <a:t>Let D</a:t>
            </a:r>
            <a:r>
              <a:rPr lang="en-US" sz="2800" baseline="-25000" dirty="0">
                <a:latin typeface="Century" panose="02040604050505020304" pitchFamily="18" charset="0"/>
              </a:rPr>
              <a:t>1 </a:t>
            </a:r>
            <a:r>
              <a:rPr lang="en-US" sz="2800" dirty="0">
                <a:latin typeface="Century" panose="02040604050505020304" pitchFamily="18" charset="0"/>
              </a:rPr>
              <a:t>and D</a:t>
            </a:r>
            <a:r>
              <a:rPr lang="en-US" sz="2800" baseline="-25000" dirty="0">
                <a:latin typeface="Century" panose="02040604050505020304" pitchFamily="18" charset="0"/>
              </a:rPr>
              <a:t>2</a:t>
            </a:r>
            <a:r>
              <a:rPr lang="en-US" sz="2800" dirty="0">
                <a:latin typeface="Century" panose="02040604050505020304" pitchFamily="18" charset="0"/>
              </a:rPr>
              <a:t> be two defining points at some stage of the algorithm</a:t>
            </a:r>
            <a:r>
              <a:rPr lang="en-US" sz="2800" dirty="0">
                <a:solidFill>
                  <a:schemeClr val="accent4"/>
                </a:solidFill>
                <a:latin typeface="Century" panose="020406040505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74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50C6E7-62BA-E398-87E7-8CB3BA200F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35018" y="2142232"/>
                <a:ext cx="6280604" cy="1259488"/>
              </a:xfrm>
            </p:spPr>
            <p:txBody>
              <a:bodyPr>
                <a:normAutofit fontScale="9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>
                    <a:latin typeface="Century" panose="02040604050505020304" pitchFamily="18" charset="0"/>
                  </a:rPr>
                  <a:t>The circumradius of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>
                    <a:latin typeface="Century" panose="02040604050505020304" pitchFamily="18" charset="0"/>
                  </a:rPr>
                  <a:t>, can be given as</a:t>
                </a:r>
                <a:br>
                  <a:rPr lang="en-IN" sz="2400">
                    <a:latin typeface="Century" panose="02040604050505020304" pitchFamily="18" charset="0"/>
                  </a:rPr>
                </a:br>
                <a:r>
                  <a:rPr lang="en-IN" sz="2400">
                    <a:latin typeface="Century" panose="02040604050505020304" pitchFamily="18" charset="0"/>
                  </a:rPr>
                  <a:t> </a:t>
                </a:r>
                <a:br>
                  <a:rPr lang="en-IN" sz="2400">
                    <a:latin typeface="Century" panose="020406040505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IN" sz="2400">
                    <a:effectLst/>
                    <a:latin typeface="Century" panose="02040604050505020304" pitchFamily="18" charset="0"/>
                  </a:rPr>
                  <a:t> </a:t>
                </a:r>
                <a:br>
                  <a:rPr lang="en-IN" sz="1800">
                    <a:effectLst/>
                    <a:latin typeface="Century" panose="02040604050505020304" pitchFamily="18" charset="0"/>
                  </a:rPr>
                </a:br>
                <a:br>
                  <a:rPr lang="en-IN" sz="1800">
                    <a:effectLst/>
                    <a:latin typeface="Century" panose="02040604050505020304" pitchFamily="18" charset="0"/>
                  </a:rPr>
                </a:br>
                <a:br>
                  <a:rPr lang="en-IN" sz="1800">
                    <a:effectLst/>
                    <a:latin typeface="Century" panose="02040604050505020304" pitchFamily="18" charset="0"/>
                  </a:rPr>
                </a:br>
                <a:endParaRPr lang="en-IN" sz="800">
                  <a:effectLst/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50C6E7-62BA-E398-87E7-8CB3BA200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5018" y="2142232"/>
                <a:ext cx="6280604" cy="1259488"/>
              </a:xfrm>
              <a:blipFill>
                <a:blip r:embed="rId2"/>
                <a:stretch>
                  <a:fillRect l="-1067" t="-16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13FED41-8D30-BAC9-2BD6-C8F9FB66E651}"/>
              </a:ext>
            </a:extLst>
          </p:cNvPr>
          <p:cNvSpPr/>
          <p:nvPr/>
        </p:nvSpPr>
        <p:spPr>
          <a:xfrm>
            <a:off x="975360" y="2087880"/>
            <a:ext cx="3870960" cy="3733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E9A079-815B-E95F-9280-2EBFDF5754E7}"/>
              </a:ext>
            </a:extLst>
          </p:cNvPr>
          <p:cNvSpPr/>
          <p:nvPr/>
        </p:nvSpPr>
        <p:spPr>
          <a:xfrm>
            <a:off x="1356360" y="3172612"/>
            <a:ext cx="3157556" cy="3157556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C557A6-5292-B729-267C-D0C369691020}"/>
              </a:ext>
            </a:extLst>
          </p:cNvPr>
          <p:cNvCxnSpPr>
            <a:cxnSpLocks/>
          </p:cNvCxnSpPr>
          <p:nvPr/>
        </p:nvCxnSpPr>
        <p:spPr>
          <a:xfrm flipV="1">
            <a:off x="1393245" y="4990366"/>
            <a:ext cx="3113690" cy="10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C7F889-18C0-0817-BEA8-F141BC4CC2CF}"/>
              </a:ext>
            </a:extLst>
          </p:cNvPr>
          <p:cNvCxnSpPr>
            <a:cxnSpLocks/>
          </p:cNvCxnSpPr>
          <p:nvPr/>
        </p:nvCxnSpPr>
        <p:spPr>
          <a:xfrm flipV="1">
            <a:off x="1393245" y="3213627"/>
            <a:ext cx="1859280" cy="188232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D9FDE4-4690-3724-C44C-0C271BA76DCA}"/>
              </a:ext>
            </a:extLst>
          </p:cNvPr>
          <p:cNvCxnSpPr>
            <a:cxnSpLocks/>
          </p:cNvCxnSpPr>
          <p:nvPr/>
        </p:nvCxnSpPr>
        <p:spPr>
          <a:xfrm>
            <a:off x="3252525" y="3225406"/>
            <a:ext cx="1261391" cy="18059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AE94C5-0AF2-103D-F4DD-DEF7DEE72191}"/>
              </a:ext>
            </a:extLst>
          </p:cNvPr>
          <p:cNvCxnSpPr>
            <a:cxnSpLocks/>
          </p:cNvCxnSpPr>
          <p:nvPr/>
        </p:nvCxnSpPr>
        <p:spPr>
          <a:xfrm flipV="1">
            <a:off x="1393245" y="2298497"/>
            <a:ext cx="731520" cy="27692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BF0321-9490-177B-99FA-BD7EBF7D091F}"/>
              </a:ext>
            </a:extLst>
          </p:cNvPr>
          <p:cNvCxnSpPr>
            <a:cxnSpLocks/>
          </p:cNvCxnSpPr>
          <p:nvPr/>
        </p:nvCxnSpPr>
        <p:spPr>
          <a:xfrm>
            <a:off x="2124765" y="2298497"/>
            <a:ext cx="2382170" cy="26918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8C14DC3-7761-F4A1-A077-0C1CF6BDA2C9}"/>
              </a:ext>
            </a:extLst>
          </p:cNvPr>
          <p:cNvSpPr/>
          <p:nvPr/>
        </p:nvSpPr>
        <p:spPr>
          <a:xfrm>
            <a:off x="3094870" y="305597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910363-277E-0BB3-9AA5-7C1A9CC2FF8A}"/>
              </a:ext>
            </a:extLst>
          </p:cNvPr>
          <p:cNvSpPr/>
          <p:nvPr/>
        </p:nvSpPr>
        <p:spPr>
          <a:xfrm>
            <a:off x="4349280" y="4832711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F7F085-6B19-C038-F615-F3962111825C}"/>
              </a:ext>
            </a:extLst>
          </p:cNvPr>
          <p:cNvSpPr/>
          <p:nvPr/>
        </p:nvSpPr>
        <p:spPr>
          <a:xfrm>
            <a:off x="1235590" y="4938299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177371-4698-BF56-EEFB-CBED33DD20AA}"/>
              </a:ext>
            </a:extLst>
          </p:cNvPr>
          <p:cNvSpPr/>
          <p:nvPr/>
        </p:nvSpPr>
        <p:spPr>
          <a:xfrm>
            <a:off x="1967110" y="21320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42C8B-1EB8-65FF-3114-67BBE083F893}"/>
                  </a:ext>
                </a:extLst>
              </p:cNvPr>
              <p:cNvSpPr txBox="1"/>
              <p:nvPr/>
            </p:nvSpPr>
            <p:spPr>
              <a:xfrm>
                <a:off x="975361" y="5305676"/>
                <a:ext cx="57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/>
                  <a:t>1</a:t>
                </a:r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F42C8B-1EB8-65FF-3114-67BBE083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1" y="5305676"/>
                <a:ext cx="575540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5ADEC2-EA6D-FAD3-4BDD-4AE2EA3C05E1}"/>
                  </a:ext>
                </a:extLst>
              </p:cNvPr>
              <p:cNvSpPr txBox="1"/>
              <p:nvPr/>
            </p:nvSpPr>
            <p:spPr>
              <a:xfrm>
                <a:off x="4580131" y="5143305"/>
                <a:ext cx="526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/>
                  <a:t>2</a:t>
                </a:r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5ADEC2-EA6D-FAD3-4BDD-4AE2EA3C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131" y="5143305"/>
                <a:ext cx="526419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5148E0F4-FF36-017A-89B2-0679E7FE3108}"/>
              </a:ext>
            </a:extLst>
          </p:cNvPr>
          <p:cNvSpPr/>
          <p:nvPr/>
        </p:nvSpPr>
        <p:spPr>
          <a:xfrm>
            <a:off x="1967109" y="2098985"/>
            <a:ext cx="387980" cy="661366"/>
          </a:xfrm>
          <a:prstGeom prst="arc">
            <a:avLst>
              <a:gd name="adj1" fmla="val 2214275"/>
              <a:gd name="adj2" fmla="val 70570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008C7-37B9-23C4-3C6C-448F755D9794}"/>
                  </a:ext>
                </a:extLst>
              </p:cNvPr>
              <p:cNvSpPr txBox="1"/>
              <p:nvPr/>
            </p:nvSpPr>
            <p:spPr>
              <a:xfrm>
                <a:off x="1928369" y="2795967"/>
                <a:ext cx="5415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008C7-37B9-23C4-3C6C-448F755D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69" y="2795967"/>
                <a:ext cx="541529" cy="276999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itle 1">
            <a:extLst>
              <a:ext uri="{FF2B5EF4-FFF2-40B4-BE49-F238E27FC236}">
                <a16:creationId xmlns:a16="http://schemas.microsoft.com/office/drawing/2014/main" id="{E8FE95E2-EFE7-5FAC-8C1F-759ECB96D419}"/>
              </a:ext>
            </a:extLst>
          </p:cNvPr>
          <p:cNvSpPr txBox="1">
            <a:spLocks/>
          </p:cNvSpPr>
          <p:nvPr/>
        </p:nvSpPr>
        <p:spPr>
          <a:xfrm>
            <a:off x="192952" y="166561"/>
            <a:ext cx="11806095" cy="160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entury" panose="02040604050505020304" pitchFamily="18" charset="0"/>
              </a:rPr>
              <a:t>Let D</a:t>
            </a:r>
            <a:r>
              <a:rPr lang="en-US" sz="2800" baseline="-25000" dirty="0">
                <a:latin typeface="Century" panose="02040604050505020304" pitchFamily="18" charset="0"/>
              </a:rPr>
              <a:t>1 </a:t>
            </a:r>
            <a:r>
              <a:rPr lang="en-US" sz="2800" dirty="0">
                <a:latin typeface="Century" panose="02040604050505020304" pitchFamily="18" charset="0"/>
              </a:rPr>
              <a:t>and D</a:t>
            </a:r>
            <a:r>
              <a:rPr lang="en-US" sz="2800" baseline="-25000" dirty="0">
                <a:latin typeface="Century" panose="02040604050505020304" pitchFamily="18" charset="0"/>
              </a:rPr>
              <a:t>2</a:t>
            </a:r>
            <a:r>
              <a:rPr lang="en-US" sz="2800" dirty="0">
                <a:latin typeface="Century" panose="02040604050505020304" pitchFamily="18" charset="0"/>
              </a:rPr>
              <a:t> be two defining points at some stage of the algorithm</a:t>
            </a:r>
            <a:r>
              <a:rPr lang="en-US" sz="2800" dirty="0">
                <a:solidFill>
                  <a:schemeClr val="accent4"/>
                </a:solidFill>
                <a:latin typeface="Century" panose="020406040505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C2BE9F-A68D-D22D-2CB8-8FD23560CB59}"/>
                  </a:ext>
                </a:extLst>
              </p:cNvPr>
              <p:cNvSpPr txBox="1"/>
              <p:nvPr/>
            </p:nvSpPr>
            <p:spPr>
              <a:xfrm>
                <a:off x="1467081" y="1974435"/>
                <a:ext cx="5000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C2BE9F-A68D-D22D-2CB8-8FD23560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81" y="1974435"/>
                <a:ext cx="500027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F43693-924B-B79D-BA04-AE599494570A}"/>
              </a:ext>
            </a:extLst>
          </p:cNvPr>
          <p:cNvSpPr txBox="1"/>
          <p:nvPr/>
        </p:nvSpPr>
        <p:spPr>
          <a:xfrm>
            <a:off x="5135018" y="3644431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>
                <a:effectLst/>
                <a:latin typeface="Century" panose="02040604050505020304" pitchFamily="18" charset="0"/>
              </a:rPr>
              <a:t>If the angle subtended by the chord on the boundary of the circle is least, then radius of the circumcircle is maximum</a:t>
            </a:r>
            <a:r>
              <a:rPr lang="en-IN" sz="2200">
                <a:latin typeface="Century" panose="02040604050505020304" pitchFamily="18" charset="0"/>
              </a:rPr>
              <a:t> as </a:t>
            </a:r>
            <a:r>
              <a:rPr lang="en-IN" sz="2200">
                <a:effectLst/>
                <a:latin typeface="Century" panose="02040604050505020304" pitchFamily="18" charset="0"/>
              </a:rPr>
              <a:t>compared to all other points in the same sector.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879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2973DE-1DAB-0B67-FF49-9CBB41350518}"/>
              </a:ext>
            </a:extLst>
          </p:cNvPr>
          <p:cNvSpPr/>
          <p:nvPr/>
        </p:nvSpPr>
        <p:spPr>
          <a:xfrm>
            <a:off x="265555" y="8380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2C3C90-7EA9-BD86-7663-F4F11421A02C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D5EB62-9E4B-DD5B-0D6E-1C6C2B851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722229"/>
                <a:ext cx="6296025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>
                    <a:solidFill>
                      <a:schemeClr val="accent4"/>
                    </a:solidFill>
                    <a:latin typeface="Century" panose="02040604050505020304" pitchFamily="18" charset="0"/>
                  </a:rPr>
                  <a:t>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D5EB62-9E4B-DD5B-0D6E-1C6C2B85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2229"/>
                <a:ext cx="6296025" cy="132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9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F66-7CA8-A1F6-1C3F-A7EEB84A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3"/>
            <a:ext cx="12405360" cy="65207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300" dirty="0">
                <a:solidFill>
                  <a:srgbClr val="0070C0"/>
                </a:solidFill>
                <a:latin typeface="Monaco" pitchFamily="2" charset="77"/>
              </a:rPr>
              <a:t>Enclosing_Circle_N3</a:t>
            </a:r>
            <a:r>
              <a:rPr lang="en-IN" sz="3300" b="0" dirty="0">
                <a:effectLst/>
                <a:latin typeface="Monaco" pitchFamily="2" charset="77"/>
              </a:rPr>
              <a:t>([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1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2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,...</a:t>
            </a: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 err="1">
                <a:solidFill>
                  <a:srgbClr val="0070C0"/>
                </a:solidFill>
                <a:effectLst/>
                <a:latin typeface="Monaco" pitchFamily="2" charset="77"/>
              </a:rPr>
              <a:t>n</a:t>
            </a:r>
            <a:r>
              <a:rPr lang="en-IN" sz="3300" b="0" dirty="0">
                <a:effectLst/>
                <a:latin typeface="Monaco" pitchFamily="2" charset="77"/>
              </a:rPr>
              <a:t>]){</a:t>
            </a:r>
          </a:p>
          <a:p>
            <a:pPr marL="0" indent="0">
              <a:buNone/>
            </a:pPr>
            <a:endParaRPr lang="en-IN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900" b="0" dirty="0">
                <a:effectLst/>
                <a:latin typeface="Monaco" pitchFamily="2" charset="77"/>
              </a:rPr>
              <a:t> ← </a:t>
            </a:r>
            <a:r>
              <a:rPr lang="en-IN" sz="2900" b="0" dirty="0">
                <a:solidFill>
                  <a:srgbClr val="0070C0"/>
                </a:solidFill>
                <a:effectLst/>
                <a:latin typeface="Monaco" pitchFamily="2" charset="77"/>
              </a:rPr>
              <a:t>Circle with infinite radius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3200" b="0" dirty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effectLst/>
                <a:latin typeface="Monaco" pitchFamily="2" charset="77"/>
              </a:rPr>
              <a:t>←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effectLst/>
                <a:latin typeface="Monaco" pitchFamily="2" charset="77"/>
              </a:rPr>
              <a:t>to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effectLst/>
                <a:latin typeface="Monaco" pitchFamily="2" charset="77"/>
              </a:rPr>
              <a:t>n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7030A0"/>
                </a:solidFill>
                <a:latin typeface="Monaco" pitchFamily="2" charset="77"/>
              </a:rPr>
              <a:t>		for </a:t>
            </a:r>
            <a:r>
              <a:rPr lang="en-IN" sz="3200" dirty="0">
                <a:solidFill>
                  <a:srgbClr val="0070C0"/>
                </a:solidFill>
                <a:latin typeface="Monaco" pitchFamily="2" charset="77"/>
              </a:rPr>
              <a:t>j</a:t>
            </a:r>
            <a:r>
              <a:rPr lang="en-IN" sz="3200" dirty="0">
                <a:solidFill>
                  <a:srgbClr val="7030A0"/>
                </a:solidFill>
                <a:latin typeface="Monaco" pitchFamily="2" charset="77"/>
              </a:rPr>
              <a:t> </a:t>
            </a:r>
            <a:r>
              <a:rPr lang="en-IN" sz="3200" b="0" dirty="0">
                <a:effectLst/>
                <a:latin typeface="Monaco" pitchFamily="2" charset="77"/>
              </a:rPr>
              <a:t>← </a:t>
            </a:r>
            <a:r>
              <a:rPr lang="en-IN" sz="3200" dirty="0">
                <a:solidFill>
                  <a:srgbClr val="00B050"/>
                </a:solidFill>
                <a:latin typeface="Monaco" pitchFamily="2" charset="77"/>
              </a:rPr>
              <a:t>i+1</a:t>
            </a:r>
            <a:r>
              <a:rPr lang="en-IN" sz="3200" b="0" dirty="0">
                <a:effectLst/>
                <a:latin typeface="Monaco" pitchFamily="2" charset="77"/>
              </a:rPr>
              <a:t> to </a:t>
            </a:r>
            <a:r>
              <a:rPr lang="en-IN" sz="3200" dirty="0">
                <a:solidFill>
                  <a:srgbClr val="0070C0"/>
                </a:solidFill>
                <a:latin typeface="Monaco" pitchFamily="2" charset="77"/>
              </a:rPr>
              <a:t>n</a:t>
            </a:r>
            <a:r>
              <a:rPr lang="en-IN" sz="3200" b="0" dirty="0">
                <a:effectLst/>
                <a:latin typeface="Monaco" pitchFamily="2" charset="77"/>
              </a:rPr>
              <a:t> </a:t>
            </a:r>
            <a:r>
              <a:rPr lang="en-IN" sz="32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  <a:endParaRPr lang="en-IN" sz="3200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CCCCCC"/>
                </a:solidFill>
                <a:latin typeface="Monaco" pitchFamily="2" charset="77"/>
              </a:rPr>
              <a:t>				</a:t>
            </a:r>
            <a:r>
              <a:rPr lang="en-IN" sz="3200" b="0" dirty="0">
                <a:solidFill>
                  <a:srgbClr val="00B0F0"/>
                </a:solidFill>
                <a:effectLst/>
                <a:latin typeface="Monaco" pitchFamily="2" charset="77"/>
              </a:rPr>
              <a:t>C’</a:t>
            </a:r>
            <a:r>
              <a:rPr lang="en-IN" sz="3200" b="0" dirty="0">
                <a:effectLst/>
                <a:latin typeface="Monaco" pitchFamily="2" charset="77"/>
              </a:rPr>
              <a:t> ← </a:t>
            </a:r>
            <a:r>
              <a:rPr lang="en-IN" sz="3200" b="0" dirty="0">
                <a:solidFill>
                  <a:srgbClr val="0070C0"/>
                </a:solidFill>
                <a:effectLst/>
                <a:latin typeface="Monaco" pitchFamily="2" charset="77"/>
              </a:rPr>
              <a:t>Circle</a:t>
            </a:r>
            <a:r>
              <a:rPr lang="en-IN" sz="3200" b="0" dirty="0">
                <a:effectLst/>
                <a:latin typeface="Monaco" pitchFamily="2" charset="77"/>
              </a:rPr>
              <a:t>(p</a:t>
            </a:r>
            <a:r>
              <a:rPr lang="en-IN" sz="3200" baseline="-25000" dirty="0">
                <a:latin typeface="Monaco" pitchFamily="2" charset="77"/>
              </a:rPr>
              <a:t>i</a:t>
            </a:r>
            <a:r>
              <a:rPr lang="en-IN" sz="3200" dirty="0">
                <a:latin typeface="Monaco" pitchFamily="2" charset="77"/>
              </a:rPr>
              <a:t>, </a:t>
            </a:r>
            <a:r>
              <a:rPr lang="en-IN" sz="3200" dirty="0" err="1">
                <a:latin typeface="Monaco" pitchFamily="2" charset="77"/>
              </a:rPr>
              <a:t>p</a:t>
            </a:r>
            <a:r>
              <a:rPr lang="en-IN" sz="3200" baseline="-25000" dirty="0" err="1">
                <a:latin typeface="Monaco" pitchFamily="2" charset="77"/>
              </a:rPr>
              <a:t>j</a:t>
            </a:r>
            <a:r>
              <a:rPr lang="en-IN" sz="3200" baseline="-25000" dirty="0">
                <a:latin typeface="Monaco" pitchFamily="2" charset="77"/>
              </a:rPr>
              <a:t> </a:t>
            </a:r>
            <a:r>
              <a:rPr lang="en-IN" sz="3200" dirty="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IN" sz="3200" dirty="0">
                <a:latin typeface="Monaco" pitchFamily="2" charset="77"/>
              </a:rPr>
              <a:t>				</a:t>
            </a:r>
            <a:r>
              <a:rPr lang="en-IN" sz="3200" dirty="0">
                <a:solidFill>
                  <a:srgbClr val="7030A0"/>
                </a:solidFill>
                <a:latin typeface="Monaco" pitchFamily="2" charset="77"/>
              </a:rPr>
              <a:t>if</a:t>
            </a:r>
            <a:r>
              <a:rPr lang="en-IN" sz="3200" dirty="0">
                <a:solidFill>
                  <a:srgbClr val="00B0F0"/>
                </a:solidFill>
                <a:latin typeface="Monaco" pitchFamily="2" charset="77"/>
              </a:rPr>
              <a:t> </a:t>
            </a:r>
            <a:r>
              <a:rPr lang="en-IN" sz="3200" dirty="0" err="1">
                <a:solidFill>
                  <a:srgbClr val="00B0F0"/>
                </a:solidFill>
                <a:latin typeface="Monaco" pitchFamily="2" charset="77"/>
              </a:rPr>
              <a:t>C’.radius</a:t>
            </a:r>
            <a:r>
              <a:rPr lang="en-IN" sz="3200" dirty="0">
                <a:solidFill>
                  <a:srgbClr val="00B0F0"/>
                </a:solidFill>
                <a:latin typeface="Monaco" pitchFamily="2" charset="77"/>
              </a:rPr>
              <a:t> </a:t>
            </a:r>
            <a:r>
              <a:rPr lang="en-IN" sz="3200" dirty="0">
                <a:latin typeface="Monaco" pitchFamily="2" charset="77"/>
              </a:rPr>
              <a:t>&lt; </a:t>
            </a:r>
            <a:r>
              <a:rPr lang="en-IN" sz="3200" dirty="0" err="1">
                <a:solidFill>
                  <a:srgbClr val="00B0F0"/>
                </a:solidFill>
                <a:latin typeface="Monaco" pitchFamily="2" charset="77"/>
              </a:rPr>
              <a:t>C.radius</a:t>
            </a:r>
            <a:r>
              <a:rPr lang="en-IN" sz="3200" dirty="0">
                <a:solidFill>
                  <a:srgbClr val="00B0F0"/>
                </a:solidFill>
                <a:latin typeface="Monaco" pitchFamily="2" charset="77"/>
              </a:rPr>
              <a:t> </a:t>
            </a:r>
            <a:r>
              <a:rPr lang="en-IN" sz="3200" dirty="0">
                <a:latin typeface="Monaco" pitchFamily="2" charset="77"/>
              </a:rPr>
              <a:t>and</a:t>
            </a:r>
            <a:r>
              <a:rPr lang="en-IN" sz="3200" dirty="0">
                <a:solidFill>
                  <a:srgbClr val="00B0F0"/>
                </a:solidFill>
                <a:latin typeface="Monaco" pitchFamily="2" charset="77"/>
              </a:rPr>
              <a:t> C’ </a:t>
            </a:r>
            <a:r>
              <a:rPr lang="en-IN" sz="3200" dirty="0">
                <a:latin typeface="Monaco" pitchFamily="2" charset="77"/>
              </a:rPr>
              <a:t>contains all points</a:t>
            </a:r>
            <a:r>
              <a:rPr lang="en-IN" sz="3200" dirty="0">
                <a:solidFill>
                  <a:srgbClr val="00B0F0"/>
                </a:solidFill>
                <a:latin typeface="Monaco" pitchFamily="2" charset="77"/>
              </a:rPr>
              <a:t> </a:t>
            </a:r>
            <a:r>
              <a:rPr lang="en-IN" sz="3200" dirty="0">
                <a:solidFill>
                  <a:srgbClr val="7030A0"/>
                </a:solidFill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3200" dirty="0">
                <a:latin typeface="Monaco" pitchFamily="2" charset="77"/>
              </a:rPr>
              <a:t>					C </a:t>
            </a:r>
            <a:r>
              <a:rPr lang="en-IN" sz="3200" b="0" dirty="0">
                <a:effectLst/>
                <a:latin typeface="Monaco" pitchFamily="2" charset="77"/>
              </a:rPr>
              <a:t>← C’</a:t>
            </a:r>
            <a:endParaRPr lang="en-IN" sz="3200" dirty="0">
              <a:latin typeface="Monaco" pitchFamily="2" charset="77"/>
            </a:endParaRPr>
          </a:p>
          <a:p>
            <a:pPr marL="0" indent="0">
              <a:buNone/>
            </a:pPr>
            <a:endParaRPr lang="en-IN" sz="2900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←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to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		for </a:t>
            </a:r>
            <a:r>
              <a:rPr lang="en-IN" sz="2900" dirty="0">
                <a:solidFill>
                  <a:srgbClr val="0070C0"/>
                </a:solidFill>
                <a:latin typeface="Monaco" pitchFamily="2" charset="77"/>
              </a:rPr>
              <a:t>j</a:t>
            </a: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dirty="0">
                <a:solidFill>
                  <a:srgbClr val="00B050"/>
                </a:solidFill>
                <a:latin typeface="Monaco" pitchFamily="2" charset="77"/>
              </a:rPr>
              <a:t>i+1</a:t>
            </a:r>
            <a:r>
              <a:rPr lang="en-IN" sz="2800" b="0" dirty="0">
                <a:effectLst/>
                <a:latin typeface="Monaco" pitchFamily="2" charset="77"/>
              </a:rPr>
              <a:t> to </a:t>
            </a:r>
            <a:r>
              <a:rPr lang="en-IN" dirty="0">
                <a:solidFill>
                  <a:srgbClr val="0070C0"/>
                </a:solidFill>
                <a:latin typeface="Monaco" pitchFamily="2" charset="77"/>
              </a:rPr>
              <a:t>n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			</a:t>
            </a:r>
            <a:r>
              <a:rPr lang="en-IN" sz="2800" b="0" dirty="0">
                <a:solidFill>
                  <a:srgbClr val="00B0F0"/>
                </a:solidFill>
                <a:effectLst/>
                <a:latin typeface="Monaco" pitchFamily="2" charset="77"/>
              </a:rPr>
              <a:t>C’</a:t>
            </a:r>
            <a:r>
              <a:rPr lang="en-IN" sz="2800" b="0" dirty="0">
                <a:effectLst/>
                <a:latin typeface="Monaco" pitchFamily="2" charset="77"/>
              </a:rPr>
              <a:t> ← 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Circle</a:t>
            </a:r>
            <a:r>
              <a:rPr lang="en-IN" sz="2800" b="0" dirty="0">
                <a:effectLst/>
                <a:latin typeface="Monaco" pitchFamily="2" charset="77"/>
              </a:rPr>
              <a:t>(p</a:t>
            </a:r>
            <a:r>
              <a:rPr lang="en-IN" sz="2800" baseline="-25000" dirty="0">
                <a:latin typeface="Monaco" pitchFamily="2" charset="77"/>
              </a:rPr>
              <a:t>i</a:t>
            </a:r>
            <a:r>
              <a:rPr lang="en-IN" sz="2800" dirty="0">
                <a:latin typeface="Monaco" pitchFamily="2" charset="77"/>
              </a:rPr>
              <a:t>, </a:t>
            </a:r>
            <a:r>
              <a:rPr lang="en-IN" sz="2800" dirty="0" err="1">
                <a:latin typeface="Monaco" pitchFamily="2" charset="77"/>
              </a:rPr>
              <a:t>p</a:t>
            </a:r>
            <a:r>
              <a:rPr lang="en-IN" sz="2800" baseline="-25000" dirty="0" err="1">
                <a:latin typeface="Monaco" pitchFamily="2" charset="77"/>
              </a:rPr>
              <a:t>j</a:t>
            </a:r>
            <a:r>
              <a:rPr lang="en-IN" sz="2800" baseline="-25000" dirty="0">
                <a:latin typeface="Monaco" pitchFamily="2" charset="77"/>
              </a:rPr>
              <a:t> </a:t>
            </a:r>
            <a:r>
              <a:rPr lang="en-IN" sz="2800" dirty="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			</a:t>
            </a:r>
            <a:r>
              <a:rPr lang="en-IN" dirty="0">
                <a:solidFill>
                  <a:srgbClr val="7030A0"/>
                </a:solidFill>
                <a:latin typeface="Monaco" pitchFamily="2" charset="77"/>
              </a:rPr>
              <a:t>for</a:t>
            </a: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 </a:t>
            </a:r>
            <a:r>
              <a:rPr lang="en-IN" dirty="0">
                <a:solidFill>
                  <a:srgbClr val="0070C0"/>
                </a:solidFill>
                <a:latin typeface="Monaco" pitchFamily="2" charset="77"/>
              </a:rPr>
              <a:t>k</a:t>
            </a: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sz="2800" b="0" dirty="0">
                <a:solidFill>
                  <a:srgbClr val="00B050"/>
                </a:solidFill>
                <a:effectLst/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 to </a:t>
            </a:r>
            <a:r>
              <a:rPr lang="en-IN" dirty="0">
                <a:solidFill>
                  <a:srgbClr val="0070C0"/>
                </a:solidFill>
                <a:latin typeface="Monaco" pitchFamily="2" charset="77"/>
              </a:rPr>
              <a:t>n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				</a:t>
            </a:r>
            <a:r>
              <a:rPr lang="en-IN" sz="2800" b="0" dirty="0">
                <a:solidFill>
                  <a:srgbClr val="00B0F0"/>
                </a:solidFill>
                <a:effectLst/>
                <a:latin typeface="Monaco" pitchFamily="2" charset="77"/>
              </a:rPr>
              <a:t>C”</a:t>
            </a:r>
            <a:r>
              <a:rPr lang="en-IN" sz="2800" b="0" dirty="0">
                <a:effectLst/>
                <a:latin typeface="Monaco" pitchFamily="2" charset="77"/>
              </a:rPr>
              <a:t> ← 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Circumcircle</a:t>
            </a:r>
            <a:r>
              <a:rPr lang="en-IN" sz="2800" b="0" dirty="0">
                <a:effectLst/>
                <a:latin typeface="Monaco" pitchFamily="2" charset="77"/>
              </a:rPr>
              <a:t>(p</a:t>
            </a:r>
            <a:r>
              <a:rPr lang="en-IN" baseline="-25000" dirty="0">
                <a:latin typeface="Monaco" pitchFamily="2" charset="77"/>
              </a:rPr>
              <a:t>i</a:t>
            </a:r>
            <a:r>
              <a:rPr lang="en-IN" sz="2800" dirty="0">
                <a:latin typeface="Monaco" pitchFamily="2" charset="77"/>
              </a:rPr>
              <a:t>, </a:t>
            </a:r>
            <a:r>
              <a:rPr lang="en-IN" sz="2800" dirty="0" err="1"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baseline="-25000" dirty="0">
                <a:latin typeface="Monaco" pitchFamily="2" charset="77"/>
              </a:rPr>
              <a:t> </a:t>
            </a:r>
            <a:r>
              <a:rPr lang="en-IN" sz="2800" dirty="0">
                <a:latin typeface="Monaco" pitchFamily="2" charset="77"/>
              </a:rPr>
              <a:t>, p</a:t>
            </a:r>
            <a:r>
              <a:rPr lang="en-IN" baseline="-25000" dirty="0">
                <a:latin typeface="Monaco" pitchFamily="2" charset="77"/>
              </a:rPr>
              <a:t>k</a:t>
            </a:r>
            <a:r>
              <a:rPr lang="en-IN" sz="2800" dirty="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Monaco" pitchFamily="2" charset="77"/>
              </a:rPr>
              <a:t>				</a:t>
            </a:r>
            <a:r>
              <a:rPr lang="en-IN" dirty="0">
                <a:solidFill>
                  <a:srgbClr val="7030A0"/>
                </a:solidFill>
                <a:latin typeface="Monaco" pitchFamily="2" charset="77"/>
              </a:rPr>
              <a:t>if</a:t>
            </a:r>
            <a:r>
              <a:rPr lang="en-IN" dirty="0">
                <a:solidFill>
                  <a:srgbClr val="00B0F0"/>
                </a:solidFill>
                <a:latin typeface="Monaco" pitchFamily="2" charset="77"/>
              </a:rPr>
              <a:t> </a:t>
            </a:r>
            <a:r>
              <a:rPr lang="en-IN" dirty="0" err="1">
                <a:solidFill>
                  <a:srgbClr val="00B0F0"/>
                </a:solidFill>
                <a:latin typeface="Monaco" pitchFamily="2" charset="77"/>
              </a:rPr>
              <a:t>is_acute</a:t>
            </a:r>
            <a:r>
              <a:rPr lang="en-IN" dirty="0">
                <a:solidFill>
                  <a:srgbClr val="00B0F0"/>
                </a:solidFill>
                <a:latin typeface="Monaco" pitchFamily="2" charset="77"/>
              </a:rPr>
              <a:t>(C”) and </a:t>
            </a:r>
            <a:r>
              <a:rPr lang="en-IN" dirty="0" err="1">
                <a:solidFill>
                  <a:srgbClr val="00B0F0"/>
                </a:solidFill>
                <a:latin typeface="Monaco" pitchFamily="2" charset="77"/>
              </a:rPr>
              <a:t>C”.radius</a:t>
            </a:r>
            <a:r>
              <a:rPr lang="en-IN" dirty="0">
                <a:solidFill>
                  <a:srgbClr val="00B0F0"/>
                </a:solidFill>
                <a:latin typeface="Monaco" pitchFamily="2" charset="77"/>
              </a:rPr>
              <a:t> &gt; </a:t>
            </a:r>
            <a:r>
              <a:rPr lang="en-IN" dirty="0" err="1">
                <a:solidFill>
                  <a:srgbClr val="00B0F0"/>
                </a:solidFill>
                <a:latin typeface="Monaco" pitchFamily="2" charset="77"/>
              </a:rPr>
              <a:t>C’.radius</a:t>
            </a:r>
            <a:r>
              <a:rPr lang="en-IN" dirty="0">
                <a:solidFill>
                  <a:srgbClr val="00B0F0"/>
                </a:solidFill>
                <a:latin typeface="Monaco" pitchFamily="2" charset="77"/>
              </a:rPr>
              <a:t> </a:t>
            </a:r>
            <a:r>
              <a:rPr lang="en-IN" dirty="0">
                <a:solidFill>
                  <a:srgbClr val="7030A0"/>
                </a:solidFill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2800" dirty="0">
                <a:latin typeface="Monaco" pitchFamily="2" charset="77"/>
              </a:rPr>
              <a:t>					C’ </a:t>
            </a:r>
            <a:r>
              <a:rPr lang="en-IN" sz="2800" b="0" dirty="0">
                <a:effectLst/>
                <a:latin typeface="Monaco" pitchFamily="2" charset="77"/>
              </a:rPr>
              <a:t>← C”</a:t>
            </a:r>
          </a:p>
          <a:p>
            <a:pPr marL="0" indent="0">
              <a:buNone/>
            </a:pPr>
            <a:r>
              <a:rPr lang="en-IN" dirty="0">
                <a:latin typeface="Monaco" pitchFamily="2" charset="77"/>
              </a:rPr>
              <a:t>			</a:t>
            </a:r>
            <a:r>
              <a:rPr lang="en-IN" dirty="0">
                <a:solidFill>
                  <a:srgbClr val="7030A0"/>
                </a:solidFill>
                <a:latin typeface="Monaco" pitchFamily="2" charset="77"/>
              </a:rPr>
              <a:t>if</a:t>
            </a:r>
            <a:r>
              <a:rPr lang="en-IN" dirty="0">
                <a:latin typeface="Monaco" pitchFamily="2" charset="77"/>
              </a:rPr>
              <a:t> </a:t>
            </a:r>
            <a:r>
              <a:rPr lang="en-IN" dirty="0" err="1">
                <a:solidFill>
                  <a:srgbClr val="00B0F0"/>
                </a:solidFill>
                <a:latin typeface="Monaco" pitchFamily="2" charset="77"/>
              </a:rPr>
              <a:t>C’.radius</a:t>
            </a:r>
            <a:r>
              <a:rPr lang="en-IN" dirty="0">
                <a:solidFill>
                  <a:srgbClr val="00B0F0"/>
                </a:solidFill>
                <a:latin typeface="Monaco" pitchFamily="2" charset="77"/>
              </a:rPr>
              <a:t> &lt; </a:t>
            </a:r>
            <a:r>
              <a:rPr lang="en-IN" dirty="0" err="1">
                <a:solidFill>
                  <a:srgbClr val="00B0F0"/>
                </a:solidFill>
                <a:latin typeface="Monaco" pitchFamily="2" charset="77"/>
              </a:rPr>
              <a:t>C.radius</a:t>
            </a:r>
            <a:r>
              <a:rPr lang="en-IN" dirty="0">
                <a:solidFill>
                  <a:srgbClr val="00B0F0"/>
                </a:solidFill>
                <a:latin typeface="Monaco" pitchFamily="2" charset="77"/>
              </a:rPr>
              <a:t> </a:t>
            </a:r>
            <a:r>
              <a:rPr lang="en-IN" dirty="0">
                <a:latin typeface="Monaco" pitchFamily="2" charset="77"/>
              </a:rPr>
              <a:t>and </a:t>
            </a:r>
            <a:r>
              <a:rPr lang="en-IN" dirty="0">
                <a:solidFill>
                  <a:srgbClr val="00B0F0"/>
                </a:solidFill>
                <a:latin typeface="Monaco" pitchFamily="2" charset="77"/>
              </a:rPr>
              <a:t>C’ </a:t>
            </a:r>
            <a:r>
              <a:rPr lang="en-IN" dirty="0">
                <a:latin typeface="Monaco" pitchFamily="2" charset="77"/>
              </a:rPr>
              <a:t>contains all points </a:t>
            </a:r>
            <a:r>
              <a:rPr lang="en-IN" dirty="0">
                <a:solidFill>
                  <a:srgbClr val="7030A0"/>
                </a:solidFill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2800" dirty="0">
                <a:latin typeface="Monaco" pitchFamily="2" charset="77"/>
              </a:rPr>
              <a:t>				C </a:t>
            </a:r>
            <a:r>
              <a:rPr lang="en-IN" sz="2800" b="0" dirty="0">
                <a:effectLst/>
                <a:latin typeface="Monaco" pitchFamily="2" charset="77"/>
              </a:rPr>
              <a:t>← C’</a:t>
            </a:r>
            <a:r>
              <a:rPr lang="en-IN" dirty="0">
                <a:latin typeface="Monaco" pitchFamily="2" charset="77"/>
              </a:rPr>
              <a:t>			</a:t>
            </a:r>
            <a:r>
              <a:rPr lang="en-IN" b="0" dirty="0">
                <a:effectLst/>
                <a:latin typeface="Monaco" pitchFamily="2" charset="77"/>
              </a:rPr>
              <a:t>			</a:t>
            </a:r>
            <a:b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return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C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4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2973DE-1DAB-0B67-FF49-9CBB41350518}"/>
              </a:ext>
            </a:extLst>
          </p:cNvPr>
          <p:cNvSpPr/>
          <p:nvPr/>
        </p:nvSpPr>
        <p:spPr>
          <a:xfrm>
            <a:off x="265555" y="8380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D5EB62-9E4B-DD5B-0D6E-1C6C2B851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722229"/>
                <a:ext cx="11003280" cy="169737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0">
                    <a:solidFill>
                      <a:schemeClr val="accent4"/>
                    </a:solidFill>
                    <a:latin typeface="Century" panose="02040604050505020304" pitchFamily="18" charset="0"/>
                  </a:rPr>
                  <a:t>Randomized Incremental Algorithm for </a:t>
                </a:r>
                <a:r>
                  <a:rPr lang="en-US" b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>
                    <a:solidFill>
                      <a:schemeClr val="accent4"/>
                    </a:solidFill>
                    <a:latin typeface="Century" panose="02040604050505020304" pitchFamily="18" charset="0"/>
                  </a:rPr>
                  <a:t> time complexity.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D5EB62-9E4B-DD5B-0D6E-1C6C2B85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2229"/>
                <a:ext cx="11003280" cy="1697371"/>
              </a:xfrm>
              <a:prstGeom prst="rect">
                <a:avLst/>
              </a:prstGeom>
              <a:blipFill>
                <a:blip r:embed="rId2"/>
                <a:stretch>
                  <a:fillRect l="-2271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62AA6CF-683E-A0E7-110A-DD817A8E3144}"/>
              </a:ext>
            </a:extLst>
          </p:cNvPr>
          <p:cNvSpPr/>
          <p:nvPr/>
        </p:nvSpPr>
        <p:spPr>
          <a:xfrm>
            <a:off x="265555" y="82489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A9879F-6064-5104-6896-7B5722429428}"/>
              </a:ext>
            </a:extLst>
          </p:cNvPr>
          <p:cNvSpPr/>
          <p:nvPr/>
        </p:nvSpPr>
        <p:spPr>
          <a:xfrm>
            <a:off x="265555" y="82273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BEDE00-D334-A6F9-8663-A488F85F6FB9}"/>
              </a:ext>
            </a:extLst>
          </p:cNvPr>
          <p:cNvSpPr/>
          <p:nvPr/>
        </p:nvSpPr>
        <p:spPr>
          <a:xfrm>
            <a:off x="265555" y="824707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F07C28-BF26-FF94-3F99-800125C444FD}"/>
              </a:ext>
            </a:extLst>
          </p:cNvPr>
          <p:cNvSpPr/>
          <p:nvPr/>
        </p:nvSpPr>
        <p:spPr>
          <a:xfrm>
            <a:off x="265555" y="82273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2C3C90-7EA9-BD86-7663-F4F11421A02C}"/>
              </a:ext>
            </a:extLst>
          </p:cNvPr>
          <p:cNvSpPr/>
          <p:nvPr/>
        </p:nvSpPr>
        <p:spPr>
          <a:xfrm>
            <a:off x="265555" y="810195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9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643615" y="1624898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B36F0-3E73-BB97-145C-8C800CB52D09}"/>
              </a:ext>
            </a:extLst>
          </p:cNvPr>
          <p:cNvSpPr/>
          <p:nvPr/>
        </p:nvSpPr>
        <p:spPr>
          <a:xfrm>
            <a:off x="1276189" y="37047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983011" y="254005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802612" y="48520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5327814" y="1533033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5079650" y="3271345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2801270" y="5834629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672230" y="23233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2818991" y="330637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/>
              <p:nvPr/>
            </p:nvSpPr>
            <p:spPr>
              <a:xfrm>
                <a:off x="5578343" y="1746039"/>
                <a:ext cx="40132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43" y="1746039"/>
                <a:ext cx="401328" cy="430887"/>
              </a:xfrm>
              <a:prstGeom prst="rect">
                <a:avLst/>
              </a:prstGeom>
              <a:blipFill>
                <a:blip r:embed="rId2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5340FB1D-BDAC-9DF5-DF97-E353FFF781A8}"/>
              </a:ext>
            </a:extLst>
          </p:cNvPr>
          <p:cNvSpPr/>
          <p:nvPr/>
        </p:nvSpPr>
        <p:spPr>
          <a:xfrm>
            <a:off x="1784495" y="51673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04F9F-F7E1-4BE8-E5A8-4DCB7265A77B}"/>
                  </a:ext>
                </a:extLst>
              </p:cNvPr>
              <p:cNvSpPr txBox="1"/>
              <p:nvPr/>
            </p:nvSpPr>
            <p:spPr>
              <a:xfrm>
                <a:off x="5953361" y="2221987"/>
                <a:ext cx="5871570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Century" panose="02040604050505020304" pitchFamily="18" charset="0"/>
                  </a:rPr>
                  <a:t>P is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points. C is the smallest Enclosing Circle of this set of points. We are looking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04F9F-F7E1-4BE8-E5A8-4DCB7265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61" y="2221987"/>
                <a:ext cx="5871570" cy="1231940"/>
              </a:xfrm>
              <a:prstGeom prst="rect">
                <a:avLst/>
              </a:prstGeom>
              <a:blipFill>
                <a:blip r:embed="rId4"/>
                <a:stretch>
                  <a:fillRect l="-1661" t="-3448" b="-7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FC986B4-9EBA-38F8-F514-A1904557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Randomized Incremental Construction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2FA06D-FF37-376B-F0A0-D2F368A32F85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643615" y="1624898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B36F0-3E73-BB97-145C-8C800CB52D09}"/>
              </a:ext>
            </a:extLst>
          </p:cNvPr>
          <p:cNvSpPr/>
          <p:nvPr/>
        </p:nvSpPr>
        <p:spPr>
          <a:xfrm>
            <a:off x="1276189" y="37047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983011" y="254005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802612" y="48520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5327814" y="1533033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5079650" y="3271345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2801270" y="5834629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672230" y="23233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2818991" y="330637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/>
              <p:nvPr/>
            </p:nvSpPr>
            <p:spPr>
              <a:xfrm>
                <a:off x="5578343" y="1746039"/>
                <a:ext cx="40132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43" y="1746039"/>
                <a:ext cx="401328" cy="430887"/>
              </a:xfrm>
              <a:prstGeom prst="rect">
                <a:avLst/>
              </a:prstGeom>
              <a:blipFill>
                <a:blip r:embed="rId2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5340FB1D-BDAC-9DF5-DF97-E353FFF781A8}"/>
              </a:ext>
            </a:extLst>
          </p:cNvPr>
          <p:cNvSpPr/>
          <p:nvPr/>
        </p:nvSpPr>
        <p:spPr>
          <a:xfrm>
            <a:off x="1784495" y="51673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40BC0-3205-565E-0AC6-DC74AF0A5EAC}"/>
              </a:ext>
            </a:extLst>
          </p:cNvPr>
          <p:cNvSpPr txBox="1"/>
          <p:nvPr/>
        </p:nvSpPr>
        <p:spPr>
          <a:xfrm>
            <a:off x="5953361" y="3789282"/>
            <a:ext cx="528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If the point lies inside. The smallest enclosing circle remains the same.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04F9F-F7E1-4BE8-E5A8-4DCB7265A77B}"/>
                  </a:ext>
                </a:extLst>
              </p:cNvPr>
              <p:cNvSpPr txBox="1"/>
              <p:nvPr/>
            </p:nvSpPr>
            <p:spPr>
              <a:xfrm>
                <a:off x="5953361" y="2221987"/>
                <a:ext cx="5871570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Century" panose="02040604050505020304" pitchFamily="18" charset="0"/>
                  </a:rPr>
                  <a:t>P is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points. C is the smallest Enclosing Circle of this set of points. We are looking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04F9F-F7E1-4BE8-E5A8-4DCB7265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61" y="2221987"/>
                <a:ext cx="5871570" cy="1231940"/>
              </a:xfrm>
              <a:prstGeom prst="rect">
                <a:avLst/>
              </a:prstGeom>
              <a:blipFill>
                <a:blip r:embed="rId4"/>
                <a:stretch>
                  <a:fillRect l="-1661" t="-3448" b="-7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68C9BCCE-4751-F3DB-FF1C-EFF11FD0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Randomized Incremental Construction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A62AFD-141D-AC9E-ACA5-BB139F617D1F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643615" y="1624898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B36F0-3E73-BB97-145C-8C800CB52D09}"/>
              </a:ext>
            </a:extLst>
          </p:cNvPr>
          <p:cNvSpPr/>
          <p:nvPr/>
        </p:nvSpPr>
        <p:spPr>
          <a:xfrm>
            <a:off x="1276189" y="37047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983011" y="254005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802612" y="48520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5327814" y="1533033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5079650" y="3271345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2801270" y="5834629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672230" y="23233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2818991" y="330637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/>
              <p:nvPr/>
            </p:nvSpPr>
            <p:spPr>
              <a:xfrm>
                <a:off x="5578343" y="1746039"/>
                <a:ext cx="40132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43" y="1746039"/>
                <a:ext cx="401328" cy="430887"/>
              </a:xfrm>
              <a:prstGeom prst="rect">
                <a:avLst/>
              </a:prstGeom>
              <a:blipFill>
                <a:blip r:embed="rId2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5340FB1D-BDAC-9DF5-DF97-E353FFF781A8}"/>
              </a:ext>
            </a:extLst>
          </p:cNvPr>
          <p:cNvSpPr/>
          <p:nvPr/>
        </p:nvSpPr>
        <p:spPr>
          <a:xfrm>
            <a:off x="1784495" y="51673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40BC0-3205-565E-0AC6-DC74AF0A5EAC}"/>
              </a:ext>
            </a:extLst>
          </p:cNvPr>
          <p:cNvSpPr txBox="1"/>
          <p:nvPr/>
        </p:nvSpPr>
        <p:spPr>
          <a:xfrm>
            <a:off x="5953361" y="3789282"/>
            <a:ext cx="528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If the point lies inside. The smallest enclosing circle remains the same.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7771D-0660-7E6C-5330-164C573C4E72}"/>
                  </a:ext>
                </a:extLst>
              </p:cNvPr>
              <p:cNvSpPr txBox="1"/>
              <p:nvPr/>
            </p:nvSpPr>
            <p:spPr>
              <a:xfrm>
                <a:off x="5979671" y="4909468"/>
                <a:ext cx="52843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Century" panose="02040604050505020304" pitchFamily="18" charset="0"/>
                  </a:rPr>
                  <a:t>If it is outside, rebuild C for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7771D-0660-7E6C-5330-164C573C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71" y="4909468"/>
                <a:ext cx="5284362" cy="830997"/>
              </a:xfrm>
              <a:prstGeom prst="rect">
                <a:avLst/>
              </a:prstGeom>
              <a:blipFill>
                <a:blip r:embed="rId4"/>
                <a:stretch>
                  <a:fillRect l="-1845" t="-5839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04F9F-F7E1-4BE8-E5A8-4DCB7265A77B}"/>
                  </a:ext>
                </a:extLst>
              </p:cNvPr>
              <p:cNvSpPr txBox="1"/>
              <p:nvPr/>
            </p:nvSpPr>
            <p:spPr>
              <a:xfrm>
                <a:off x="5953361" y="2221987"/>
                <a:ext cx="5871570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Century" panose="02040604050505020304" pitchFamily="18" charset="0"/>
                  </a:rPr>
                  <a:t>P is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points. C is the smallest Enclosing Circle of this set of points. We are looking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04F9F-F7E1-4BE8-E5A8-4DCB7265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61" y="2221987"/>
                <a:ext cx="5871570" cy="1231940"/>
              </a:xfrm>
              <a:prstGeom prst="rect">
                <a:avLst/>
              </a:prstGeom>
              <a:blipFill>
                <a:blip r:embed="rId5"/>
                <a:stretch>
                  <a:fillRect l="-1661" t="-3448" b="-7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D0A1151D-198F-18BE-4351-3318B75D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Randomized Incremental Construction</a:t>
            </a: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DA628A-D8EA-886E-EB05-7D9C8DEBEFEA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3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E23-B8E3-86F0-20F4-7807F4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9BD-C633-3331-4B00-912212AE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83"/>
            <a:ext cx="10515600" cy="108687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Given n</a:t>
            </a:r>
            <a:r>
              <a:rPr lang="en-US" i="1">
                <a:latin typeface="Century" panose="02040604050505020304" pitchFamily="18" charset="0"/>
              </a:rPr>
              <a:t> </a:t>
            </a:r>
            <a:r>
              <a:rPr lang="en-US">
                <a:latin typeface="Century" panose="02040604050505020304" pitchFamily="18" charset="0"/>
              </a:rPr>
              <a:t>points in the plane, compute the smallest radius circle enclosing all</a:t>
            </a:r>
            <a:r>
              <a:rPr lang="en-US" i="1">
                <a:latin typeface="Century" panose="02040604050505020304" pitchFamily="18" charset="0"/>
              </a:rPr>
              <a:t> </a:t>
            </a:r>
            <a:r>
              <a:rPr lang="en-US">
                <a:latin typeface="Century" panose="02040604050505020304" pitchFamily="18" charset="0"/>
              </a:rPr>
              <a:t>n</a:t>
            </a:r>
            <a:r>
              <a:rPr lang="en-US" i="1">
                <a:latin typeface="Century" panose="02040604050505020304" pitchFamily="18" charset="0"/>
              </a:rPr>
              <a:t> </a:t>
            </a:r>
            <a:r>
              <a:rPr lang="en-US">
                <a:latin typeface="Century" panose="02040604050505020304" pitchFamily="18" charset="0"/>
              </a:rPr>
              <a:t>points.</a:t>
            </a:r>
            <a:endParaRPr lang="en-US" i="1">
              <a:latin typeface="Century" panose="020406040505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246826" y="84912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FCF8E56-55D4-0AB8-CF30-A4DB64923E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03344"/>
                <a:ext cx="10515600" cy="1086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Century" panose="02040604050505020304" pitchFamily="18" charset="0"/>
                  </a:rPr>
                  <a:t>The best deterministic algorithm uses complex geometry to give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entury" panose="02040604050505020304" pitchFamily="18" charset="0"/>
                  </a:rPr>
                  <a:t>time complexity.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FCF8E56-55D4-0AB8-CF30-A4DB6492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03344"/>
                <a:ext cx="10515600" cy="1086879"/>
              </a:xfrm>
              <a:prstGeom prst="rect">
                <a:avLst/>
              </a:prstGeom>
              <a:blipFill>
                <a:blip r:embed="rId2"/>
                <a:stretch>
                  <a:fillRect l="-1206" t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FBF2C-422C-F76F-44AF-9EBACC709F00}"/>
              </a:ext>
            </a:extLst>
          </p:cNvPr>
          <p:cNvSpPr txBox="1">
            <a:spLocks/>
          </p:cNvSpPr>
          <p:nvPr/>
        </p:nvSpPr>
        <p:spPr>
          <a:xfrm>
            <a:off x="838200" y="4088265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We present a simple randomized algorithm that matches this time complexity on expectation.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0BFCD2-5D7D-F701-1538-3BAF854274D6}"/>
              </a:ext>
            </a:extLst>
          </p:cNvPr>
          <p:cNvSpPr/>
          <p:nvPr/>
        </p:nvSpPr>
        <p:spPr>
          <a:xfrm>
            <a:off x="11038490" y="5546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F66-7CA8-A1F6-1C3F-A7EEB84A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1781176"/>
            <a:ext cx="8641080" cy="4460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300" err="1">
                <a:solidFill>
                  <a:srgbClr val="0070C0"/>
                </a:solidFill>
                <a:latin typeface="Monaco" pitchFamily="2" charset="77"/>
              </a:rPr>
              <a:t>Enclosing_Circle_N</a:t>
            </a:r>
            <a:r>
              <a:rPr lang="en-IN" sz="3300" b="0">
                <a:effectLst/>
                <a:latin typeface="Monaco" pitchFamily="2" charset="77"/>
              </a:rPr>
              <a:t>([</a:t>
            </a:r>
            <a:r>
              <a:rPr lang="en-IN" sz="3300" b="0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>
                <a:solidFill>
                  <a:srgbClr val="0070C0"/>
                </a:solidFill>
                <a:effectLst/>
                <a:latin typeface="Monaco" pitchFamily="2" charset="77"/>
              </a:rPr>
              <a:t>1</a:t>
            </a:r>
            <a:r>
              <a:rPr lang="en-IN" sz="3300" b="0">
                <a:solidFill>
                  <a:srgbClr val="0070C0"/>
                </a:solidFill>
                <a:effectLst/>
                <a:latin typeface="Monaco" pitchFamily="2" charset="77"/>
              </a:rPr>
              <a:t>,p</a:t>
            </a:r>
            <a:r>
              <a:rPr lang="en-IN" sz="3300" b="0" baseline="-25000">
                <a:solidFill>
                  <a:srgbClr val="0070C0"/>
                </a:solidFill>
                <a:effectLst/>
                <a:latin typeface="Monaco" pitchFamily="2" charset="77"/>
              </a:rPr>
              <a:t>2</a:t>
            </a:r>
            <a:r>
              <a:rPr lang="en-IN" sz="3300" b="0">
                <a:solidFill>
                  <a:srgbClr val="0070C0"/>
                </a:solidFill>
                <a:effectLst/>
                <a:latin typeface="Monaco" pitchFamily="2" charset="77"/>
              </a:rPr>
              <a:t>,...</a:t>
            </a:r>
            <a:r>
              <a:rPr lang="en-IN" sz="3300" b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err="1">
                <a:solidFill>
                  <a:srgbClr val="0070C0"/>
                </a:solidFill>
                <a:effectLst/>
                <a:latin typeface="Monaco" pitchFamily="2" charset="77"/>
              </a:rPr>
              <a:t>n</a:t>
            </a:r>
            <a:r>
              <a:rPr lang="en-IN" sz="3300" b="0">
                <a:effectLst/>
                <a:latin typeface="Monaco" pitchFamily="2" charset="77"/>
              </a:rPr>
              <a:t>]){</a:t>
            </a:r>
          </a:p>
          <a:p>
            <a:pPr marL="0" indent="0">
              <a:buNone/>
            </a:pPr>
            <a:endParaRPr lang="en-IN" b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>
                <a:effectLst/>
                <a:latin typeface="Monaco" pitchFamily="2" charset="77"/>
              </a:rPr>
              <a:t>	</a:t>
            </a:r>
            <a:r>
              <a:rPr lang="en-IN" sz="2900" b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900" b="0">
                <a:effectLst/>
                <a:latin typeface="Monaco" pitchFamily="2" charset="77"/>
              </a:rPr>
              <a:t> ← </a:t>
            </a:r>
            <a:r>
              <a:rPr lang="en-IN" sz="2900" b="0">
                <a:solidFill>
                  <a:srgbClr val="0070C0"/>
                </a:solidFill>
                <a:effectLst/>
                <a:latin typeface="Monaco" pitchFamily="2" charset="77"/>
              </a:rPr>
              <a:t>Circle</a:t>
            </a:r>
            <a:r>
              <a:rPr lang="en-IN" sz="3200" b="0">
                <a:effectLst/>
                <a:latin typeface="Monaco" pitchFamily="2" charset="77"/>
              </a:rPr>
              <a:t>(p</a:t>
            </a:r>
            <a:r>
              <a:rPr lang="en-IN" sz="3200" b="0" baseline="-25000">
                <a:effectLst/>
                <a:latin typeface="Monaco" pitchFamily="2" charset="77"/>
              </a:rPr>
              <a:t>1</a:t>
            </a:r>
            <a:r>
              <a:rPr lang="en-IN" sz="3200">
                <a:latin typeface="Monaco" pitchFamily="2" charset="77"/>
              </a:rPr>
              <a:t>, p</a:t>
            </a:r>
            <a:r>
              <a:rPr lang="en-IN" sz="3200" baseline="-25000">
                <a:latin typeface="Monaco" pitchFamily="2" charset="77"/>
              </a:rPr>
              <a:t>2</a:t>
            </a:r>
            <a:r>
              <a:rPr lang="en-IN" sz="320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IN" sz="3200" b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3200" b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>
                <a:effectLst/>
                <a:latin typeface="Monaco" pitchFamily="2" charset="77"/>
              </a:rPr>
              <a:t>←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>
                <a:solidFill>
                  <a:srgbClr val="00B050"/>
                </a:solidFill>
                <a:latin typeface="Monaco" pitchFamily="2" charset="77"/>
              </a:rPr>
              <a:t>3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>
                <a:effectLst/>
                <a:latin typeface="Monaco" pitchFamily="2" charset="77"/>
              </a:rPr>
              <a:t>to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>
                <a:effectLst/>
                <a:latin typeface="Monaco" pitchFamily="2" charset="77"/>
              </a:rPr>
              <a:t>n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3200">
                <a:solidFill>
                  <a:srgbClr val="7030A0"/>
                </a:solidFill>
                <a:latin typeface="Monaco" pitchFamily="2" charset="77"/>
              </a:rPr>
              <a:t>		if </a:t>
            </a:r>
            <a:r>
              <a:rPr lang="en-IN" sz="3200">
                <a:latin typeface="Monaco" pitchFamily="2" charset="77"/>
              </a:rPr>
              <a:t>p</a:t>
            </a:r>
            <a:r>
              <a:rPr lang="en-IN" sz="3200" baseline="-25000">
                <a:latin typeface="Monaco" pitchFamily="2" charset="77"/>
              </a:rPr>
              <a:t>i</a:t>
            </a:r>
            <a:r>
              <a:rPr lang="en-IN" sz="3200">
                <a:latin typeface="Monaco" pitchFamily="2" charset="77"/>
              </a:rPr>
              <a:t> lies outside C</a:t>
            </a:r>
          </a:p>
          <a:p>
            <a:pPr marL="0" indent="0">
              <a:buNone/>
            </a:pPr>
            <a:r>
              <a:rPr lang="en-IN" sz="3200" b="0">
                <a:solidFill>
                  <a:srgbClr val="7030A0"/>
                </a:solidFill>
                <a:effectLst/>
                <a:latin typeface="Monaco" pitchFamily="2" charset="77"/>
              </a:rPr>
              <a:t>			</a:t>
            </a:r>
            <a:r>
              <a:rPr lang="en-IN" sz="3200" b="0">
                <a:solidFill>
                  <a:schemeClr val="accent4"/>
                </a:solidFill>
                <a:effectLst/>
                <a:latin typeface="Monaco" pitchFamily="2" charset="77"/>
              </a:rPr>
              <a:t>Update</a:t>
            </a:r>
            <a:r>
              <a:rPr lang="en-IN" sz="3200">
                <a:solidFill>
                  <a:schemeClr val="accent4"/>
                </a:solidFill>
                <a:latin typeface="Monaco" pitchFamily="2" charset="77"/>
              </a:rPr>
              <a:t> </a:t>
            </a:r>
            <a:r>
              <a:rPr lang="en-IN" sz="3200">
                <a:solidFill>
                  <a:srgbClr val="00B0F0"/>
                </a:solidFill>
                <a:latin typeface="Monaco" pitchFamily="2" charset="77"/>
              </a:rPr>
              <a:t>C</a:t>
            </a:r>
          </a:p>
          <a:p>
            <a:pPr marL="0" indent="0">
              <a:buNone/>
            </a:pPr>
            <a:r>
              <a:rPr lang="en-IN" sz="3200" b="0">
                <a:solidFill>
                  <a:schemeClr val="accent4"/>
                </a:solidFill>
                <a:effectLst/>
                <a:latin typeface="Monaco" pitchFamily="2" charset="77"/>
              </a:rPr>
              <a:t>	</a:t>
            </a:r>
            <a:r>
              <a:rPr lang="en-IN" sz="3200">
                <a:solidFill>
                  <a:srgbClr val="7030A0"/>
                </a:solidFill>
                <a:latin typeface="Monaco" pitchFamily="2" charset="77"/>
              </a:rPr>
              <a:t>return </a:t>
            </a:r>
            <a:r>
              <a:rPr lang="en-IN" sz="3200">
                <a:solidFill>
                  <a:srgbClr val="00B0F0"/>
                </a:solidFill>
                <a:latin typeface="Monaco" pitchFamily="2" charset="77"/>
              </a:rPr>
              <a:t>C</a:t>
            </a:r>
            <a:endParaRPr lang="en-IN" sz="3200" b="0">
              <a:solidFill>
                <a:srgbClr val="7030A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>
                <a:effectLst/>
                <a:latin typeface="Monaco" pitchFamily="2" charset="77"/>
              </a:rPr>
              <a:t>}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Randomized Incremental Construction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2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Updating the Circle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140677-AD7C-ACB8-F2A3-A5DA81B614DD}"/>
              </a:ext>
            </a:extLst>
          </p:cNvPr>
          <p:cNvSpPr txBox="1">
            <a:spLocks/>
          </p:cNvSpPr>
          <p:nvPr/>
        </p:nvSpPr>
        <p:spPr>
          <a:xfrm>
            <a:off x="838200" y="28892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latin typeface="Century" panose="020406040505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6DAEC-D230-A41E-E704-DE9362A12E03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1361703-D60B-4ED6-E542-B9B437C296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545" y="153751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>
                    <a:latin typeface="Century" panose="02040604050505020304" pitchFamily="18" charset="0"/>
                  </a:rPr>
                  <a:t>To update C, we need to make use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 available to us. We will present the following idea that will help us to achieve this task.</a:t>
                </a:r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1361703-D60B-4ED6-E542-B9B437C2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5" y="1537510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667D3D2F-D83B-1860-EB2E-E61D4CA63973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7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Updating the Circle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140677-AD7C-ACB8-F2A3-A5DA81B614DD}"/>
              </a:ext>
            </a:extLst>
          </p:cNvPr>
          <p:cNvSpPr txBox="1">
            <a:spLocks/>
          </p:cNvSpPr>
          <p:nvPr/>
        </p:nvSpPr>
        <p:spPr>
          <a:xfrm>
            <a:off x="838200" y="28892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latin typeface="Century" panose="020406040505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6DAEC-D230-A41E-E704-DE9362A12E03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1361703-D60B-4ED6-E542-B9B437C296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545" y="153751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>
                    <a:latin typeface="Century" panose="02040604050505020304" pitchFamily="18" charset="0"/>
                  </a:rPr>
                  <a:t>To update C, we need to make use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 available to us. We will present the following idea that will help us to achieve this task.</a:t>
                </a:r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1361703-D60B-4ED6-E542-B9B437C2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5" y="1537510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2E222521-1EAE-0777-6791-6BE685CA0987}"/>
              </a:ext>
            </a:extLst>
          </p:cNvPr>
          <p:cNvSpPr txBox="1">
            <a:spLocks/>
          </p:cNvSpPr>
          <p:nvPr/>
        </p:nvSpPr>
        <p:spPr>
          <a:xfrm>
            <a:off x="579780" y="2670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entury" panose="02040604050505020304" pitchFamily="18" charset="0"/>
              </a:rPr>
              <a:t>A new point that lies outside serves as a </a:t>
            </a:r>
            <a:r>
              <a:rPr lang="en-US" sz="2400">
                <a:solidFill>
                  <a:srgbClr val="00B050"/>
                </a:solidFill>
                <a:latin typeface="Century" panose="02040604050505020304" pitchFamily="18" charset="0"/>
              </a:rPr>
              <a:t>defining point</a:t>
            </a:r>
            <a:r>
              <a:rPr lang="en-US" sz="2400">
                <a:latin typeface="Century" panose="02040604050505020304" pitchFamily="18" charset="0"/>
              </a:rPr>
              <a:t>. We will call this the first defining point.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7D3D2F-D83B-1860-EB2E-E61D4CA63973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Updating the Circle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140677-AD7C-ACB8-F2A3-A5DA81B614DD}"/>
              </a:ext>
            </a:extLst>
          </p:cNvPr>
          <p:cNvSpPr txBox="1">
            <a:spLocks/>
          </p:cNvSpPr>
          <p:nvPr/>
        </p:nvSpPr>
        <p:spPr>
          <a:xfrm>
            <a:off x="838200" y="28892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latin typeface="Century" panose="020406040505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6DAEC-D230-A41E-E704-DE9362A12E03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1361703-D60B-4ED6-E542-B9B437C296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545" y="153751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>
                    <a:latin typeface="Century" panose="02040604050505020304" pitchFamily="18" charset="0"/>
                  </a:rPr>
                  <a:t>To update C, we need to make use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 available to us. We will present the following idea that will help us to achieve this task.</a:t>
                </a:r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1361703-D60B-4ED6-E542-B9B437C2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5" y="1537510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2E222521-1EAE-0777-6791-6BE685CA0987}"/>
              </a:ext>
            </a:extLst>
          </p:cNvPr>
          <p:cNvSpPr txBox="1">
            <a:spLocks/>
          </p:cNvSpPr>
          <p:nvPr/>
        </p:nvSpPr>
        <p:spPr>
          <a:xfrm>
            <a:off x="579780" y="2670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entury" panose="02040604050505020304" pitchFamily="18" charset="0"/>
              </a:rPr>
              <a:t>A new point that lies outside serves as a </a:t>
            </a:r>
            <a:r>
              <a:rPr lang="en-US" sz="2400">
                <a:solidFill>
                  <a:srgbClr val="00B050"/>
                </a:solidFill>
                <a:latin typeface="Century" panose="02040604050505020304" pitchFamily="18" charset="0"/>
              </a:rPr>
              <a:t>defining point</a:t>
            </a:r>
            <a:r>
              <a:rPr lang="en-US" sz="2400">
                <a:latin typeface="Century" panose="02040604050505020304" pitchFamily="18" charset="0"/>
              </a:rPr>
              <a:t>. We will call this the first defining point.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2A77EE5-B834-30FA-0C13-286965345540}"/>
              </a:ext>
            </a:extLst>
          </p:cNvPr>
          <p:cNvSpPr txBox="1">
            <a:spLocks/>
          </p:cNvSpPr>
          <p:nvPr/>
        </p:nvSpPr>
        <p:spPr>
          <a:xfrm>
            <a:off x="579780" y="3842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With the help of this new defining point, we can search for another </a:t>
            </a:r>
            <a:r>
              <a:rPr lang="en-US" sz="2400" dirty="0">
                <a:solidFill>
                  <a:srgbClr val="00B050"/>
                </a:solidFill>
                <a:latin typeface="Century" panose="02040604050505020304" pitchFamily="18" charset="0"/>
              </a:rPr>
              <a:t>defining point </a:t>
            </a:r>
            <a:r>
              <a:rPr lang="en-US" sz="2400" dirty="0">
                <a:latin typeface="Century" panose="02040604050505020304" pitchFamily="18" charset="0"/>
              </a:rPr>
              <a:t>in a similar manner.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7D3D2F-D83B-1860-EB2E-E61D4CA63973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Updating the Circle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140677-AD7C-ACB8-F2A3-A5DA81B614DD}"/>
              </a:ext>
            </a:extLst>
          </p:cNvPr>
          <p:cNvSpPr txBox="1">
            <a:spLocks/>
          </p:cNvSpPr>
          <p:nvPr/>
        </p:nvSpPr>
        <p:spPr>
          <a:xfrm>
            <a:off x="838200" y="28892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latin typeface="Century" panose="020406040505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6DAEC-D230-A41E-E704-DE9362A12E03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1361703-D60B-4ED6-E542-B9B437C296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545" y="153751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>
                    <a:latin typeface="Century" panose="02040604050505020304" pitchFamily="18" charset="0"/>
                  </a:rPr>
                  <a:t>To update C, we need to make use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>
                    <a:latin typeface="Century" panose="02040604050505020304" pitchFamily="18" charset="0"/>
                  </a:rPr>
                  <a:t> point available to us. We will present the following idea that will help us to achieve this task.</a:t>
                </a:r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1361703-D60B-4ED6-E542-B9B437C2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5" y="1537510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2E222521-1EAE-0777-6791-6BE685CA0987}"/>
              </a:ext>
            </a:extLst>
          </p:cNvPr>
          <p:cNvSpPr txBox="1">
            <a:spLocks/>
          </p:cNvSpPr>
          <p:nvPr/>
        </p:nvSpPr>
        <p:spPr>
          <a:xfrm>
            <a:off x="579780" y="2670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entury" panose="02040604050505020304" pitchFamily="18" charset="0"/>
              </a:rPr>
              <a:t>A new point that lies outside serves as a </a:t>
            </a:r>
            <a:r>
              <a:rPr lang="en-US" sz="2400">
                <a:solidFill>
                  <a:srgbClr val="00B050"/>
                </a:solidFill>
                <a:latin typeface="Century" panose="02040604050505020304" pitchFamily="18" charset="0"/>
              </a:rPr>
              <a:t>defining point</a:t>
            </a:r>
            <a:r>
              <a:rPr lang="en-US" sz="2400">
                <a:latin typeface="Century" panose="02040604050505020304" pitchFamily="18" charset="0"/>
              </a:rPr>
              <a:t>. We will call this the first defining point.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2A77EE5-B834-30FA-0C13-286965345540}"/>
              </a:ext>
            </a:extLst>
          </p:cNvPr>
          <p:cNvSpPr txBox="1">
            <a:spLocks/>
          </p:cNvSpPr>
          <p:nvPr/>
        </p:nvSpPr>
        <p:spPr>
          <a:xfrm>
            <a:off x="579780" y="3842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With the help of this new defining point, we can search for another </a:t>
            </a:r>
            <a:r>
              <a:rPr lang="en-US" sz="2400" dirty="0">
                <a:solidFill>
                  <a:srgbClr val="00B050"/>
                </a:solidFill>
                <a:latin typeface="Century" panose="02040604050505020304" pitchFamily="18" charset="0"/>
              </a:rPr>
              <a:t>defining point </a:t>
            </a:r>
            <a:r>
              <a:rPr lang="en-US" sz="2400" dirty="0">
                <a:latin typeface="Century" panose="02040604050505020304" pitchFamily="18" charset="0"/>
              </a:rPr>
              <a:t>in a similar manner.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F30A19C-566A-43C9-4406-50869EDE315E}"/>
              </a:ext>
            </a:extLst>
          </p:cNvPr>
          <p:cNvSpPr txBox="1">
            <a:spLocks/>
          </p:cNvSpPr>
          <p:nvPr/>
        </p:nvSpPr>
        <p:spPr>
          <a:xfrm>
            <a:off x="579780" y="5013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" panose="02040604050505020304" pitchFamily="18" charset="0"/>
              </a:rPr>
              <a:t>Another iteration leads us to three defining points. Since three points that form an acute triangle are sufficient to determine minimum enclosing circle, we find the required circle.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7D3D2F-D83B-1860-EB2E-E61D4CA63973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FF4501-6B08-E371-238E-336D315C0308}"/>
              </a:ext>
            </a:extLst>
          </p:cNvPr>
          <p:cNvSpPr txBox="1">
            <a:spLocks/>
          </p:cNvSpPr>
          <p:nvPr/>
        </p:nvSpPr>
        <p:spPr>
          <a:xfrm>
            <a:off x="838199" y="3085844"/>
            <a:ext cx="10738757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>
                <a:solidFill>
                  <a:schemeClr val="accent4"/>
                </a:solidFill>
                <a:latin typeface="Century" panose="02040604050505020304" pitchFamily="18" charset="0"/>
              </a:rPr>
              <a:t>First Defining Point.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2973DE-1DAB-0B67-FF49-9CBB41350518}"/>
              </a:ext>
            </a:extLst>
          </p:cNvPr>
          <p:cNvSpPr/>
          <p:nvPr/>
        </p:nvSpPr>
        <p:spPr>
          <a:xfrm>
            <a:off x="265555" y="8380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05345-83C9-ECE8-8ED7-699363D12AD0}"/>
              </a:ext>
            </a:extLst>
          </p:cNvPr>
          <p:cNvSpPr/>
          <p:nvPr/>
        </p:nvSpPr>
        <p:spPr>
          <a:xfrm>
            <a:off x="265555" y="8380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9AA9C8-B524-518E-AF42-B3D541F5FFCA}"/>
              </a:ext>
            </a:extLst>
          </p:cNvPr>
          <p:cNvSpPr/>
          <p:nvPr/>
        </p:nvSpPr>
        <p:spPr>
          <a:xfrm>
            <a:off x="265555" y="82456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2C3C90-7EA9-BD86-7663-F4F11421A02C}"/>
              </a:ext>
            </a:extLst>
          </p:cNvPr>
          <p:cNvSpPr/>
          <p:nvPr/>
        </p:nvSpPr>
        <p:spPr>
          <a:xfrm>
            <a:off x="265555" y="822075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00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First Defining Point </a:t>
            </a:r>
            <a:br>
              <a:rPr lang="en-US">
                <a:solidFill>
                  <a:schemeClr val="accent4"/>
                </a:solidFill>
              </a:rPr>
            </a:b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643615" y="1624898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B36F0-3E73-BB97-145C-8C800CB52D09}"/>
              </a:ext>
            </a:extLst>
          </p:cNvPr>
          <p:cNvSpPr/>
          <p:nvPr/>
        </p:nvSpPr>
        <p:spPr>
          <a:xfrm>
            <a:off x="1276189" y="37047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983011" y="254005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802612" y="48520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5327814" y="1533033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5079650" y="3271345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2801270" y="5834629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672230" y="23233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2818991" y="330637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45C626-F74C-1453-467B-53DD212DA9E0}"/>
                  </a:ext>
                </a:extLst>
              </p:cNvPr>
              <p:cNvSpPr txBox="1"/>
              <p:nvPr/>
            </p:nvSpPr>
            <p:spPr>
              <a:xfrm>
                <a:off x="6293792" y="2704467"/>
                <a:ext cx="52843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effectLst/>
                    <a:latin typeface="Century" panose="02040604050505020304" pitchFamily="18" charset="0"/>
                  </a:rPr>
                  <a:t>If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is outside the smallest enclosing circle of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,</a:t>
                </a:r>
                <a:r>
                  <a:rPr lang="en-IN" sz="2400" dirty="0">
                    <a:effectLst/>
                    <a:latin typeface="Century" panose="02040604050505020304" pitchFamily="18" charset="0"/>
                  </a:rPr>
                  <a:t> then it must lie on the boundary of smallest enclosing circle of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45C626-F74C-1453-467B-53DD212D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2" y="2704467"/>
                <a:ext cx="5284362" cy="2308324"/>
              </a:xfrm>
              <a:prstGeom prst="rect">
                <a:avLst/>
              </a:prstGeom>
              <a:blipFill>
                <a:blip r:embed="rId2"/>
                <a:stretch>
                  <a:fillRect l="-1499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/>
              <p:nvPr/>
            </p:nvSpPr>
            <p:spPr>
              <a:xfrm>
                <a:off x="5578343" y="1746039"/>
                <a:ext cx="40132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43" y="1746039"/>
                <a:ext cx="401328" cy="430887"/>
              </a:xfrm>
              <a:prstGeom prst="rect">
                <a:avLst/>
              </a:prstGeom>
              <a:blipFill>
                <a:blip r:embed="rId3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5340FB1D-BDAC-9DF5-DF97-E353FFF781A8}"/>
              </a:ext>
            </a:extLst>
          </p:cNvPr>
          <p:cNvSpPr/>
          <p:nvPr/>
        </p:nvSpPr>
        <p:spPr>
          <a:xfrm>
            <a:off x="1784495" y="51673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0D5BC6-6E28-AF24-9DD5-818A6381A831}"/>
              </a:ext>
            </a:extLst>
          </p:cNvPr>
          <p:cNvCxnSpPr>
            <a:cxnSpLocks/>
          </p:cNvCxnSpPr>
          <p:nvPr/>
        </p:nvCxnSpPr>
        <p:spPr>
          <a:xfrm flipH="1">
            <a:off x="2958925" y="3879038"/>
            <a:ext cx="4511258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9" y="183484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Intuition</a:t>
            </a:r>
            <a:br>
              <a:rPr lang="en-US">
                <a:solidFill>
                  <a:schemeClr val="accent4"/>
                </a:solidFill>
              </a:rPr>
            </a:b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643615" y="1624898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983011" y="254005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0A55F0-346F-7F50-B13A-60A592CFB419}"/>
              </a:ext>
            </a:extLst>
          </p:cNvPr>
          <p:cNvSpPr/>
          <p:nvPr/>
        </p:nvSpPr>
        <p:spPr>
          <a:xfrm>
            <a:off x="1377611" y="1165172"/>
            <a:ext cx="5526111" cy="536795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802612" y="48520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6091272" y="4310523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5079650" y="3271345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2801270" y="5834629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2818991" y="330637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4FAF9-59E4-7CB3-11FA-9B98C8BDD143}"/>
              </a:ext>
            </a:extLst>
          </p:cNvPr>
          <p:cNvCxnSpPr>
            <a:cxnSpLocks/>
          </p:cNvCxnSpPr>
          <p:nvPr/>
        </p:nvCxnSpPr>
        <p:spPr>
          <a:xfrm>
            <a:off x="2321851" y="1848343"/>
            <a:ext cx="33519" cy="406139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97A636-A8B5-ACB5-F4A6-CDD4DE11CDBF}"/>
              </a:ext>
            </a:extLst>
          </p:cNvPr>
          <p:cNvSpPr txBox="1"/>
          <p:nvPr/>
        </p:nvSpPr>
        <p:spPr>
          <a:xfrm>
            <a:off x="7233629" y="632000"/>
            <a:ext cx="4842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" panose="02040604050505020304" pitchFamily="18" charset="0"/>
              </a:rPr>
              <a:t>Let’s assume that the smallest enclosing circle contains the point p inside it. Hence, the defining points for this circle must be taken from set P.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9DCA7E-DE12-6837-4B45-2DEA8D671C3D}"/>
                  </a:ext>
                </a:extLst>
              </p:cNvPr>
              <p:cNvSpPr txBox="1"/>
              <p:nvPr/>
            </p:nvSpPr>
            <p:spPr>
              <a:xfrm>
                <a:off x="5898209" y="4736426"/>
                <a:ext cx="468893" cy="43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9DCA7E-DE12-6837-4B45-2DEA8D67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09" y="4736426"/>
                <a:ext cx="468893" cy="430885"/>
              </a:xfrm>
              <a:prstGeom prst="rect">
                <a:avLst/>
              </a:prstGeom>
              <a:blipFill>
                <a:blip r:embed="rId2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88B4C0-2311-5AD6-E165-B23C57D6E6DD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88B4C0-2311-5AD6-E165-B23C57D6E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186218-F18A-938A-3ABE-9FC821DF0051}"/>
                  </a:ext>
                </a:extLst>
              </p:cNvPr>
              <p:cNvSpPr txBox="1"/>
              <p:nvPr/>
            </p:nvSpPr>
            <p:spPr>
              <a:xfrm>
                <a:off x="4730987" y="794705"/>
                <a:ext cx="124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186218-F18A-938A-3ABE-9FC821DF0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87" y="794705"/>
                <a:ext cx="1240694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FFDA64-2679-9F25-87FF-7068696AB3EE}"/>
              </a:ext>
            </a:extLst>
          </p:cNvPr>
          <p:cNvCxnSpPr>
            <a:cxnSpLocks/>
          </p:cNvCxnSpPr>
          <p:nvPr/>
        </p:nvCxnSpPr>
        <p:spPr>
          <a:xfrm>
            <a:off x="1829032" y="2481016"/>
            <a:ext cx="92374" cy="28439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FC1F34-F22B-ACDA-D361-6CF7C2D25F07}"/>
              </a:ext>
            </a:extLst>
          </p:cNvPr>
          <p:cNvCxnSpPr>
            <a:cxnSpLocks/>
          </p:cNvCxnSpPr>
          <p:nvPr/>
        </p:nvCxnSpPr>
        <p:spPr>
          <a:xfrm flipH="1">
            <a:off x="1433844" y="2490735"/>
            <a:ext cx="390867" cy="135841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CDD80A-4459-B54F-3142-7A8E0C544BA0}"/>
              </a:ext>
            </a:extLst>
          </p:cNvPr>
          <p:cNvCxnSpPr>
            <a:cxnSpLocks/>
          </p:cNvCxnSpPr>
          <p:nvPr/>
        </p:nvCxnSpPr>
        <p:spPr>
          <a:xfrm>
            <a:off x="1428587" y="3862388"/>
            <a:ext cx="494221" cy="14625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70CDB7-437F-14CC-7254-49B9AB8B946E}"/>
              </a:ext>
            </a:extLst>
          </p:cNvPr>
          <p:cNvSpPr/>
          <p:nvPr/>
        </p:nvSpPr>
        <p:spPr>
          <a:xfrm>
            <a:off x="1276189" y="37047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672230" y="23233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681E9B-662D-29EE-08BC-4BB16CA7C5DC}"/>
              </a:ext>
            </a:extLst>
          </p:cNvPr>
          <p:cNvSpPr/>
          <p:nvPr/>
        </p:nvSpPr>
        <p:spPr>
          <a:xfrm>
            <a:off x="1784495" y="51673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6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0D5BC6-6E28-AF24-9DD5-818A6381A831}"/>
              </a:ext>
            </a:extLst>
          </p:cNvPr>
          <p:cNvCxnSpPr>
            <a:cxnSpLocks/>
          </p:cNvCxnSpPr>
          <p:nvPr/>
        </p:nvCxnSpPr>
        <p:spPr>
          <a:xfrm flipH="1">
            <a:off x="2958925" y="3879038"/>
            <a:ext cx="4511258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9" y="183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Intuition</a:t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643615" y="1624898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983011" y="254005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0A55F0-346F-7F50-B13A-60A592CFB419}"/>
              </a:ext>
            </a:extLst>
          </p:cNvPr>
          <p:cNvSpPr/>
          <p:nvPr/>
        </p:nvSpPr>
        <p:spPr>
          <a:xfrm>
            <a:off x="1377611" y="1165172"/>
            <a:ext cx="5526111" cy="536795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802612" y="48520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6091272" y="4310523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5079650" y="3271345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2801270" y="5834629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2818991" y="330637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4FAF9-59E4-7CB3-11FA-9B98C8BDD143}"/>
              </a:ext>
            </a:extLst>
          </p:cNvPr>
          <p:cNvCxnSpPr>
            <a:cxnSpLocks/>
          </p:cNvCxnSpPr>
          <p:nvPr/>
        </p:nvCxnSpPr>
        <p:spPr>
          <a:xfrm>
            <a:off x="2321851" y="1848343"/>
            <a:ext cx="33519" cy="406139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9DCA7E-DE12-6837-4B45-2DEA8D671C3D}"/>
                  </a:ext>
                </a:extLst>
              </p:cNvPr>
              <p:cNvSpPr txBox="1"/>
              <p:nvPr/>
            </p:nvSpPr>
            <p:spPr>
              <a:xfrm>
                <a:off x="5898209" y="4736426"/>
                <a:ext cx="468893" cy="43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9DCA7E-DE12-6837-4B45-2DEA8D67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09" y="4736426"/>
                <a:ext cx="468893" cy="430885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88B4C0-2311-5AD6-E165-B23C57D6E6DD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88B4C0-2311-5AD6-E165-B23C57D6E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186218-F18A-938A-3ABE-9FC821DF0051}"/>
                  </a:ext>
                </a:extLst>
              </p:cNvPr>
              <p:cNvSpPr txBox="1"/>
              <p:nvPr/>
            </p:nvSpPr>
            <p:spPr>
              <a:xfrm>
                <a:off x="4730987" y="794705"/>
                <a:ext cx="124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186218-F18A-938A-3ABE-9FC821DF0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87" y="794705"/>
                <a:ext cx="1240694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FFDA64-2679-9F25-87FF-7068696AB3EE}"/>
              </a:ext>
            </a:extLst>
          </p:cNvPr>
          <p:cNvCxnSpPr>
            <a:cxnSpLocks/>
          </p:cNvCxnSpPr>
          <p:nvPr/>
        </p:nvCxnSpPr>
        <p:spPr>
          <a:xfrm>
            <a:off x="1829032" y="2481016"/>
            <a:ext cx="92374" cy="28439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FC1F34-F22B-ACDA-D361-6CF7C2D25F07}"/>
              </a:ext>
            </a:extLst>
          </p:cNvPr>
          <p:cNvCxnSpPr>
            <a:cxnSpLocks/>
          </p:cNvCxnSpPr>
          <p:nvPr/>
        </p:nvCxnSpPr>
        <p:spPr>
          <a:xfrm flipH="1">
            <a:off x="1433844" y="2490735"/>
            <a:ext cx="390867" cy="135841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CDD80A-4459-B54F-3142-7A8E0C544BA0}"/>
              </a:ext>
            </a:extLst>
          </p:cNvPr>
          <p:cNvCxnSpPr>
            <a:cxnSpLocks/>
          </p:cNvCxnSpPr>
          <p:nvPr/>
        </p:nvCxnSpPr>
        <p:spPr>
          <a:xfrm>
            <a:off x="1428587" y="3862388"/>
            <a:ext cx="494221" cy="14625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70CDB7-437F-14CC-7254-49B9AB8B946E}"/>
              </a:ext>
            </a:extLst>
          </p:cNvPr>
          <p:cNvSpPr/>
          <p:nvPr/>
        </p:nvSpPr>
        <p:spPr>
          <a:xfrm>
            <a:off x="1276189" y="37047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672230" y="23233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681E9B-662D-29EE-08BC-4BB16CA7C5DC}"/>
              </a:ext>
            </a:extLst>
          </p:cNvPr>
          <p:cNvSpPr/>
          <p:nvPr/>
        </p:nvSpPr>
        <p:spPr>
          <a:xfrm>
            <a:off x="1784495" y="51673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1C28A-4A7B-DA46-C8B6-45E63FF23D19}"/>
              </a:ext>
            </a:extLst>
          </p:cNvPr>
          <p:cNvSpPr txBox="1"/>
          <p:nvPr/>
        </p:nvSpPr>
        <p:spPr>
          <a:xfrm>
            <a:off x="7206648" y="2664692"/>
            <a:ext cx="4842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" panose="02040604050505020304" pitchFamily="18" charset="0"/>
              </a:rPr>
              <a:t>We can move the </a:t>
            </a:r>
            <a:r>
              <a:rPr lang="en-IN" sz="2400" dirty="0" err="1">
                <a:latin typeface="Century" panose="02040604050505020304" pitchFamily="18" charset="0"/>
              </a:rPr>
              <a:t>center</a:t>
            </a:r>
            <a:r>
              <a:rPr lang="en-IN" sz="2400" dirty="0">
                <a:latin typeface="Century" panose="02040604050505020304" pitchFamily="18" charset="0"/>
              </a:rPr>
              <a:t> of the new circle towards the common chord along the perpendicular bisector, as the triangle formed by the new set of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entury" panose="02040604050505020304" pitchFamily="18" charset="0"/>
              </a:rPr>
              <a:t>defining points </a:t>
            </a:r>
            <a:r>
              <a:rPr lang="en-IN" sz="2400" dirty="0">
                <a:latin typeface="Century" panose="02040604050505020304" pitchFamily="18" charset="0"/>
              </a:rPr>
              <a:t>is obtuse.</a:t>
            </a:r>
            <a:endParaRPr lang="en-IN" sz="2400" dirty="0">
              <a:effectLst/>
              <a:latin typeface="Century" panose="02040604050505020304" pitchFamily="18" charset="0"/>
            </a:endParaRP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20884-9430-4974-1757-F421F930547F}"/>
              </a:ext>
            </a:extLst>
          </p:cNvPr>
          <p:cNvSpPr txBox="1"/>
          <p:nvPr/>
        </p:nvSpPr>
        <p:spPr>
          <a:xfrm>
            <a:off x="7233629" y="632000"/>
            <a:ext cx="4842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" panose="02040604050505020304" pitchFamily="18" charset="0"/>
              </a:rPr>
              <a:t>Let’s assume that the smallest enclosing circle contains the point p inside it. Hence, the defining points for this circle must be taken from set P.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352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0D5BC6-6E28-AF24-9DD5-818A6381A831}"/>
              </a:ext>
            </a:extLst>
          </p:cNvPr>
          <p:cNvCxnSpPr>
            <a:cxnSpLocks/>
          </p:cNvCxnSpPr>
          <p:nvPr/>
        </p:nvCxnSpPr>
        <p:spPr>
          <a:xfrm flipH="1">
            <a:off x="2958925" y="3879038"/>
            <a:ext cx="3012756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9" y="183484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Intuition</a:t>
            </a:r>
            <a:br>
              <a:rPr lang="en-US">
                <a:solidFill>
                  <a:schemeClr val="accent4"/>
                </a:solidFill>
              </a:rPr>
            </a:b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643615" y="1624898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983011" y="254005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0A55F0-346F-7F50-B13A-60A592CFB419}"/>
              </a:ext>
            </a:extLst>
          </p:cNvPr>
          <p:cNvSpPr/>
          <p:nvPr/>
        </p:nvSpPr>
        <p:spPr>
          <a:xfrm>
            <a:off x="1365480" y="1355589"/>
            <a:ext cx="5041102" cy="48968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802612" y="48520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6091272" y="4310523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5079650" y="3271345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2801270" y="5834629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2818991" y="330637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B38F5-8360-AB90-2577-5534E7C565B4}"/>
                  </a:ext>
                </a:extLst>
              </p:cNvPr>
              <p:cNvSpPr txBox="1"/>
              <p:nvPr/>
            </p:nvSpPr>
            <p:spPr>
              <a:xfrm>
                <a:off x="7206648" y="5124903"/>
                <a:ext cx="484270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entury" panose="02040604050505020304" pitchFamily="18" charset="0"/>
                  </a:rPr>
                  <a:t>The smallest enclosing circle for the set of points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must pass through p.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B38F5-8360-AB90-2577-5534E7C5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648" y="5124903"/>
                <a:ext cx="4842708" cy="1569660"/>
              </a:xfrm>
              <a:prstGeom prst="rect">
                <a:avLst/>
              </a:prstGeom>
              <a:blipFill>
                <a:blip r:embed="rId2"/>
                <a:stretch>
                  <a:fillRect l="-1571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3B44AF-2DB1-6100-C734-988BDE7FC13F}"/>
                  </a:ext>
                </a:extLst>
              </p:cNvPr>
              <p:cNvSpPr txBox="1"/>
              <p:nvPr/>
            </p:nvSpPr>
            <p:spPr>
              <a:xfrm>
                <a:off x="4730987" y="794705"/>
                <a:ext cx="124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3B44AF-2DB1-6100-C734-988BDE7FC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87" y="794705"/>
                <a:ext cx="1240694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62F6C1-1617-7EB8-9896-9242432A5841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62F6C1-1617-7EB8-9896-9242432A5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F19881-A348-77D0-7E9A-21B33D274244}"/>
                  </a:ext>
                </a:extLst>
              </p:cNvPr>
              <p:cNvSpPr txBox="1"/>
              <p:nvPr/>
            </p:nvSpPr>
            <p:spPr>
              <a:xfrm>
                <a:off x="5584292" y="4578771"/>
                <a:ext cx="623723" cy="43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F19881-A348-77D0-7E9A-21B33D27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92" y="4578771"/>
                <a:ext cx="623723" cy="430886"/>
              </a:xfrm>
              <a:prstGeom prst="rect">
                <a:avLst/>
              </a:prstGeom>
              <a:blipFill>
                <a:blip r:embed="rId5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ACDB51-D0BE-69A3-D67B-B81FA16BD23A}"/>
              </a:ext>
            </a:extLst>
          </p:cNvPr>
          <p:cNvCxnSpPr>
            <a:cxnSpLocks/>
          </p:cNvCxnSpPr>
          <p:nvPr/>
        </p:nvCxnSpPr>
        <p:spPr>
          <a:xfrm>
            <a:off x="1829032" y="2481016"/>
            <a:ext cx="92374" cy="28439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86B51C-CA45-3BF4-E505-09E2D09EF441}"/>
              </a:ext>
            </a:extLst>
          </p:cNvPr>
          <p:cNvCxnSpPr>
            <a:cxnSpLocks/>
          </p:cNvCxnSpPr>
          <p:nvPr/>
        </p:nvCxnSpPr>
        <p:spPr>
          <a:xfrm flipH="1">
            <a:off x="1433844" y="2490735"/>
            <a:ext cx="390867" cy="135841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A2F8AA-7553-8057-AE30-446FCA7021BA}"/>
              </a:ext>
            </a:extLst>
          </p:cNvPr>
          <p:cNvCxnSpPr>
            <a:cxnSpLocks/>
          </p:cNvCxnSpPr>
          <p:nvPr/>
        </p:nvCxnSpPr>
        <p:spPr>
          <a:xfrm>
            <a:off x="1428587" y="3862388"/>
            <a:ext cx="494221" cy="14625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C45C3B1-B7FC-5B51-6537-F0E7E0DFC9A1}"/>
              </a:ext>
            </a:extLst>
          </p:cNvPr>
          <p:cNvSpPr/>
          <p:nvPr/>
        </p:nvSpPr>
        <p:spPr>
          <a:xfrm>
            <a:off x="1276189" y="3704733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672230" y="23233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B39789-F061-1349-6571-C65916F99BB2}"/>
              </a:ext>
            </a:extLst>
          </p:cNvPr>
          <p:cNvSpPr/>
          <p:nvPr/>
        </p:nvSpPr>
        <p:spPr>
          <a:xfrm>
            <a:off x="1784495" y="51673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CD224-2417-2983-E504-53BBAD0BEFA0}"/>
              </a:ext>
            </a:extLst>
          </p:cNvPr>
          <p:cNvSpPr txBox="1"/>
          <p:nvPr/>
        </p:nvSpPr>
        <p:spPr>
          <a:xfrm>
            <a:off x="7206648" y="2664692"/>
            <a:ext cx="4842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" panose="02040604050505020304" pitchFamily="18" charset="0"/>
              </a:rPr>
              <a:t>We can move the </a:t>
            </a:r>
            <a:r>
              <a:rPr lang="en-IN" sz="2400" dirty="0" err="1">
                <a:latin typeface="Century" panose="02040604050505020304" pitchFamily="18" charset="0"/>
              </a:rPr>
              <a:t>center</a:t>
            </a:r>
            <a:r>
              <a:rPr lang="en-IN" sz="2400" dirty="0">
                <a:latin typeface="Century" panose="02040604050505020304" pitchFamily="18" charset="0"/>
              </a:rPr>
              <a:t> of the new circle towards the common chord along the perpendicular bisector, as the triangle formed by the new set of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entury" panose="02040604050505020304" pitchFamily="18" charset="0"/>
              </a:rPr>
              <a:t>defining points </a:t>
            </a:r>
            <a:r>
              <a:rPr lang="en-IN" sz="2400" dirty="0">
                <a:latin typeface="Century" panose="02040604050505020304" pitchFamily="18" charset="0"/>
              </a:rPr>
              <a:t>is obtuse.</a:t>
            </a:r>
            <a:endParaRPr lang="en-IN" sz="2400" dirty="0">
              <a:effectLst/>
              <a:latin typeface="Century" panose="02040604050505020304" pitchFamily="18" charset="0"/>
            </a:endParaRP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0B0B3-1F28-2C81-ABAF-0BABDCAB5BD7}"/>
              </a:ext>
            </a:extLst>
          </p:cNvPr>
          <p:cNvSpPr txBox="1"/>
          <p:nvPr/>
        </p:nvSpPr>
        <p:spPr>
          <a:xfrm>
            <a:off x="7233629" y="632000"/>
            <a:ext cx="4842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entury" panose="02040604050505020304" pitchFamily="18" charset="0"/>
              </a:rPr>
              <a:t>Let’s assume that the smallest enclosing circle contains the point p inside it. Hence, the defining points for this circle must be taken from set P.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72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entury" panose="02040604050505020304" pitchFamily="18" charset="0"/>
                  </a:rPr>
                  <a:t>The following ideas are helpful to present a brute-force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>
                    <a:latin typeface="Century" panose="02040604050505020304" pitchFamily="18" charset="0"/>
                  </a:rPr>
                  <a:t>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  <a:blipFill>
                <a:blip r:embed="rId2"/>
                <a:stretch>
                  <a:fillRect l="-1217"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246826" y="84912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0BFCD2-5D7D-F701-1538-3BAF854274D6}"/>
              </a:ext>
            </a:extLst>
          </p:cNvPr>
          <p:cNvSpPr/>
          <p:nvPr/>
        </p:nvSpPr>
        <p:spPr>
          <a:xfrm>
            <a:off x="11038490" y="5546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AEAEE3-26FA-A674-0B4A-3BF73F60A5C3}"/>
              </a:ext>
            </a:extLst>
          </p:cNvPr>
          <p:cNvSpPr txBox="1">
            <a:spLocks/>
          </p:cNvSpPr>
          <p:nvPr/>
        </p:nvSpPr>
        <p:spPr>
          <a:xfrm>
            <a:off x="838200" y="321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Towards an O(n</a:t>
            </a:r>
            <a:r>
              <a:rPr lang="en-US" baseline="30000" dirty="0">
                <a:solidFill>
                  <a:schemeClr val="accent4"/>
                </a:solidFill>
              </a:rPr>
              <a:t>4</a:t>
            </a:r>
            <a:r>
              <a:rPr lang="en-US" dirty="0">
                <a:solidFill>
                  <a:schemeClr val="accent4"/>
                </a:solidFill>
              </a:rPr>
              <a:t>) algorithm</a:t>
            </a:r>
          </a:p>
        </p:txBody>
      </p:sp>
    </p:spTree>
    <p:extLst>
      <p:ext uri="{BB962C8B-B14F-4D97-AF65-F5344CB8AC3E}">
        <p14:creationId xmlns:p14="http://schemas.microsoft.com/office/powerpoint/2010/main" val="4159672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2ECE7E-6FE8-9D93-1453-F19FDA400AE3}"/>
              </a:ext>
            </a:extLst>
          </p:cNvPr>
          <p:cNvCxnSpPr>
            <a:cxnSpLocks/>
          </p:cNvCxnSpPr>
          <p:nvPr/>
        </p:nvCxnSpPr>
        <p:spPr>
          <a:xfrm flipH="1">
            <a:off x="1942054" y="3849149"/>
            <a:ext cx="1174526" cy="146342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7B4B04-3072-8B75-674B-4395710416E8}"/>
              </a:ext>
            </a:extLst>
          </p:cNvPr>
          <p:cNvCxnSpPr>
            <a:cxnSpLocks/>
          </p:cNvCxnSpPr>
          <p:nvPr/>
        </p:nvCxnSpPr>
        <p:spPr>
          <a:xfrm>
            <a:off x="1855325" y="2490735"/>
            <a:ext cx="1261255" cy="135841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9" y="183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Key idea</a:t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0A55F0-346F-7F50-B13A-60A592CFB419}"/>
              </a:ext>
            </a:extLst>
          </p:cNvPr>
          <p:cNvSpPr/>
          <p:nvPr/>
        </p:nvSpPr>
        <p:spPr>
          <a:xfrm>
            <a:off x="1365480" y="1355589"/>
            <a:ext cx="5041102" cy="48968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62F6C1-1617-7EB8-9896-9242432A5841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62F6C1-1617-7EB8-9896-9242432A5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ACDB51-D0BE-69A3-D67B-B81FA16BD23A}"/>
              </a:ext>
            </a:extLst>
          </p:cNvPr>
          <p:cNvCxnSpPr>
            <a:cxnSpLocks/>
          </p:cNvCxnSpPr>
          <p:nvPr/>
        </p:nvCxnSpPr>
        <p:spPr>
          <a:xfrm>
            <a:off x="1829032" y="2481016"/>
            <a:ext cx="92374" cy="28439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86B51C-CA45-3BF4-E505-09E2D09EF441}"/>
              </a:ext>
            </a:extLst>
          </p:cNvPr>
          <p:cNvCxnSpPr>
            <a:cxnSpLocks/>
          </p:cNvCxnSpPr>
          <p:nvPr/>
        </p:nvCxnSpPr>
        <p:spPr>
          <a:xfrm flipH="1">
            <a:off x="1433844" y="2490735"/>
            <a:ext cx="390867" cy="135841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A2F8AA-7553-8057-AE30-446FCA7021BA}"/>
              </a:ext>
            </a:extLst>
          </p:cNvPr>
          <p:cNvCxnSpPr>
            <a:cxnSpLocks/>
          </p:cNvCxnSpPr>
          <p:nvPr/>
        </p:nvCxnSpPr>
        <p:spPr>
          <a:xfrm>
            <a:off x="1428587" y="3862388"/>
            <a:ext cx="494221" cy="14625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C45C3B1-B7FC-5B51-6537-F0E7E0DFC9A1}"/>
              </a:ext>
            </a:extLst>
          </p:cNvPr>
          <p:cNvSpPr/>
          <p:nvPr/>
        </p:nvSpPr>
        <p:spPr>
          <a:xfrm>
            <a:off x="1276189" y="3704733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672230" y="23233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B39789-F061-1349-6571-C65916F99BB2}"/>
              </a:ext>
            </a:extLst>
          </p:cNvPr>
          <p:cNvSpPr/>
          <p:nvPr/>
        </p:nvSpPr>
        <p:spPr>
          <a:xfrm>
            <a:off x="1784495" y="51673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53FBB64-2B2F-9D88-8946-7A5891DC830D}"/>
              </a:ext>
            </a:extLst>
          </p:cNvPr>
          <p:cNvSpPr/>
          <p:nvPr/>
        </p:nvSpPr>
        <p:spPr>
          <a:xfrm>
            <a:off x="1428587" y="3602928"/>
            <a:ext cx="334311" cy="492443"/>
          </a:xfrm>
          <a:prstGeom prst="arc">
            <a:avLst>
              <a:gd name="adj1" fmla="val 15135278"/>
              <a:gd name="adj2" fmla="val 6321510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D4FA5F-6058-66E9-2DF8-AD26A64BC75D}"/>
              </a:ext>
            </a:extLst>
          </p:cNvPr>
          <p:cNvSpPr/>
          <p:nvPr/>
        </p:nvSpPr>
        <p:spPr>
          <a:xfrm>
            <a:off x="2958925" y="3691494"/>
            <a:ext cx="315310" cy="315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D0EE83-AC40-92B2-7989-89A13B54AC91}"/>
                  </a:ext>
                </a:extLst>
              </p:cNvPr>
              <p:cNvSpPr txBox="1"/>
              <p:nvPr/>
            </p:nvSpPr>
            <p:spPr>
              <a:xfrm>
                <a:off x="1319633" y="4030790"/>
                <a:ext cx="812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D0EE83-AC40-92B2-7989-89A13B54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33" y="4030790"/>
                <a:ext cx="81231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D1AE8B-8FEF-4AF6-3916-DB9EE6B104A0}"/>
                  </a:ext>
                </a:extLst>
              </p:cNvPr>
              <p:cNvSpPr txBox="1"/>
              <p:nvPr/>
            </p:nvSpPr>
            <p:spPr>
              <a:xfrm>
                <a:off x="3069383" y="4025959"/>
                <a:ext cx="812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D1AE8B-8FEF-4AF6-3916-DB9EE6B1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83" y="4025959"/>
                <a:ext cx="812319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>
            <a:extLst>
              <a:ext uri="{FF2B5EF4-FFF2-40B4-BE49-F238E27FC236}">
                <a16:creationId xmlns:a16="http://schemas.microsoft.com/office/drawing/2014/main" id="{CA217643-9043-8662-34A6-00A14C7EBBCD}"/>
              </a:ext>
            </a:extLst>
          </p:cNvPr>
          <p:cNvSpPr/>
          <p:nvPr/>
        </p:nvSpPr>
        <p:spPr>
          <a:xfrm>
            <a:off x="2326277" y="3366492"/>
            <a:ext cx="1072146" cy="965314"/>
          </a:xfrm>
          <a:prstGeom prst="arc">
            <a:avLst>
              <a:gd name="adj1" fmla="val 15135278"/>
              <a:gd name="adj2" fmla="val 6083026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BF11D7-03D6-27A5-6117-95F8EE519D55}"/>
              </a:ext>
            </a:extLst>
          </p:cNvPr>
          <p:cNvSpPr txBox="1"/>
          <p:nvPr/>
        </p:nvSpPr>
        <p:spPr>
          <a:xfrm>
            <a:off x="6924924" y="1690688"/>
            <a:ext cx="484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entury" panose="02040604050505020304" pitchFamily="18" charset="0"/>
              </a:rPr>
              <a:t>Angle subtended at the </a:t>
            </a:r>
            <a:r>
              <a:rPr lang="en-IN" sz="2400" dirty="0" err="1">
                <a:latin typeface="Century" panose="02040604050505020304" pitchFamily="18" charset="0"/>
              </a:rPr>
              <a:t>center</a:t>
            </a:r>
            <a:r>
              <a:rPr lang="en-IN" sz="2400" dirty="0">
                <a:latin typeface="Century" panose="02040604050505020304" pitchFamily="18" charset="0"/>
              </a:rPr>
              <a:t> of the circle is twice that of the angle subtended by the triangle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E9362-3C90-DF0B-B68D-A7A7B74C080B}"/>
                  </a:ext>
                </a:extLst>
              </p:cNvPr>
              <p:cNvSpPr txBox="1"/>
              <p:nvPr/>
            </p:nvSpPr>
            <p:spPr>
              <a:xfrm>
                <a:off x="6924924" y="3366492"/>
                <a:ext cx="484270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" panose="02040604050505020304" pitchFamily="18" charset="0"/>
                  </a:rPr>
                  <a:t>Since, the angle subtended by the longest side is always less than 180</a:t>
                </a:r>
                <a:r>
                  <a:rPr lang="en-US" sz="2400" baseline="30000" dirty="0">
                    <a:latin typeface="Century" panose="02040604050505020304" pitchFamily="18" charset="0"/>
                  </a:rPr>
                  <a:t>○  </a:t>
                </a:r>
                <a:r>
                  <a:rPr lang="en-US" sz="2400" dirty="0">
                    <a:latin typeface="Century" panose="02040604050505020304" pitchFamily="18" charset="0"/>
                  </a:rPr>
                  <a:t>we always have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○</m:t>
                        </m:r>
                      </m:sup>
                    </m:sSup>
                  </m:oMath>
                </a14:m>
                <a:endParaRPr lang="en-US" sz="2400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E9362-3C90-DF0B-B68D-A7A7B74C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24" y="3366492"/>
                <a:ext cx="4842708" cy="1569660"/>
              </a:xfrm>
              <a:prstGeom prst="rect">
                <a:avLst/>
              </a:prstGeom>
              <a:blipFill>
                <a:blip r:embed="rId5"/>
                <a:stretch>
                  <a:fillRect l="-2094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3B8AC3FE-C963-26A6-6396-972B5FDD6CDE}"/>
              </a:ext>
            </a:extLst>
          </p:cNvPr>
          <p:cNvSpPr/>
          <p:nvPr/>
        </p:nvSpPr>
        <p:spPr>
          <a:xfrm>
            <a:off x="4467153" y="3862388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DA8B0D-BE55-5CC4-75B8-72AAC0342B9A}"/>
              </a:ext>
            </a:extLst>
          </p:cNvPr>
          <p:cNvSpPr/>
          <p:nvPr/>
        </p:nvSpPr>
        <p:spPr>
          <a:xfrm>
            <a:off x="3398423" y="5039716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F9C5EB9-26A7-A4CD-E212-C545F2B17B5C}"/>
              </a:ext>
            </a:extLst>
          </p:cNvPr>
          <p:cNvSpPr/>
          <p:nvPr/>
        </p:nvSpPr>
        <p:spPr>
          <a:xfrm>
            <a:off x="3240768" y="2138845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E1F890-39AF-D494-BB0A-F00017BD20FE}"/>
              </a:ext>
            </a:extLst>
          </p:cNvPr>
          <p:cNvSpPr/>
          <p:nvPr/>
        </p:nvSpPr>
        <p:spPr>
          <a:xfrm>
            <a:off x="3398423" y="2955967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3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F66-7CA8-A1F6-1C3F-A7EEB84A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54" y="1465729"/>
            <a:ext cx="7964045" cy="48737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300" err="1">
                <a:solidFill>
                  <a:srgbClr val="0070C0"/>
                </a:solidFill>
                <a:latin typeface="Monaco" pitchFamily="2" charset="77"/>
              </a:rPr>
              <a:t>Enclosing_Circle_N</a:t>
            </a:r>
            <a:r>
              <a:rPr lang="en-IN" sz="3300" b="0">
                <a:effectLst/>
                <a:latin typeface="Monaco" pitchFamily="2" charset="77"/>
              </a:rPr>
              <a:t>([</a:t>
            </a:r>
            <a:r>
              <a:rPr lang="en-IN" sz="3300" b="0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>
                <a:solidFill>
                  <a:srgbClr val="0070C0"/>
                </a:solidFill>
                <a:effectLst/>
                <a:latin typeface="Monaco" pitchFamily="2" charset="77"/>
              </a:rPr>
              <a:t>1</a:t>
            </a:r>
            <a:r>
              <a:rPr lang="en-IN" sz="3300" b="0">
                <a:solidFill>
                  <a:srgbClr val="0070C0"/>
                </a:solidFill>
                <a:effectLst/>
                <a:latin typeface="Monaco" pitchFamily="2" charset="77"/>
              </a:rPr>
              <a:t>,p</a:t>
            </a:r>
            <a:r>
              <a:rPr lang="en-IN" sz="3300" b="0" baseline="-25000">
                <a:solidFill>
                  <a:srgbClr val="0070C0"/>
                </a:solidFill>
                <a:effectLst/>
                <a:latin typeface="Monaco" pitchFamily="2" charset="77"/>
              </a:rPr>
              <a:t>2</a:t>
            </a:r>
            <a:r>
              <a:rPr lang="en-IN" sz="3300" b="0">
                <a:solidFill>
                  <a:srgbClr val="0070C0"/>
                </a:solidFill>
                <a:effectLst/>
                <a:latin typeface="Monaco" pitchFamily="2" charset="77"/>
              </a:rPr>
              <a:t>,...</a:t>
            </a:r>
            <a:r>
              <a:rPr lang="en-IN" sz="3300" b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err="1">
                <a:solidFill>
                  <a:srgbClr val="0070C0"/>
                </a:solidFill>
                <a:effectLst/>
                <a:latin typeface="Monaco" pitchFamily="2" charset="77"/>
              </a:rPr>
              <a:t>n</a:t>
            </a:r>
            <a:r>
              <a:rPr lang="en-IN" sz="3300" b="0">
                <a:effectLst/>
                <a:latin typeface="Monaco" pitchFamily="2" charset="77"/>
              </a:rPr>
              <a:t>])</a:t>
            </a:r>
          </a:p>
          <a:p>
            <a:pPr marL="0" indent="0">
              <a:buNone/>
            </a:pPr>
            <a:r>
              <a:rPr lang="en-IN" sz="3300" b="0">
                <a:effectLst/>
                <a:latin typeface="Monaco" pitchFamily="2" charset="77"/>
              </a:rPr>
              <a:t>{</a:t>
            </a:r>
            <a:endParaRPr lang="en-IN" b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>
                <a:effectLst/>
                <a:latin typeface="Monaco" pitchFamily="2" charset="77"/>
              </a:rPr>
              <a:t>	</a:t>
            </a:r>
            <a:r>
              <a:rPr lang="en-IN" sz="2900" b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900" b="0">
                <a:effectLst/>
                <a:latin typeface="Monaco" pitchFamily="2" charset="77"/>
              </a:rPr>
              <a:t> ← </a:t>
            </a:r>
            <a:r>
              <a:rPr lang="en-IN" sz="2900" b="0">
                <a:solidFill>
                  <a:srgbClr val="0070C0"/>
                </a:solidFill>
                <a:effectLst/>
                <a:latin typeface="Monaco" pitchFamily="2" charset="77"/>
              </a:rPr>
              <a:t>Circle</a:t>
            </a:r>
            <a:r>
              <a:rPr lang="en-IN" sz="3200" b="0">
                <a:effectLst/>
                <a:latin typeface="Monaco" pitchFamily="2" charset="77"/>
              </a:rPr>
              <a:t>(p</a:t>
            </a:r>
            <a:r>
              <a:rPr lang="en-IN" sz="3200" b="0" baseline="-25000">
                <a:effectLst/>
                <a:latin typeface="Monaco" pitchFamily="2" charset="77"/>
              </a:rPr>
              <a:t>1</a:t>
            </a:r>
            <a:r>
              <a:rPr lang="en-IN" sz="3200">
                <a:latin typeface="Monaco" pitchFamily="2" charset="77"/>
              </a:rPr>
              <a:t>, p</a:t>
            </a:r>
            <a:r>
              <a:rPr lang="en-IN" sz="3200" baseline="-25000">
                <a:latin typeface="Monaco" pitchFamily="2" charset="77"/>
              </a:rPr>
              <a:t>2</a:t>
            </a:r>
            <a:r>
              <a:rPr lang="en-IN" sz="320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IN" sz="3200">
                <a:latin typeface="Monaco" pitchFamily="2" charset="77"/>
              </a:rPr>
              <a:t>	P </a:t>
            </a:r>
            <a:r>
              <a:rPr lang="en-IN" sz="3200" b="0">
                <a:effectLst/>
                <a:latin typeface="Monaco" pitchFamily="2" charset="77"/>
              </a:rPr>
              <a:t>← A list of all the points</a:t>
            </a:r>
            <a:endParaRPr lang="en-IN" sz="3200">
              <a:latin typeface="Monaco" pitchFamily="2" charset="77"/>
            </a:endParaRPr>
          </a:p>
          <a:p>
            <a:pPr marL="0" indent="0">
              <a:buNone/>
            </a:pPr>
            <a:r>
              <a:rPr lang="en-IN" sz="3200" b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3200" b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>
                <a:effectLst/>
                <a:latin typeface="Monaco" pitchFamily="2" charset="77"/>
              </a:rPr>
              <a:t>←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>
                <a:solidFill>
                  <a:srgbClr val="00B050"/>
                </a:solidFill>
                <a:latin typeface="Monaco" pitchFamily="2" charset="77"/>
              </a:rPr>
              <a:t>3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>
                <a:effectLst/>
                <a:latin typeface="Monaco" pitchFamily="2" charset="77"/>
              </a:rPr>
              <a:t>to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>
                <a:effectLst/>
                <a:latin typeface="Monaco" pitchFamily="2" charset="77"/>
              </a:rPr>
              <a:t>n</a:t>
            </a:r>
            <a:r>
              <a:rPr lang="en-IN" sz="3200" b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3200">
                <a:solidFill>
                  <a:srgbClr val="7030A0"/>
                </a:solidFill>
                <a:latin typeface="Monaco" pitchFamily="2" charset="77"/>
              </a:rPr>
              <a:t>		if </a:t>
            </a:r>
            <a:r>
              <a:rPr lang="en-IN" sz="3200">
                <a:latin typeface="Monaco" pitchFamily="2" charset="77"/>
              </a:rPr>
              <a:t>p</a:t>
            </a:r>
            <a:r>
              <a:rPr lang="en-IN" sz="3200" baseline="-25000">
                <a:latin typeface="Monaco" pitchFamily="2" charset="77"/>
              </a:rPr>
              <a:t>i</a:t>
            </a:r>
            <a:r>
              <a:rPr lang="en-IN" sz="3200">
                <a:latin typeface="Monaco" pitchFamily="2" charset="77"/>
              </a:rPr>
              <a:t> lies outside C</a:t>
            </a:r>
          </a:p>
          <a:p>
            <a:pPr marL="0" indent="0">
              <a:buNone/>
            </a:pPr>
            <a:r>
              <a:rPr lang="en-IN" sz="3200" b="0">
                <a:solidFill>
                  <a:srgbClr val="7030A0"/>
                </a:solidFill>
                <a:effectLst/>
                <a:latin typeface="Monaco" pitchFamily="2" charset="77"/>
              </a:rPr>
              <a:t>			</a:t>
            </a:r>
            <a:r>
              <a:rPr lang="en-IN" sz="3200">
                <a:solidFill>
                  <a:srgbClr val="00B0F0"/>
                </a:solidFill>
                <a:latin typeface="Monaco" pitchFamily="2" charset="77"/>
              </a:rPr>
              <a:t>C </a:t>
            </a:r>
            <a:r>
              <a:rPr lang="en-IN" sz="2900" b="0">
                <a:effectLst/>
                <a:latin typeface="Monaco" pitchFamily="2" charset="77"/>
              </a:rPr>
              <a:t>← SEC</a:t>
            </a:r>
            <a:r>
              <a:rPr lang="en-IN" sz="2900" b="0" baseline="-25000">
                <a:effectLst/>
                <a:latin typeface="Monaco" pitchFamily="2" charset="77"/>
              </a:rPr>
              <a:t>1</a:t>
            </a:r>
            <a:r>
              <a:rPr lang="en-IN" sz="3200" b="0">
                <a:effectLst/>
                <a:latin typeface="Monaco" pitchFamily="2" charset="77"/>
              </a:rPr>
              <a:t>(P</a:t>
            </a:r>
            <a:r>
              <a:rPr lang="en-IN" sz="3200">
                <a:latin typeface="Monaco" pitchFamily="2" charset="77"/>
              </a:rPr>
              <a:t>, p</a:t>
            </a:r>
            <a:r>
              <a:rPr lang="en-IN" sz="3200" baseline="-25000">
                <a:latin typeface="Monaco" pitchFamily="2" charset="77"/>
              </a:rPr>
              <a:t>i</a:t>
            </a:r>
            <a:r>
              <a:rPr lang="en-IN" sz="3200">
                <a:latin typeface="Monaco" pitchFamily="2" charset="77"/>
              </a:rPr>
              <a:t>) </a:t>
            </a:r>
            <a:endParaRPr lang="en-IN" sz="3200">
              <a:solidFill>
                <a:srgbClr val="00B0F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IN" sz="3200" b="0">
                <a:solidFill>
                  <a:schemeClr val="accent4"/>
                </a:solidFill>
                <a:effectLst/>
                <a:latin typeface="Monaco" pitchFamily="2" charset="77"/>
              </a:rPr>
              <a:t>	</a:t>
            </a:r>
            <a:r>
              <a:rPr lang="en-IN" sz="3200">
                <a:solidFill>
                  <a:srgbClr val="7030A0"/>
                </a:solidFill>
                <a:latin typeface="Monaco" pitchFamily="2" charset="77"/>
              </a:rPr>
              <a:t>return </a:t>
            </a:r>
            <a:r>
              <a:rPr lang="en-IN" sz="3200">
                <a:solidFill>
                  <a:srgbClr val="00B0F0"/>
                </a:solidFill>
                <a:latin typeface="Monaco" pitchFamily="2" charset="77"/>
              </a:rPr>
              <a:t>C</a:t>
            </a:r>
            <a:endParaRPr lang="en-IN" sz="3200" b="0">
              <a:solidFill>
                <a:srgbClr val="7030A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>
                <a:effectLst/>
                <a:latin typeface="Monaco" pitchFamily="2" charset="77"/>
              </a:rPr>
              <a:t>}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Randomized Incremental Construction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9B7F6E-07D8-4063-E229-BBDC71F0A671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04746A-2CE3-505A-F284-708BB9FCF1FB}"/>
              </a:ext>
            </a:extLst>
          </p:cNvPr>
          <p:cNvSpPr/>
          <p:nvPr/>
        </p:nvSpPr>
        <p:spPr>
          <a:xfrm>
            <a:off x="265555" y="79235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693F9-ABE4-10C4-7D44-9F3CC53D1D5E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7A5158-0DF4-6690-4052-9A8BF3A50176}"/>
              </a:ext>
            </a:extLst>
          </p:cNvPr>
          <p:cNvSpPr/>
          <p:nvPr/>
        </p:nvSpPr>
        <p:spPr>
          <a:xfrm>
            <a:off x="265555" y="79235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5ACD83-4979-F004-6D29-D1708676B2D1}"/>
              </a:ext>
            </a:extLst>
          </p:cNvPr>
          <p:cNvSpPr/>
          <p:nvPr/>
        </p:nvSpPr>
        <p:spPr>
          <a:xfrm>
            <a:off x="265555" y="79749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195F24-9EC3-9E3B-D38A-1895D993007E}"/>
              </a:ext>
            </a:extLst>
          </p:cNvPr>
          <p:cNvSpPr/>
          <p:nvPr/>
        </p:nvSpPr>
        <p:spPr>
          <a:xfrm>
            <a:off x="265554" y="787225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78FCD7-1CC9-97B5-EA31-C91D88A30777}"/>
                  </a:ext>
                </a:extLst>
              </p:cNvPr>
              <p:cNvSpPr txBox="1"/>
              <p:nvPr/>
            </p:nvSpPr>
            <p:spPr>
              <a:xfrm>
                <a:off x="8229599" y="2563781"/>
                <a:ext cx="338154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  <a:latin typeface="Century" panose="02040604050505020304" pitchFamily="18" charset="0"/>
                  </a:rPr>
                  <a:t>SEC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entury" panose="020406040505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Century" panose="02040604050505020304" pitchFamily="18" charset="0"/>
                  </a:rPr>
                  <a:t>definessmallest enclosing circle for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Century" panose="02040604050505020304" pitchFamily="18" charset="0"/>
                  </a:rPr>
                  <a:t> given constraint that it must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B050"/>
                  </a:solidFill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78FCD7-1CC9-97B5-EA31-C91D88A3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9" y="2563781"/>
                <a:ext cx="3381547" cy="2677656"/>
              </a:xfrm>
              <a:prstGeom prst="rect">
                <a:avLst/>
              </a:prstGeom>
              <a:blipFill>
                <a:blip r:embed="rId2"/>
                <a:stretch>
                  <a:fillRect l="-4120" t="-3318" r="-3371" b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51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FF4501-6B08-E371-238E-336D315C0308}"/>
              </a:ext>
            </a:extLst>
          </p:cNvPr>
          <p:cNvSpPr txBox="1">
            <a:spLocks/>
          </p:cNvSpPr>
          <p:nvPr/>
        </p:nvSpPr>
        <p:spPr>
          <a:xfrm>
            <a:off x="838199" y="3085844"/>
            <a:ext cx="10738757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>
                <a:solidFill>
                  <a:schemeClr val="accent4"/>
                </a:solidFill>
                <a:latin typeface="Century" panose="02040604050505020304" pitchFamily="18" charset="0"/>
              </a:rPr>
              <a:t>Second Defining Point.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2973DE-1DAB-0B67-FF49-9CBB41350518}"/>
              </a:ext>
            </a:extLst>
          </p:cNvPr>
          <p:cNvSpPr/>
          <p:nvPr/>
        </p:nvSpPr>
        <p:spPr>
          <a:xfrm>
            <a:off x="265555" y="8380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05345-83C9-ECE8-8ED7-699363D12AD0}"/>
              </a:ext>
            </a:extLst>
          </p:cNvPr>
          <p:cNvSpPr/>
          <p:nvPr/>
        </p:nvSpPr>
        <p:spPr>
          <a:xfrm>
            <a:off x="265555" y="8380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9AA9C8-B524-518E-AF42-B3D541F5FFCA}"/>
              </a:ext>
            </a:extLst>
          </p:cNvPr>
          <p:cNvSpPr/>
          <p:nvPr/>
        </p:nvSpPr>
        <p:spPr>
          <a:xfrm>
            <a:off x="265555" y="82456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2C3C90-7EA9-BD86-7663-F4F11421A02C}"/>
              </a:ext>
            </a:extLst>
          </p:cNvPr>
          <p:cNvSpPr/>
          <p:nvPr/>
        </p:nvSpPr>
        <p:spPr>
          <a:xfrm>
            <a:off x="265555" y="822075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Second Defining Point </a:t>
            </a:r>
            <a:br>
              <a:rPr lang="en-US">
                <a:solidFill>
                  <a:schemeClr val="accent4"/>
                </a:solidFill>
              </a:rPr>
            </a:b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651487" y="1553358"/>
            <a:ext cx="315310" cy="3153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B36F0-3E73-BB97-145C-8C800CB52D09}"/>
              </a:ext>
            </a:extLst>
          </p:cNvPr>
          <p:cNvSpPr/>
          <p:nvPr/>
        </p:nvSpPr>
        <p:spPr>
          <a:xfrm>
            <a:off x="2821022" y="328969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961687" y="2481016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802612" y="48520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5327814" y="1533033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5079650" y="3271345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1717232" y="5484675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672230" y="23233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1717232" y="453669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/>
              <p:nvPr/>
            </p:nvSpPr>
            <p:spPr>
              <a:xfrm>
                <a:off x="5578343" y="1746039"/>
                <a:ext cx="501804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43" y="1746039"/>
                <a:ext cx="501804" cy="458011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3EFA4-F1CA-AD98-B09F-53D07109F395}"/>
                  </a:ext>
                </a:extLst>
              </p:cNvPr>
              <p:cNvSpPr txBox="1"/>
              <p:nvPr/>
            </p:nvSpPr>
            <p:spPr>
              <a:xfrm>
                <a:off x="2004228" y="1232677"/>
                <a:ext cx="7191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3EFA4-F1CA-AD98-B09F-53D07109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28" y="1232677"/>
                <a:ext cx="719186" cy="430887"/>
              </a:xfrm>
              <a:prstGeom prst="rect">
                <a:avLst/>
              </a:prstGeom>
              <a:blipFill>
                <a:blip r:embed="rId4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AEA71-A5F8-4329-F5A2-1078C035E324}"/>
                  </a:ext>
                </a:extLst>
              </p:cNvPr>
              <p:cNvSpPr txBox="1"/>
              <p:nvPr/>
            </p:nvSpPr>
            <p:spPr>
              <a:xfrm>
                <a:off x="6355261" y="2500565"/>
                <a:ext cx="5284362" cy="350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With a similar analysis as in the previous case</a:t>
                </a:r>
                <a:r>
                  <a:rPr lang="en-US" sz="2400" b="0" dirty="0">
                    <a:effectLst/>
                    <a:latin typeface="Century" panose="02040604050505020304" pitchFamily="18" charset="0"/>
                  </a:rPr>
                  <a:t>, </a:t>
                </a:r>
                <a:r>
                  <a:rPr lang="en-US" sz="2400" dirty="0">
                    <a:latin typeface="Century" panose="02040604050505020304" pitchFamily="18" charset="0"/>
                  </a:rPr>
                  <a:t>if</a:t>
                </a:r>
                <a:r>
                  <a:rPr lang="en-US" sz="2400" b="0" dirty="0">
                    <a:effectLst/>
                    <a:latin typeface="Century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is outside the smallest enclosing circle of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, with constraint that it must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must lie on the boundary of the smallest enclosing circle of set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.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AEA71-A5F8-4329-F5A2-1078C035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61" y="2500565"/>
                <a:ext cx="5284362" cy="3505575"/>
              </a:xfrm>
              <a:prstGeom prst="rect">
                <a:avLst/>
              </a:prstGeom>
              <a:blipFill>
                <a:blip r:embed="rId5"/>
                <a:stretch>
                  <a:fillRect l="-1679" t="-1444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596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92" y="295521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Second Defining Point </a:t>
            </a:r>
            <a:br>
              <a:rPr lang="en-US">
                <a:solidFill>
                  <a:schemeClr val="accent4"/>
                </a:solidFill>
              </a:rPr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/>
              <p:nvPr/>
            </p:nvSpPr>
            <p:spPr>
              <a:xfrm>
                <a:off x="5300939" y="2848036"/>
                <a:ext cx="501804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9" y="2848036"/>
                <a:ext cx="501804" cy="458011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326315" y="2204050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032922" y="2066720"/>
            <a:ext cx="315310" cy="3153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B36F0-3E73-BB97-145C-8C800CB52D09}"/>
              </a:ext>
            </a:extLst>
          </p:cNvPr>
          <p:cNvSpPr/>
          <p:nvPr/>
        </p:nvSpPr>
        <p:spPr>
          <a:xfrm>
            <a:off x="2202457" y="380305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343122" y="299437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184047" y="536536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5608005" y="3421636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4461085" y="3784707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1098667" y="5998037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053665" y="283672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1098667" y="505005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/>
              <p:nvPr/>
            </p:nvSpPr>
            <p:spPr>
              <a:xfrm>
                <a:off x="233888" y="2406597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8" y="2406597"/>
                <a:ext cx="7802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3EFA4-F1CA-AD98-B09F-53D07109F395}"/>
                  </a:ext>
                </a:extLst>
              </p:cNvPr>
              <p:cNvSpPr txBox="1"/>
              <p:nvPr/>
            </p:nvSpPr>
            <p:spPr>
              <a:xfrm>
                <a:off x="1385663" y="1746039"/>
                <a:ext cx="7191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3EFA4-F1CA-AD98-B09F-53D07109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63" y="1746039"/>
                <a:ext cx="719186" cy="430887"/>
              </a:xfrm>
              <a:prstGeom prst="rect">
                <a:avLst/>
              </a:prstGeom>
              <a:blipFill>
                <a:blip r:embed="rId4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86080-311C-E1FF-13D1-57499F8216D5}"/>
                  </a:ext>
                </a:extLst>
              </p:cNvPr>
              <p:cNvSpPr txBox="1"/>
              <p:nvPr/>
            </p:nvSpPr>
            <p:spPr>
              <a:xfrm>
                <a:off x="6796788" y="594442"/>
                <a:ext cx="5284362" cy="350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With a similar analysis as in the previous case</a:t>
                </a:r>
                <a:r>
                  <a:rPr lang="en-US" sz="2400" b="0" dirty="0">
                    <a:effectLst/>
                    <a:latin typeface="Century" panose="02040604050505020304" pitchFamily="18" charset="0"/>
                  </a:rPr>
                  <a:t>, </a:t>
                </a:r>
                <a:r>
                  <a:rPr lang="en-US" sz="2400" dirty="0">
                    <a:latin typeface="Century" panose="02040604050505020304" pitchFamily="18" charset="0"/>
                  </a:rPr>
                  <a:t>if</a:t>
                </a:r>
                <a:r>
                  <a:rPr lang="en-US" sz="2400" b="0" dirty="0">
                    <a:effectLst/>
                    <a:latin typeface="Century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is outside the smallest enclosing circle of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, with constraint that it must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must lie on the boundary of the smallest enclosing circle of set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.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86080-311C-E1FF-13D1-57499F82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88" y="594442"/>
                <a:ext cx="5284362" cy="3505575"/>
              </a:xfrm>
              <a:prstGeom prst="rect">
                <a:avLst/>
              </a:prstGeom>
              <a:blipFill>
                <a:blip r:embed="rId5"/>
                <a:stretch>
                  <a:fillRect l="-1679" t="-1805" r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94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92" y="295521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Second Defining Point </a:t>
            </a:r>
            <a:br>
              <a:rPr lang="en-US">
                <a:solidFill>
                  <a:schemeClr val="accent4"/>
                </a:solidFill>
              </a:rPr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/>
              <p:nvPr/>
            </p:nvSpPr>
            <p:spPr>
              <a:xfrm>
                <a:off x="233888" y="2406597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319D6-AEB6-0C26-FF01-AC605BE4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8" y="2406597"/>
                <a:ext cx="78024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/>
              <p:nvPr/>
            </p:nvSpPr>
            <p:spPr>
              <a:xfrm>
                <a:off x="5817530" y="3605579"/>
                <a:ext cx="501804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7C4F12-625D-3407-933A-572F4C7A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530" y="3605579"/>
                <a:ext cx="501804" cy="458011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EB2AD7D-D16F-F31A-AB8C-DE67EEAFF7FC}"/>
              </a:ext>
            </a:extLst>
          </p:cNvPr>
          <p:cNvSpPr/>
          <p:nvPr/>
        </p:nvSpPr>
        <p:spPr>
          <a:xfrm>
            <a:off x="326315" y="2204050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BFC7C-9BE9-C53B-28F3-56AC0A0AA7B5}"/>
              </a:ext>
            </a:extLst>
          </p:cNvPr>
          <p:cNvSpPr/>
          <p:nvPr/>
        </p:nvSpPr>
        <p:spPr>
          <a:xfrm>
            <a:off x="3343122" y="299437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36E0FD-7B74-E1F1-C6B7-894A465A283F}"/>
              </a:ext>
            </a:extLst>
          </p:cNvPr>
          <p:cNvSpPr/>
          <p:nvPr/>
        </p:nvSpPr>
        <p:spPr>
          <a:xfrm>
            <a:off x="3184047" y="536536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BBD0B-80DD-0F26-4B35-4AA440E9CC66}"/>
              </a:ext>
            </a:extLst>
          </p:cNvPr>
          <p:cNvSpPr/>
          <p:nvPr/>
        </p:nvSpPr>
        <p:spPr>
          <a:xfrm>
            <a:off x="4461085" y="3784707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9C482-6C98-DC40-A61A-B9F8D0E2B1DE}"/>
              </a:ext>
            </a:extLst>
          </p:cNvPr>
          <p:cNvSpPr/>
          <p:nvPr/>
        </p:nvSpPr>
        <p:spPr>
          <a:xfrm>
            <a:off x="1098667" y="5998037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1A2ACA-C2CC-AD45-02D2-A1BBD55F8C8D}"/>
              </a:ext>
            </a:extLst>
          </p:cNvPr>
          <p:cNvSpPr/>
          <p:nvPr/>
        </p:nvSpPr>
        <p:spPr>
          <a:xfrm>
            <a:off x="1053665" y="283672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04894-E0D5-BF11-DFFA-1DCD1E9425D6}"/>
              </a:ext>
            </a:extLst>
          </p:cNvPr>
          <p:cNvSpPr/>
          <p:nvPr/>
        </p:nvSpPr>
        <p:spPr>
          <a:xfrm>
            <a:off x="1098667" y="505005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3EFA4-F1CA-AD98-B09F-53D07109F395}"/>
                  </a:ext>
                </a:extLst>
              </p:cNvPr>
              <p:cNvSpPr txBox="1"/>
              <p:nvPr/>
            </p:nvSpPr>
            <p:spPr>
              <a:xfrm>
                <a:off x="1385663" y="1746039"/>
                <a:ext cx="7191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3EFA4-F1CA-AD98-B09F-53D07109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63" y="1746039"/>
                <a:ext cx="719186" cy="430887"/>
              </a:xfrm>
              <a:prstGeom prst="rect">
                <a:avLst/>
              </a:prstGeom>
              <a:blipFill>
                <a:blip r:embed="rId6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635D713-9C85-E5DE-1690-52ABAF0FAC7C}"/>
              </a:ext>
            </a:extLst>
          </p:cNvPr>
          <p:cNvSpPr/>
          <p:nvPr/>
        </p:nvSpPr>
        <p:spPr>
          <a:xfrm>
            <a:off x="2038823" y="1137383"/>
            <a:ext cx="3778707" cy="377870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8AB3E5-63B6-B17A-1ED6-6F3C5086ED0B}"/>
              </a:ext>
            </a:extLst>
          </p:cNvPr>
          <p:cNvSpPr/>
          <p:nvPr/>
        </p:nvSpPr>
        <p:spPr>
          <a:xfrm>
            <a:off x="5608005" y="3421636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445042-C832-FEA4-F3C9-A697C51E7E79}"/>
              </a:ext>
            </a:extLst>
          </p:cNvPr>
          <p:cNvSpPr/>
          <p:nvPr/>
        </p:nvSpPr>
        <p:spPr>
          <a:xfrm>
            <a:off x="2032922" y="2066720"/>
            <a:ext cx="315310" cy="3153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B36F0-3E73-BB97-145C-8C800CB52D09}"/>
              </a:ext>
            </a:extLst>
          </p:cNvPr>
          <p:cNvSpPr/>
          <p:nvPr/>
        </p:nvSpPr>
        <p:spPr>
          <a:xfrm>
            <a:off x="2202457" y="380305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FF9146-8DD2-33C5-CC67-0DE45EAEAB90}"/>
                  </a:ext>
                </a:extLst>
              </p:cNvPr>
              <p:cNvSpPr txBox="1"/>
              <p:nvPr/>
            </p:nvSpPr>
            <p:spPr>
              <a:xfrm>
                <a:off x="6796788" y="594442"/>
                <a:ext cx="5284362" cy="350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With a similar analysis as in the previous case</a:t>
                </a:r>
                <a:r>
                  <a:rPr lang="en-US" sz="2400" b="0" dirty="0">
                    <a:effectLst/>
                    <a:latin typeface="Century" panose="02040604050505020304" pitchFamily="18" charset="0"/>
                  </a:rPr>
                  <a:t>, </a:t>
                </a:r>
                <a:r>
                  <a:rPr lang="en-US" sz="2400" dirty="0">
                    <a:latin typeface="Century" panose="02040604050505020304" pitchFamily="18" charset="0"/>
                  </a:rPr>
                  <a:t>if</a:t>
                </a:r>
                <a:r>
                  <a:rPr lang="en-US" sz="2400" b="0" dirty="0">
                    <a:effectLst/>
                    <a:latin typeface="Century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is outside the smallest enclosing circle of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, with constraint that it must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must lie on the boundary of the smallest enclosing circle of set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.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FF9146-8DD2-33C5-CC67-0DE45EAE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88" y="594442"/>
                <a:ext cx="5284362" cy="3505575"/>
              </a:xfrm>
              <a:prstGeom prst="rect">
                <a:avLst/>
              </a:prstGeom>
              <a:blipFill>
                <a:blip r:embed="rId5"/>
                <a:stretch>
                  <a:fillRect l="-1679" t="-1805" r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969222-7114-7872-82A8-6653D3E9363B}"/>
                  </a:ext>
                </a:extLst>
              </p:cNvPr>
              <p:cNvSpPr txBox="1"/>
              <p:nvPr/>
            </p:nvSpPr>
            <p:spPr>
              <a:xfrm>
                <a:off x="6796788" y="4216700"/>
                <a:ext cx="52843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entury" panose="02040604050505020304" pitchFamily="18" charset="0"/>
                  </a:rPr>
                  <a:t>This sub-routine of calling the Smallest Enclosed circle for set P with two defining points as constraint is here after referred to as SEC</a:t>
                </a:r>
                <a:r>
                  <a:rPr lang="en-IN" sz="2400" baseline="-25000" dirty="0">
                    <a:latin typeface="Century" panose="020406040505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effectLst/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969222-7114-7872-82A8-6653D3E93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88" y="4216700"/>
                <a:ext cx="5284362" cy="1938992"/>
              </a:xfrm>
              <a:prstGeom prst="rect">
                <a:avLst/>
              </a:prstGeom>
              <a:blipFill>
                <a:blip r:embed="rId7"/>
                <a:stretch>
                  <a:fillRect l="-1679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52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D30324-ED38-35C4-A39D-2A8DEF3414FA}"/>
              </a:ext>
            </a:extLst>
          </p:cNvPr>
          <p:cNvCxnSpPr>
            <a:cxnSpLocks/>
          </p:cNvCxnSpPr>
          <p:nvPr/>
        </p:nvCxnSpPr>
        <p:spPr>
          <a:xfrm>
            <a:off x="2326277" y="3672195"/>
            <a:ext cx="2484575" cy="491889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92" y="29552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Key idea</a:t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46E02-508A-8E46-5E6B-FE95A5C0FC01}"/>
                  </a:ext>
                </a:extLst>
              </p:cNvPr>
              <p:cNvSpPr txBox="1"/>
              <p:nvPr/>
            </p:nvSpPr>
            <p:spPr>
              <a:xfrm>
                <a:off x="7243270" y="1932917"/>
                <a:ext cx="4504907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 cannot be obtuse, since if that is the case, we can shift the center of the smallest enclosing circle along the direction of perpendicular bisector of longest side,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keeping all the points inside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 on the boundary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46E02-508A-8E46-5E6B-FE95A5C0F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270" y="1932917"/>
                <a:ext cx="4504907" cy="3076740"/>
              </a:xfrm>
              <a:prstGeom prst="rect">
                <a:avLst/>
              </a:prstGeom>
              <a:blipFill>
                <a:blip r:embed="rId2"/>
                <a:stretch>
                  <a:fillRect l="-2254" t="-2058" r="-2817" b="-4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3F706D-5892-3863-7593-D457476DAA1B}"/>
              </a:ext>
            </a:extLst>
          </p:cNvPr>
          <p:cNvCxnSpPr>
            <a:cxnSpLocks/>
          </p:cNvCxnSpPr>
          <p:nvPr/>
        </p:nvCxnSpPr>
        <p:spPr>
          <a:xfrm flipH="1">
            <a:off x="1942054" y="3849149"/>
            <a:ext cx="1174526" cy="146342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2B035-4550-AB89-8B64-5B20BD7B39A9}"/>
              </a:ext>
            </a:extLst>
          </p:cNvPr>
          <p:cNvCxnSpPr>
            <a:cxnSpLocks/>
          </p:cNvCxnSpPr>
          <p:nvPr/>
        </p:nvCxnSpPr>
        <p:spPr>
          <a:xfrm>
            <a:off x="2607120" y="1741111"/>
            <a:ext cx="509460" cy="210803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2F75836-3079-F1E5-9F22-91522F324F32}"/>
              </a:ext>
            </a:extLst>
          </p:cNvPr>
          <p:cNvSpPr/>
          <p:nvPr/>
        </p:nvSpPr>
        <p:spPr>
          <a:xfrm>
            <a:off x="944880" y="1690688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7253D9-ED87-234F-79B1-38547B69ECAB}"/>
              </a:ext>
            </a:extLst>
          </p:cNvPr>
          <p:cNvSpPr/>
          <p:nvPr/>
        </p:nvSpPr>
        <p:spPr>
          <a:xfrm>
            <a:off x="1365480" y="1355589"/>
            <a:ext cx="5041102" cy="489683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C7D80-47FD-4AD6-0342-AED11545AB43}"/>
                  </a:ext>
                </a:extLst>
              </p:cNvPr>
              <p:cNvSpPr txBox="1"/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C7D80-47FD-4AD6-0342-AED11545A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3" y="1893235"/>
                <a:ext cx="7802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1B35F2-0949-5A0F-72A3-A214C10B1398}"/>
              </a:ext>
            </a:extLst>
          </p:cNvPr>
          <p:cNvCxnSpPr>
            <a:cxnSpLocks/>
          </p:cNvCxnSpPr>
          <p:nvPr/>
        </p:nvCxnSpPr>
        <p:spPr>
          <a:xfrm flipH="1">
            <a:off x="1921406" y="1760271"/>
            <a:ext cx="672746" cy="356469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28F6FC-D0BE-47E1-AE83-AE27879C9C3F}"/>
              </a:ext>
            </a:extLst>
          </p:cNvPr>
          <p:cNvCxnSpPr>
            <a:cxnSpLocks/>
          </p:cNvCxnSpPr>
          <p:nvPr/>
        </p:nvCxnSpPr>
        <p:spPr>
          <a:xfrm flipH="1">
            <a:off x="1433844" y="1760271"/>
            <a:ext cx="1173276" cy="20888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B797E6-77E0-D234-B924-E75E5AA3BE2A}"/>
              </a:ext>
            </a:extLst>
          </p:cNvPr>
          <p:cNvCxnSpPr>
            <a:cxnSpLocks/>
          </p:cNvCxnSpPr>
          <p:nvPr/>
        </p:nvCxnSpPr>
        <p:spPr>
          <a:xfrm>
            <a:off x="1428587" y="3862388"/>
            <a:ext cx="494221" cy="14625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5162C8-3C5C-4C27-767F-8203430A2F06}"/>
              </a:ext>
            </a:extLst>
          </p:cNvPr>
          <p:cNvSpPr/>
          <p:nvPr/>
        </p:nvSpPr>
        <p:spPr>
          <a:xfrm>
            <a:off x="1276189" y="3704733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B1372-2F10-FC2E-ECD5-3F946636EDFC}"/>
              </a:ext>
            </a:extLst>
          </p:cNvPr>
          <p:cNvSpPr/>
          <p:nvPr/>
        </p:nvSpPr>
        <p:spPr>
          <a:xfrm>
            <a:off x="2449465" y="1602616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50259E-DA99-5321-310C-49B9AC197B84}"/>
              </a:ext>
            </a:extLst>
          </p:cNvPr>
          <p:cNvSpPr/>
          <p:nvPr/>
        </p:nvSpPr>
        <p:spPr>
          <a:xfrm>
            <a:off x="1784495" y="5167312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BC54985-661A-1E0C-CF84-20C789A588C0}"/>
              </a:ext>
            </a:extLst>
          </p:cNvPr>
          <p:cNvSpPr/>
          <p:nvPr/>
        </p:nvSpPr>
        <p:spPr>
          <a:xfrm>
            <a:off x="1428587" y="3602928"/>
            <a:ext cx="334311" cy="492443"/>
          </a:xfrm>
          <a:prstGeom prst="arc">
            <a:avLst>
              <a:gd name="adj1" fmla="val 16145309"/>
              <a:gd name="adj2" fmla="val 6321510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48DCE9C-6B55-8D5B-596E-1B30F4CE862F}"/>
              </a:ext>
            </a:extLst>
          </p:cNvPr>
          <p:cNvSpPr/>
          <p:nvPr/>
        </p:nvSpPr>
        <p:spPr>
          <a:xfrm>
            <a:off x="2958925" y="3691494"/>
            <a:ext cx="315310" cy="315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5A8047-3BBF-4CB6-B006-6A3C43D762E6}"/>
                  </a:ext>
                </a:extLst>
              </p:cNvPr>
              <p:cNvSpPr txBox="1"/>
              <p:nvPr/>
            </p:nvSpPr>
            <p:spPr>
              <a:xfrm>
                <a:off x="1319633" y="4030790"/>
                <a:ext cx="812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5A8047-3BBF-4CB6-B006-6A3C43D76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33" y="4030790"/>
                <a:ext cx="81231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F5182E-6AD7-EB4B-0866-ABA4829EBFD1}"/>
                  </a:ext>
                </a:extLst>
              </p:cNvPr>
              <p:cNvSpPr txBox="1"/>
              <p:nvPr/>
            </p:nvSpPr>
            <p:spPr>
              <a:xfrm>
                <a:off x="3069383" y="4025959"/>
                <a:ext cx="812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F5182E-6AD7-EB4B-0866-ABA4829E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83" y="4025959"/>
                <a:ext cx="812319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24FAEAB9-F779-894C-1AD2-331F447E0D82}"/>
              </a:ext>
            </a:extLst>
          </p:cNvPr>
          <p:cNvSpPr/>
          <p:nvPr/>
        </p:nvSpPr>
        <p:spPr>
          <a:xfrm>
            <a:off x="2326277" y="3321347"/>
            <a:ext cx="1104563" cy="965314"/>
          </a:xfrm>
          <a:prstGeom prst="arc">
            <a:avLst>
              <a:gd name="adj1" fmla="val 17180984"/>
              <a:gd name="adj2" fmla="val 6083026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31E1EB-2733-8BB4-B5E1-85608C544078}"/>
                  </a:ext>
                </a:extLst>
              </p:cNvPr>
              <p:cNvSpPr txBox="1"/>
              <p:nvPr/>
            </p:nvSpPr>
            <p:spPr>
              <a:xfrm>
                <a:off x="2033790" y="1178338"/>
                <a:ext cx="7191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31E1EB-2733-8BB4-B5E1-85608C544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90" y="1178338"/>
                <a:ext cx="719186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A2ACDA09-2A8C-9210-DD21-7FDE7E9FAA36}"/>
              </a:ext>
            </a:extLst>
          </p:cNvPr>
          <p:cNvSpPr/>
          <p:nvPr/>
        </p:nvSpPr>
        <p:spPr>
          <a:xfrm>
            <a:off x="3443808" y="2483308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EE277B-6751-5EAD-0822-127BE621BA39}"/>
              </a:ext>
            </a:extLst>
          </p:cNvPr>
          <p:cNvSpPr/>
          <p:nvPr/>
        </p:nvSpPr>
        <p:spPr>
          <a:xfrm>
            <a:off x="3882912" y="3340190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E82CB03-0609-3DC7-21DE-AEED95FB0537}"/>
              </a:ext>
            </a:extLst>
          </p:cNvPr>
          <p:cNvSpPr/>
          <p:nvPr/>
        </p:nvSpPr>
        <p:spPr>
          <a:xfrm>
            <a:off x="4776370" y="3313632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3ACDBA-FC31-B986-1945-AEE02D5125C5}"/>
              </a:ext>
            </a:extLst>
          </p:cNvPr>
          <p:cNvSpPr/>
          <p:nvPr/>
        </p:nvSpPr>
        <p:spPr>
          <a:xfrm>
            <a:off x="3153109" y="5213517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DA69611-1143-7056-E462-E2584F11CCDD}"/>
                  </a:ext>
                </a:extLst>
              </p:cNvPr>
              <p:cNvSpPr txBox="1"/>
              <p:nvPr/>
            </p:nvSpPr>
            <p:spPr>
              <a:xfrm>
                <a:off x="2040310" y="5227713"/>
                <a:ext cx="719186" cy="45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DA69611-1143-7056-E462-E2584F11C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310" y="5227713"/>
                <a:ext cx="719186" cy="458011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B6DC69C-D6B3-5F70-075A-CFA2D135AE21}"/>
                  </a:ext>
                </a:extLst>
              </p:cNvPr>
              <p:cNvSpPr txBox="1"/>
              <p:nvPr/>
            </p:nvSpPr>
            <p:spPr>
              <a:xfrm>
                <a:off x="270944" y="3552331"/>
                <a:ext cx="7191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B6DC69C-D6B3-5F70-075A-CFA2D135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4" y="3552331"/>
                <a:ext cx="719186" cy="430887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067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F66-7CA8-A1F6-1C3F-A7EEB84A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444" y="1619114"/>
            <a:ext cx="7964045" cy="4873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SEC</a:t>
            </a:r>
            <a:r>
              <a:rPr lang="en-IN" sz="3300" baseline="-25000" dirty="0">
                <a:solidFill>
                  <a:srgbClr val="0070C0"/>
                </a:solidFill>
                <a:latin typeface="Monaco" pitchFamily="2" charset="77"/>
              </a:rPr>
              <a:t>1</a:t>
            </a:r>
            <a:r>
              <a:rPr lang="en-IN" sz="3300" b="0" dirty="0">
                <a:effectLst/>
                <a:latin typeface="Monaco" pitchFamily="2" charset="77"/>
              </a:rPr>
              <a:t>(</a:t>
            </a: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dirty="0" err="1">
                <a:effectLst/>
                <a:latin typeface="Monaco" pitchFamily="2" charset="77"/>
              </a:rPr>
              <a:t>,</a:t>
            </a: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aseline="-25000" dirty="0" err="1">
                <a:solidFill>
                  <a:srgbClr val="0070C0"/>
                </a:solidFill>
                <a:latin typeface="Monaco" pitchFamily="2" charset="77"/>
              </a:rPr>
              <a:t>i</a:t>
            </a:r>
            <a:r>
              <a:rPr lang="en-IN" sz="3300" b="0" dirty="0"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IN" sz="3300" b="0" dirty="0">
                <a:effectLst/>
                <a:latin typeface="Monaco" pitchFamily="2" charset="77"/>
              </a:rPr>
              <a:t>{</a:t>
            </a:r>
            <a:endParaRPr lang="en-IN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900" b="0" dirty="0">
                <a:effectLst/>
                <a:latin typeface="Monaco" pitchFamily="2" charset="77"/>
              </a:rPr>
              <a:t> ← Circle(</a:t>
            </a:r>
            <a:r>
              <a:rPr lang="en-IN" sz="2800" dirty="0">
                <a:latin typeface="Monaco" pitchFamily="2" charset="77"/>
              </a:rPr>
              <a:t>p</a:t>
            </a:r>
            <a:r>
              <a:rPr lang="en-IN" sz="2800" baseline="-25000" dirty="0">
                <a:latin typeface="Monaco" pitchFamily="2" charset="77"/>
              </a:rPr>
              <a:t>i</a:t>
            </a:r>
            <a:r>
              <a:rPr lang="en-IN" sz="2900" dirty="0">
                <a:latin typeface="Monaco" pitchFamily="2" charset="77"/>
              </a:rPr>
              <a:t>,</a:t>
            </a:r>
            <a:r>
              <a:rPr lang="en-IN" dirty="0">
                <a:latin typeface="Monaco" pitchFamily="2" charset="77"/>
              </a:rPr>
              <a:t>p</a:t>
            </a:r>
            <a:r>
              <a:rPr lang="en-IN" baseline="-25000" dirty="0">
                <a:latin typeface="Monaco" pitchFamily="2" charset="77"/>
              </a:rPr>
              <a:t>1</a:t>
            </a:r>
            <a:r>
              <a:rPr lang="en-IN" dirty="0">
                <a:latin typeface="Monaco" pitchFamily="2" charset="77"/>
              </a:rPr>
              <a:t>)</a:t>
            </a:r>
            <a:r>
              <a:rPr lang="en-IN" baseline="-25000" dirty="0">
                <a:latin typeface="Monaco" pitchFamily="2" charset="77"/>
              </a:rPr>
              <a:t> </a:t>
            </a:r>
            <a:endParaRPr lang="en-IN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IN" sz="3200" b="0" dirty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3200" b="0" dirty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dirty="0">
                <a:solidFill>
                  <a:srgbClr val="0070C0"/>
                </a:solidFill>
                <a:latin typeface="Monaco" pitchFamily="2" charset="77"/>
              </a:rPr>
              <a:t>j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effectLst/>
                <a:latin typeface="Monaco" pitchFamily="2" charset="77"/>
              </a:rPr>
              <a:t>←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effectLst/>
                <a:latin typeface="Monaco" pitchFamily="2" charset="77"/>
              </a:rPr>
              <a:t>to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dirty="0" err="1">
                <a:solidFill>
                  <a:srgbClr val="00B050"/>
                </a:solidFill>
                <a:latin typeface="Monaco" pitchFamily="2" charset="77"/>
              </a:rPr>
              <a:t>P.size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7030A0"/>
                </a:solidFill>
                <a:latin typeface="Monaco" pitchFamily="2" charset="77"/>
              </a:rPr>
              <a:t>		if </a:t>
            </a:r>
            <a:r>
              <a:rPr lang="en-IN" sz="3200" dirty="0" err="1">
                <a:latin typeface="Monaco" pitchFamily="2" charset="77"/>
              </a:rPr>
              <a:t>p</a:t>
            </a:r>
            <a:r>
              <a:rPr lang="en-IN" sz="3200" baseline="-25000" dirty="0" err="1">
                <a:latin typeface="Monaco" pitchFamily="2" charset="77"/>
              </a:rPr>
              <a:t>j</a:t>
            </a:r>
            <a:r>
              <a:rPr lang="en-IN" sz="3200" dirty="0">
                <a:latin typeface="Monaco" pitchFamily="2" charset="77"/>
              </a:rPr>
              <a:t> lies outside C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7030A0"/>
                </a:solidFill>
                <a:effectLst/>
                <a:latin typeface="Monaco" pitchFamily="2" charset="77"/>
              </a:rPr>
              <a:t>			</a:t>
            </a:r>
            <a:r>
              <a:rPr lang="en-IN" sz="3200" dirty="0">
                <a:solidFill>
                  <a:srgbClr val="00B0F0"/>
                </a:solidFill>
                <a:latin typeface="Monaco" pitchFamily="2" charset="77"/>
              </a:rPr>
              <a:t>C </a:t>
            </a:r>
            <a:r>
              <a:rPr lang="en-IN" sz="2900" b="0" dirty="0">
                <a:effectLst/>
                <a:latin typeface="Monaco" pitchFamily="2" charset="77"/>
              </a:rPr>
              <a:t>← SEC</a:t>
            </a:r>
            <a:r>
              <a:rPr lang="en-IN" sz="2900" b="0" baseline="-25000" dirty="0">
                <a:effectLst/>
                <a:latin typeface="Monaco" pitchFamily="2" charset="77"/>
              </a:rPr>
              <a:t>2</a:t>
            </a:r>
            <a:r>
              <a:rPr lang="en-IN" sz="3200" b="0" dirty="0">
                <a:effectLst/>
                <a:latin typeface="Monaco" pitchFamily="2" charset="77"/>
              </a:rPr>
              <a:t>(P</a:t>
            </a:r>
            <a:r>
              <a:rPr lang="en-IN" sz="3200" dirty="0">
                <a:latin typeface="Monaco" pitchFamily="2" charset="77"/>
              </a:rPr>
              <a:t>, p</a:t>
            </a:r>
            <a:r>
              <a:rPr lang="en-IN" sz="3200" baseline="-25000" dirty="0">
                <a:latin typeface="Monaco" pitchFamily="2" charset="77"/>
              </a:rPr>
              <a:t>i</a:t>
            </a:r>
            <a:r>
              <a:rPr lang="en-IN" sz="3200" dirty="0">
                <a:latin typeface="Monaco" pitchFamily="2" charset="77"/>
              </a:rPr>
              <a:t>, </a:t>
            </a:r>
            <a:r>
              <a:rPr lang="en-IN" sz="3200" dirty="0" err="1">
                <a:latin typeface="Monaco" pitchFamily="2" charset="77"/>
              </a:rPr>
              <a:t>p</a:t>
            </a:r>
            <a:r>
              <a:rPr lang="en-IN" sz="3200" baseline="-25000" dirty="0" err="1">
                <a:latin typeface="Monaco" pitchFamily="2" charset="77"/>
              </a:rPr>
              <a:t>j</a:t>
            </a:r>
            <a:r>
              <a:rPr lang="en-IN" sz="3200" dirty="0">
                <a:latin typeface="Monaco" pitchFamily="2" charset="77"/>
              </a:rPr>
              <a:t>)</a:t>
            </a:r>
            <a:endParaRPr lang="en-IN" sz="3200" dirty="0">
              <a:solidFill>
                <a:srgbClr val="00B0F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IN" sz="3200" b="0" dirty="0">
                <a:solidFill>
                  <a:schemeClr val="accent4"/>
                </a:solidFill>
                <a:effectLst/>
                <a:latin typeface="Monaco" pitchFamily="2" charset="77"/>
              </a:rPr>
              <a:t>	</a:t>
            </a:r>
            <a:r>
              <a:rPr lang="en-IN" sz="3200" dirty="0">
                <a:solidFill>
                  <a:srgbClr val="7030A0"/>
                </a:solidFill>
                <a:latin typeface="Monaco" pitchFamily="2" charset="77"/>
              </a:rPr>
              <a:t>return </a:t>
            </a:r>
            <a:r>
              <a:rPr lang="en-IN" sz="3200" dirty="0">
                <a:solidFill>
                  <a:srgbClr val="00B0F0"/>
                </a:solidFill>
                <a:latin typeface="Monaco" pitchFamily="2" charset="77"/>
              </a:rPr>
              <a:t>C</a:t>
            </a:r>
            <a:endParaRPr lang="en-IN" sz="3200" b="0" dirty="0">
              <a:solidFill>
                <a:srgbClr val="7030A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}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Randomized Incremental Construction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9B7F6E-07D8-4063-E229-BBDC71F0A671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04746A-2CE3-505A-F284-708BB9FCF1FB}"/>
              </a:ext>
            </a:extLst>
          </p:cNvPr>
          <p:cNvSpPr/>
          <p:nvPr/>
        </p:nvSpPr>
        <p:spPr>
          <a:xfrm>
            <a:off x="265555" y="79235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693F9-ABE4-10C4-7D44-9F3CC53D1D5E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7A5158-0DF4-6690-4052-9A8BF3A50176}"/>
              </a:ext>
            </a:extLst>
          </p:cNvPr>
          <p:cNvSpPr/>
          <p:nvPr/>
        </p:nvSpPr>
        <p:spPr>
          <a:xfrm>
            <a:off x="265555" y="79235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5ACD83-4979-F004-6D29-D1708676B2D1}"/>
              </a:ext>
            </a:extLst>
          </p:cNvPr>
          <p:cNvSpPr/>
          <p:nvPr/>
        </p:nvSpPr>
        <p:spPr>
          <a:xfrm>
            <a:off x="265555" y="79749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195F24-9EC3-9E3B-D38A-1895D993007E}"/>
              </a:ext>
            </a:extLst>
          </p:cNvPr>
          <p:cNvSpPr/>
          <p:nvPr/>
        </p:nvSpPr>
        <p:spPr>
          <a:xfrm>
            <a:off x="265554" y="787225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FF4501-6B08-E371-238E-336D315C0308}"/>
              </a:ext>
            </a:extLst>
          </p:cNvPr>
          <p:cNvSpPr txBox="1">
            <a:spLocks/>
          </p:cNvSpPr>
          <p:nvPr/>
        </p:nvSpPr>
        <p:spPr>
          <a:xfrm>
            <a:off x="838199" y="3085844"/>
            <a:ext cx="10738757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>
                <a:solidFill>
                  <a:schemeClr val="accent4"/>
                </a:solidFill>
                <a:latin typeface="Century" panose="02040604050505020304" pitchFamily="18" charset="0"/>
              </a:rPr>
              <a:t>Third Defining Point.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C666C-43EE-5030-E715-2DC7DB387159}"/>
              </a:ext>
            </a:extLst>
          </p:cNvPr>
          <p:cNvSpPr txBox="1"/>
          <p:nvPr/>
        </p:nvSpPr>
        <p:spPr>
          <a:xfrm flipH="1">
            <a:off x="13591309" y="1898073"/>
            <a:ext cx="2452255" cy="128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1A1FE0-908B-6444-84C9-C85F14870E07}"/>
              </a:ext>
            </a:extLst>
          </p:cNvPr>
          <p:cNvSpPr/>
          <p:nvPr/>
        </p:nvSpPr>
        <p:spPr>
          <a:xfrm>
            <a:off x="265554" y="78948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FE5873-4FDC-9383-CDFD-393B4296145B}"/>
              </a:ext>
            </a:extLst>
          </p:cNvPr>
          <p:cNvSpPr/>
          <p:nvPr/>
        </p:nvSpPr>
        <p:spPr>
          <a:xfrm>
            <a:off x="265554" y="787225"/>
            <a:ext cx="315310" cy="3153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  <a:effectLst>
            <a:glow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E89C41-DAE4-9746-CBBE-F7D478A5F10A}"/>
              </a:ext>
            </a:extLst>
          </p:cNvPr>
          <p:cNvSpPr/>
          <p:nvPr/>
        </p:nvSpPr>
        <p:spPr>
          <a:xfrm>
            <a:off x="265554" y="776715"/>
            <a:ext cx="315310" cy="3153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  <a:effectLst>
            <a:glow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9A6FA6-9268-68ED-7159-8B33796B7E41}"/>
              </a:ext>
            </a:extLst>
          </p:cNvPr>
          <p:cNvSpPr/>
          <p:nvPr/>
        </p:nvSpPr>
        <p:spPr>
          <a:xfrm>
            <a:off x="265554" y="787225"/>
            <a:ext cx="315310" cy="3153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  <a:effectLst>
            <a:glow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2C3C90-7EA9-BD86-7663-F4F11421A02C}"/>
              </a:ext>
            </a:extLst>
          </p:cNvPr>
          <p:cNvSpPr/>
          <p:nvPr/>
        </p:nvSpPr>
        <p:spPr>
          <a:xfrm>
            <a:off x="252347" y="766205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F070-C20A-5BCF-93AC-CA95C61C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10" y="642656"/>
            <a:ext cx="6223912" cy="12775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Third Defining Point </a:t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F9AA45-97B5-11FE-529D-EEE3A0B1E15D}"/>
                  </a:ext>
                </a:extLst>
              </p:cNvPr>
              <p:cNvSpPr txBox="1"/>
              <p:nvPr/>
            </p:nvSpPr>
            <p:spPr>
              <a:xfrm>
                <a:off x="5799506" y="3273473"/>
                <a:ext cx="501804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F9AA45-97B5-11FE-529D-EEE3A0B1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06" y="3273473"/>
                <a:ext cx="501804" cy="458011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F24B35B4-2289-7DE7-7250-AD5E3F03FD99}"/>
              </a:ext>
            </a:extLst>
          </p:cNvPr>
          <p:cNvSpPr/>
          <p:nvPr/>
        </p:nvSpPr>
        <p:spPr>
          <a:xfrm>
            <a:off x="308291" y="1871944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18C0EB-0EB6-4585-40AD-998EB0DA33F7}"/>
              </a:ext>
            </a:extLst>
          </p:cNvPr>
          <p:cNvSpPr/>
          <p:nvPr/>
        </p:nvSpPr>
        <p:spPr>
          <a:xfrm>
            <a:off x="3325098" y="266227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67391EB-D148-F327-CEDF-7D7C5B5AEF1D}"/>
              </a:ext>
            </a:extLst>
          </p:cNvPr>
          <p:cNvSpPr/>
          <p:nvPr/>
        </p:nvSpPr>
        <p:spPr>
          <a:xfrm>
            <a:off x="3166023" y="503325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2CA11C4-F1D0-6DC7-864F-76DD28D33572}"/>
              </a:ext>
            </a:extLst>
          </p:cNvPr>
          <p:cNvSpPr/>
          <p:nvPr/>
        </p:nvSpPr>
        <p:spPr>
          <a:xfrm>
            <a:off x="4443061" y="3452601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DD01E8-6FE7-52D8-5FF8-53A99C6AEFE6}"/>
              </a:ext>
            </a:extLst>
          </p:cNvPr>
          <p:cNvSpPr/>
          <p:nvPr/>
        </p:nvSpPr>
        <p:spPr>
          <a:xfrm>
            <a:off x="1080643" y="5665931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D55568-9D1F-C175-2FCB-30C28CC941CE}"/>
              </a:ext>
            </a:extLst>
          </p:cNvPr>
          <p:cNvSpPr/>
          <p:nvPr/>
        </p:nvSpPr>
        <p:spPr>
          <a:xfrm>
            <a:off x="1080643" y="471794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0CDCA2-392C-3A00-421D-FF7BF9312D84}"/>
                  </a:ext>
                </a:extLst>
              </p:cNvPr>
              <p:cNvSpPr txBox="1"/>
              <p:nvPr/>
            </p:nvSpPr>
            <p:spPr>
              <a:xfrm>
                <a:off x="1367639" y="1413933"/>
                <a:ext cx="7191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0CDCA2-392C-3A00-421D-FF7BF9312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39" y="1413933"/>
                <a:ext cx="719186" cy="430887"/>
              </a:xfrm>
              <a:prstGeom prst="rect">
                <a:avLst/>
              </a:prstGeom>
              <a:blipFill>
                <a:blip r:embed="rId4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03D1568B-0045-A706-2553-0EBBCEF0FCEF}"/>
              </a:ext>
            </a:extLst>
          </p:cNvPr>
          <p:cNvSpPr/>
          <p:nvPr/>
        </p:nvSpPr>
        <p:spPr>
          <a:xfrm>
            <a:off x="2020799" y="805277"/>
            <a:ext cx="3778707" cy="377870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82B343-770E-7E9C-1197-DAA6F207B6F6}"/>
              </a:ext>
            </a:extLst>
          </p:cNvPr>
          <p:cNvSpPr/>
          <p:nvPr/>
        </p:nvSpPr>
        <p:spPr>
          <a:xfrm>
            <a:off x="5589981" y="3089530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208F190-2E73-20B8-483D-7DCF570EC895}"/>
              </a:ext>
            </a:extLst>
          </p:cNvPr>
          <p:cNvSpPr/>
          <p:nvPr/>
        </p:nvSpPr>
        <p:spPr>
          <a:xfrm>
            <a:off x="2014898" y="1734614"/>
            <a:ext cx="315310" cy="3153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0A63C2-2D6F-1B05-815B-E6F93CD835D5}"/>
              </a:ext>
            </a:extLst>
          </p:cNvPr>
          <p:cNvSpPr/>
          <p:nvPr/>
        </p:nvSpPr>
        <p:spPr>
          <a:xfrm>
            <a:off x="2184433" y="347094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10C655-F4A9-383F-7F8A-37FF466D9369}"/>
                  </a:ext>
                </a:extLst>
              </p:cNvPr>
              <p:cNvSpPr txBox="1"/>
              <p:nvPr/>
            </p:nvSpPr>
            <p:spPr>
              <a:xfrm>
                <a:off x="188894" y="2231917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10C655-F4A9-383F-7F8A-37FF466D9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4" y="2231917"/>
                <a:ext cx="78024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0864AAE7-5E5F-8839-2D93-C9625B24ABA5}"/>
              </a:ext>
            </a:extLst>
          </p:cNvPr>
          <p:cNvSpPr/>
          <p:nvPr/>
        </p:nvSpPr>
        <p:spPr>
          <a:xfrm>
            <a:off x="1337774" y="277422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92E85D-F7EA-A83C-E266-F832162DED03}"/>
                  </a:ext>
                </a:extLst>
              </p:cNvPr>
              <p:cNvSpPr txBox="1"/>
              <p:nvPr/>
            </p:nvSpPr>
            <p:spPr>
              <a:xfrm>
                <a:off x="6358298" y="1527683"/>
                <a:ext cx="5284362" cy="350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With a similar analysis as in the previous case</a:t>
                </a:r>
                <a:r>
                  <a:rPr lang="en-US" sz="2400" b="0" dirty="0">
                    <a:effectLst/>
                    <a:latin typeface="Century" panose="02040604050505020304" pitchFamily="18" charset="0"/>
                  </a:rPr>
                  <a:t>, </a:t>
                </a:r>
                <a:r>
                  <a:rPr lang="en-US" sz="2400" dirty="0">
                    <a:latin typeface="Century" panose="02040604050505020304" pitchFamily="18" charset="0"/>
                  </a:rPr>
                  <a:t>if</a:t>
                </a:r>
                <a:r>
                  <a:rPr lang="en-US" sz="2400" b="0" dirty="0">
                    <a:effectLst/>
                    <a:latin typeface="Century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is outside the smallest enclosing circle of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, with constraint that it must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must lie on the boundary of the smallest enclosing circle of set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. 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92E85D-F7EA-A83C-E266-F832162DE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298" y="1527683"/>
                <a:ext cx="5284362" cy="3505575"/>
              </a:xfrm>
              <a:prstGeom prst="rect">
                <a:avLst/>
              </a:prstGeom>
              <a:blipFill>
                <a:blip r:embed="rId6"/>
                <a:stretch>
                  <a:fillRect l="-1679" t="-1444" r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3F2FC-5855-B4DE-54FA-A2998AB32631}"/>
                  </a:ext>
                </a:extLst>
              </p:cNvPr>
              <p:cNvSpPr txBox="1"/>
              <p:nvPr/>
            </p:nvSpPr>
            <p:spPr>
              <a:xfrm>
                <a:off x="6358298" y="4862200"/>
                <a:ext cx="5284362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>
                    <a:effectLst/>
                    <a:latin typeface="Century" panose="02040604050505020304" pitchFamily="18" charset="0"/>
                  </a:rPr>
                  <a:t> </a:t>
                </a:r>
                <a:r>
                  <a:rPr lang="en-IN" sz="2400" dirty="0">
                    <a:latin typeface="Century" panose="02040604050505020304" pitchFamily="18" charset="0"/>
                  </a:rPr>
                  <a:t>and</a:t>
                </a:r>
                <a:r>
                  <a:rPr lang="en-IN" sz="2400" dirty="0">
                    <a:effectLst/>
                    <a:latin typeface="Century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lie on the circumference of our circle, we have found </a:t>
                </a:r>
                <a:r>
                  <a:rPr lang="en-IN" sz="2400" dirty="0">
                    <a:latin typeface="Century" panose="02040604050505020304" pitchFamily="18" charset="0"/>
                  </a:rPr>
                  <a:t>SEC</a:t>
                </a:r>
                <a:r>
                  <a:rPr lang="en-IN" sz="2400" baseline="-25000" dirty="0">
                    <a:latin typeface="Century" panose="020406040505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3F2FC-5855-B4DE-54FA-A2998AB3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298" y="4862200"/>
                <a:ext cx="5284362" cy="1230080"/>
              </a:xfrm>
              <a:prstGeom prst="rect">
                <a:avLst/>
              </a:prstGeom>
              <a:blipFill>
                <a:blip r:embed="rId7"/>
                <a:stretch>
                  <a:fillRect l="-1679" t="-6186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593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entury" panose="02040604050505020304" pitchFamily="18" charset="0"/>
                  </a:rPr>
                  <a:t>The following ideas are helpful to present a brute-force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>
                    <a:latin typeface="Century" panose="02040604050505020304" pitchFamily="18" charset="0"/>
                  </a:rPr>
                  <a:t>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  <a:blipFill>
                <a:blip r:embed="rId2"/>
                <a:stretch>
                  <a:fillRect l="-1217"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246826" y="84912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" panose="02040604050505020304" pitchFamily="18" charset="0"/>
              </a:rPr>
              <a:t>Uniqueness of the smallest enclosing circle.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0BFCD2-5D7D-F701-1538-3BAF854274D6}"/>
              </a:ext>
            </a:extLst>
          </p:cNvPr>
          <p:cNvSpPr/>
          <p:nvPr/>
        </p:nvSpPr>
        <p:spPr>
          <a:xfrm>
            <a:off x="11038490" y="5546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AEAEE3-26FA-A674-0B4A-3BF73F60A5C3}"/>
              </a:ext>
            </a:extLst>
          </p:cNvPr>
          <p:cNvSpPr txBox="1">
            <a:spLocks/>
          </p:cNvSpPr>
          <p:nvPr/>
        </p:nvSpPr>
        <p:spPr>
          <a:xfrm>
            <a:off x="838200" y="321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4"/>
                </a:solidFill>
              </a:rPr>
              <a:t>Towards an O(n</a:t>
            </a:r>
            <a:r>
              <a:rPr lang="en-US" baseline="30000">
                <a:solidFill>
                  <a:schemeClr val="accent4"/>
                </a:solidFill>
              </a:rPr>
              <a:t>4</a:t>
            </a:r>
            <a:r>
              <a:rPr lang="en-US">
                <a:solidFill>
                  <a:schemeClr val="accent4"/>
                </a:solidFill>
              </a:rPr>
              <a:t>) algorithm</a:t>
            </a:r>
          </a:p>
        </p:txBody>
      </p:sp>
    </p:spTree>
    <p:extLst>
      <p:ext uri="{BB962C8B-B14F-4D97-AF65-F5344CB8AC3E}">
        <p14:creationId xmlns:p14="http://schemas.microsoft.com/office/powerpoint/2010/main" val="304646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DAC2A4-B11D-4ED3-107E-827EC8ADAD6A}"/>
                  </a:ext>
                </a:extLst>
              </p:cNvPr>
              <p:cNvSpPr txBox="1"/>
              <p:nvPr/>
            </p:nvSpPr>
            <p:spPr>
              <a:xfrm>
                <a:off x="8650404" y="3192162"/>
                <a:ext cx="501804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DAC2A4-B11D-4ED3-107E-827EC8AD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404" y="3192162"/>
                <a:ext cx="501804" cy="458011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DD74003D-09EC-B4A8-48D6-963AF5251461}"/>
              </a:ext>
            </a:extLst>
          </p:cNvPr>
          <p:cNvSpPr/>
          <p:nvPr/>
        </p:nvSpPr>
        <p:spPr>
          <a:xfrm>
            <a:off x="3159189" y="1790633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4314DC-F951-3F20-B6DF-61FCC04FEDF7}"/>
              </a:ext>
            </a:extLst>
          </p:cNvPr>
          <p:cNvSpPr/>
          <p:nvPr/>
        </p:nvSpPr>
        <p:spPr>
          <a:xfrm>
            <a:off x="6175996" y="25809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8FD5D0-D55B-1865-9955-6F07B4862A72}"/>
              </a:ext>
            </a:extLst>
          </p:cNvPr>
          <p:cNvSpPr/>
          <p:nvPr/>
        </p:nvSpPr>
        <p:spPr>
          <a:xfrm>
            <a:off x="6016921" y="4951947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C46352-8C2E-80F0-7F46-D69D3A4EE388}"/>
              </a:ext>
            </a:extLst>
          </p:cNvPr>
          <p:cNvSpPr/>
          <p:nvPr/>
        </p:nvSpPr>
        <p:spPr>
          <a:xfrm>
            <a:off x="7293959" y="33712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5265D1-04EF-1B93-9D95-9F32E1549A1C}"/>
              </a:ext>
            </a:extLst>
          </p:cNvPr>
          <p:cNvSpPr/>
          <p:nvPr/>
        </p:nvSpPr>
        <p:spPr>
          <a:xfrm>
            <a:off x="3931541" y="558462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E966CC-2F93-1523-2023-1EA037EFC294}"/>
              </a:ext>
            </a:extLst>
          </p:cNvPr>
          <p:cNvSpPr/>
          <p:nvPr/>
        </p:nvSpPr>
        <p:spPr>
          <a:xfrm>
            <a:off x="3931541" y="4636637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641F06-5C2B-32C0-0342-B2AD605A7365}"/>
                  </a:ext>
                </a:extLst>
              </p:cNvPr>
              <p:cNvSpPr txBox="1"/>
              <p:nvPr/>
            </p:nvSpPr>
            <p:spPr>
              <a:xfrm>
                <a:off x="4218537" y="1332622"/>
                <a:ext cx="7191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641F06-5C2B-32C0-0342-B2AD605A7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37" y="1332622"/>
                <a:ext cx="719186" cy="430887"/>
              </a:xfrm>
              <a:prstGeom prst="rect">
                <a:avLst/>
              </a:prstGeom>
              <a:blipFill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BC3F370-8601-2BAC-BBB8-F4A3E70F1DB8}"/>
              </a:ext>
            </a:extLst>
          </p:cNvPr>
          <p:cNvSpPr/>
          <p:nvPr/>
        </p:nvSpPr>
        <p:spPr>
          <a:xfrm>
            <a:off x="4871697" y="723966"/>
            <a:ext cx="3778707" cy="377870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4CA223-0182-5636-DC8D-414EE9CD11C4}"/>
              </a:ext>
            </a:extLst>
          </p:cNvPr>
          <p:cNvSpPr/>
          <p:nvPr/>
        </p:nvSpPr>
        <p:spPr>
          <a:xfrm>
            <a:off x="8440879" y="3008219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6DBE9B-FA40-F3EB-44F0-8FA9D687982F}"/>
              </a:ext>
            </a:extLst>
          </p:cNvPr>
          <p:cNvSpPr/>
          <p:nvPr/>
        </p:nvSpPr>
        <p:spPr>
          <a:xfrm>
            <a:off x="4865796" y="1653303"/>
            <a:ext cx="315310" cy="3153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AF40AB8-FC3A-93DB-F9D7-262CFD68BEF2}"/>
              </a:ext>
            </a:extLst>
          </p:cNvPr>
          <p:cNvSpPr/>
          <p:nvPr/>
        </p:nvSpPr>
        <p:spPr>
          <a:xfrm>
            <a:off x="5035331" y="338963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D0CCB4-DEB3-8B03-E133-92B16E0D1873}"/>
                  </a:ext>
                </a:extLst>
              </p:cNvPr>
              <p:cNvSpPr txBox="1"/>
              <p:nvPr/>
            </p:nvSpPr>
            <p:spPr>
              <a:xfrm>
                <a:off x="3039792" y="2150606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D0CCB4-DEB3-8B03-E133-92B16E0D1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92" y="2150606"/>
                <a:ext cx="78024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2F38A3E3-9749-A6EF-623D-7B78E52AAFEC}"/>
              </a:ext>
            </a:extLst>
          </p:cNvPr>
          <p:cNvSpPr/>
          <p:nvPr/>
        </p:nvSpPr>
        <p:spPr>
          <a:xfrm>
            <a:off x="4188672" y="269290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DAC2A4-B11D-4ED3-107E-827EC8ADAD6A}"/>
                  </a:ext>
                </a:extLst>
              </p:cNvPr>
              <p:cNvSpPr txBox="1"/>
              <p:nvPr/>
            </p:nvSpPr>
            <p:spPr>
              <a:xfrm>
                <a:off x="8650403" y="3192162"/>
                <a:ext cx="795503" cy="45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DAC2A4-B11D-4ED3-107E-827EC8AD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403" y="3192162"/>
                <a:ext cx="795503" cy="458011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DD74003D-09EC-B4A8-48D6-963AF5251461}"/>
              </a:ext>
            </a:extLst>
          </p:cNvPr>
          <p:cNvSpPr/>
          <p:nvPr/>
        </p:nvSpPr>
        <p:spPr>
          <a:xfrm>
            <a:off x="3159189" y="1790633"/>
            <a:ext cx="4343400" cy="43434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4314DC-F951-3F20-B6DF-61FCC04FEDF7}"/>
              </a:ext>
            </a:extLst>
          </p:cNvPr>
          <p:cNvSpPr/>
          <p:nvPr/>
        </p:nvSpPr>
        <p:spPr>
          <a:xfrm>
            <a:off x="6175996" y="258096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8FD5D0-D55B-1865-9955-6F07B4862A72}"/>
              </a:ext>
            </a:extLst>
          </p:cNvPr>
          <p:cNvSpPr/>
          <p:nvPr/>
        </p:nvSpPr>
        <p:spPr>
          <a:xfrm>
            <a:off x="6016921" y="4951947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C46352-8C2E-80F0-7F46-D69D3A4EE388}"/>
              </a:ext>
            </a:extLst>
          </p:cNvPr>
          <p:cNvSpPr/>
          <p:nvPr/>
        </p:nvSpPr>
        <p:spPr>
          <a:xfrm>
            <a:off x="7293959" y="33712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5F8E40-6EE2-E3CC-FDAF-525838288A37}"/>
              </a:ext>
            </a:extLst>
          </p:cNvPr>
          <p:cNvSpPr/>
          <p:nvPr/>
        </p:nvSpPr>
        <p:spPr>
          <a:xfrm>
            <a:off x="4188672" y="2692909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E966CC-2F93-1523-2023-1EA037EFC294}"/>
              </a:ext>
            </a:extLst>
          </p:cNvPr>
          <p:cNvSpPr/>
          <p:nvPr/>
        </p:nvSpPr>
        <p:spPr>
          <a:xfrm>
            <a:off x="3931541" y="4636637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641F06-5C2B-32C0-0342-B2AD605A7365}"/>
                  </a:ext>
                </a:extLst>
              </p:cNvPr>
              <p:cNvSpPr txBox="1"/>
              <p:nvPr/>
            </p:nvSpPr>
            <p:spPr>
              <a:xfrm>
                <a:off x="4218537" y="1332622"/>
                <a:ext cx="7191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641F06-5C2B-32C0-0342-B2AD605A7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37" y="1332622"/>
                <a:ext cx="719186" cy="430887"/>
              </a:xfrm>
              <a:prstGeom prst="rect">
                <a:avLst/>
              </a:prstGeom>
              <a:blipFill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BC3F370-8601-2BAC-BBB8-F4A3E70F1DB8}"/>
              </a:ext>
            </a:extLst>
          </p:cNvPr>
          <p:cNvSpPr/>
          <p:nvPr/>
        </p:nvSpPr>
        <p:spPr>
          <a:xfrm>
            <a:off x="4871697" y="723966"/>
            <a:ext cx="3778707" cy="377870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AF40AB8-FC3A-93DB-F9D7-262CFD68BEF2}"/>
              </a:ext>
            </a:extLst>
          </p:cNvPr>
          <p:cNvSpPr/>
          <p:nvPr/>
        </p:nvSpPr>
        <p:spPr>
          <a:xfrm>
            <a:off x="5035331" y="338963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D0CCB4-DEB3-8B03-E133-92B16E0D1873}"/>
                  </a:ext>
                </a:extLst>
              </p:cNvPr>
              <p:cNvSpPr txBox="1"/>
              <p:nvPr/>
            </p:nvSpPr>
            <p:spPr>
              <a:xfrm>
                <a:off x="3039792" y="2150606"/>
                <a:ext cx="7802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D0CCB4-DEB3-8B03-E133-92B16E0D1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92" y="2150606"/>
                <a:ext cx="78024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A8287B7-8C36-0416-6408-E3D63637C46A}"/>
              </a:ext>
            </a:extLst>
          </p:cNvPr>
          <p:cNvSpPr/>
          <p:nvPr/>
        </p:nvSpPr>
        <p:spPr>
          <a:xfrm>
            <a:off x="3572436" y="1548065"/>
            <a:ext cx="5212057" cy="521205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5265D1-04EF-1B93-9D95-9F32E1549A1C}"/>
              </a:ext>
            </a:extLst>
          </p:cNvPr>
          <p:cNvSpPr/>
          <p:nvPr/>
        </p:nvSpPr>
        <p:spPr>
          <a:xfrm>
            <a:off x="3931541" y="5584620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4CA223-0182-5636-DC8D-414EE9CD11C4}"/>
              </a:ext>
            </a:extLst>
          </p:cNvPr>
          <p:cNvSpPr/>
          <p:nvPr/>
        </p:nvSpPr>
        <p:spPr>
          <a:xfrm>
            <a:off x="8440879" y="3008219"/>
            <a:ext cx="315310" cy="315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6DBE9B-FA40-F3EB-44F0-8FA9D687982F}"/>
              </a:ext>
            </a:extLst>
          </p:cNvPr>
          <p:cNvSpPr/>
          <p:nvPr/>
        </p:nvSpPr>
        <p:spPr>
          <a:xfrm>
            <a:off x="4865796" y="1653303"/>
            <a:ext cx="315310" cy="3153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D99A6-0BE0-63F0-B9CD-5DC8235868A2}"/>
                  </a:ext>
                </a:extLst>
              </p:cNvPr>
              <p:cNvSpPr txBox="1"/>
              <p:nvPr/>
            </p:nvSpPr>
            <p:spPr>
              <a:xfrm>
                <a:off x="3429913" y="5820372"/>
                <a:ext cx="7955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3D99A6-0BE0-63F0-B9CD-5DC82358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913" y="5820372"/>
                <a:ext cx="795503" cy="43088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C232AB-DC46-8F30-8D76-401329CF9C05}"/>
                  </a:ext>
                </a:extLst>
              </p:cNvPr>
              <p:cNvSpPr txBox="1"/>
              <p:nvPr/>
            </p:nvSpPr>
            <p:spPr>
              <a:xfrm>
                <a:off x="-249031" y="361384"/>
                <a:ext cx="5284362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  <a:ea typeface="Cambria Math" panose="02040503050406030204" pitchFamily="18" charset="0"/>
                  </a:rPr>
                  <a:t>After iterating over all possible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C232AB-DC46-8F30-8D76-401329CF9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031" y="361384"/>
                <a:ext cx="5284362" cy="860748"/>
              </a:xfrm>
              <a:prstGeom prst="rect">
                <a:avLst/>
              </a:prstGeom>
              <a:blipFill>
                <a:blip r:embed="rId6"/>
                <a:stretch>
                  <a:fillRect l="-1439" t="-588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33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F66-7CA8-A1F6-1C3F-A7EEB84A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36" y="1619114"/>
            <a:ext cx="9157853" cy="4873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SEC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2</a:t>
            </a:r>
            <a:r>
              <a:rPr lang="en-IN" sz="3300" b="0" dirty="0">
                <a:effectLst/>
                <a:latin typeface="Monaco" pitchFamily="2" charset="77"/>
              </a:rPr>
              <a:t>(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P, p</a:t>
            </a:r>
            <a:r>
              <a:rPr lang="en-IN" sz="3300" baseline="-25000" dirty="0">
                <a:solidFill>
                  <a:srgbClr val="0070C0"/>
                </a:solidFill>
                <a:latin typeface="Monaco" pitchFamily="2" charset="77"/>
              </a:rPr>
              <a:t>i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 </a:t>
            </a: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 err="1">
                <a:solidFill>
                  <a:srgbClr val="0070C0"/>
                </a:solidFill>
                <a:effectLst/>
                <a:latin typeface="Monaco" pitchFamily="2" charset="77"/>
              </a:rPr>
              <a:t>j</a:t>
            </a:r>
            <a:r>
              <a:rPr lang="en-IN" sz="3300" b="0" dirty="0"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IN" sz="3300" b="0" dirty="0">
                <a:effectLst/>
                <a:latin typeface="Monaco" pitchFamily="2" charset="77"/>
              </a:rPr>
              <a:t>{</a:t>
            </a:r>
            <a:endParaRPr lang="en-IN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900" b="0" dirty="0">
                <a:effectLst/>
                <a:latin typeface="Monaco" pitchFamily="2" charset="77"/>
              </a:rPr>
              <a:t> ← Circle(</a:t>
            </a:r>
            <a:r>
              <a:rPr lang="en-IN" sz="2800" dirty="0">
                <a:latin typeface="Monaco" pitchFamily="2" charset="77"/>
              </a:rPr>
              <a:t>p</a:t>
            </a:r>
            <a:r>
              <a:rPr lang="en-IN" sz="2800" baseline="-25000" dirty="0">
                <a:latin typeface="Monaco" pitchFamily="2" charset="77"/>
              </a:rPr>
              <a:t>i</a:t>
            </a:r>
            <a:r>
              <a:rPr lang="en-IN" sz="2900" dirty="0">
                <a:latin typeface="Monaco" pitchFamily="2" charset="77"/>
              </a:rPr>
              <a:t>,</a:t>
            </a:r>
            <a:r>
              <a:rPr lang="en-IN" dirty="0">
                <a:latin typeface="Monaco" pitchFamily="2" charset="77"/>
              </a:rPr>
              <a:t>p</a:t>
            </a:r>
            <a:r>
              <a:rPr lang="en-IN" baseline="-25000" dirty="0">
                <a:latin typeface="Monaco" pitchFamily="2" charset="77"/>
              </a:rPr>
              <a:t>1</a:t>
            </a:r>
            <a:r>
              <a:rPr lang="en-IN" dirty="0">
                <a:latin typeface="Monaco" pitchFamily="2" charset="77"/>
              </a:rPr>
              <a:t>)</a:t>
            </a:r>
            <a:r>
              <a:rPr lang="en-IN" baseline="-25000" dirty="0">
                <a:latin typeface="Monaco" pitchFamily="2" charset="77"/>
              </a:rPr>
              <a:t> </a:t>
            </a:r>
            <a:endParaRPr lang="en-IN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IN" sz="3200" b="0" dirty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3200" b="0" dirty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dirty="0">
                <a:solidFill>
                  <a:srgbClr val="0070C0"/>
                </a:solidFill>
                <a:latin typeface="Monaco" pitchFamily="2" charset="77"/>
              </a:rPr>
              <a:t>i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effectLst/>
                <a:latin typeface="Monaco" pitchFamily="2" charset="77"/>
              </a:rPr>
              <a:t>←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effectLst/>
                <a:latin typeface="Monaco" pitchFamily="2" charset="77"/>
              </a:rPr>
              <a:t>to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 err="1">
                <a:solidFill>
                  <a:srgbClr val="00B050"/>
                </a:solidFill>
                <a:effectLst/>
                <a:latin typeface="Monaco" pitchFamily="2" charset="77"/>
              </a:rPr>
              <a:t>P.size</a:t>
            </a:r>
            <a:r>
              <a:rPr lang="en-IN" sz="32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32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7030A0"/>
                </a:solidFill>
                <a:latin typeface="Monaco" pitchFamily="2" charset="77"/>
              </a:rPr>
              <a:t>		if </a:t>
            </a:r>
            <a:r>
              <a:rPr lang="en-IN" sz="3200" dirty="0" err="1">
                <a:latin typeface="Monaco" pitchFamily="2" charset="77"/>
              </a:rPr>
              <a:t>p</a:t>
            </a:r>
            <a:r>
              <a:rPr lang="en-IN" sz="3200" baseline="-25000" dirty="0" err="1">
                <a:latin typeface="Monaco" pitchFamily="2" charset="77"/>
              </a:rPr>
              <a:t>j</a:t>
            </a:r>
            <a:r>
              <a:rPr lang="en-IN" sz="3200" dirty="0">
                <a:latin typeface="Monaco" pitchFamily="2" charset="77"/>
              </a:rPr>
              <a:t> lies outside C</a:t>
            </a:r>
          </a:p>
          <a:p>
            <a:pPr marL="0" indent="0">
              <a:buNone/>
            </a:pPr>
            <a:r>
              <a:rPr lang="en-IN" sz="3200" b="0" dirty="0">
                <a:solidFill>
                  <a:srgbClr val="7030A0"/>
                </a:solidFill>
                <a:effectLst/>
                <a:latin typeface="Monaco" pitchFamily="2" charset="77"/>
              </a:rPr>
              <a:t>			</a:t>
            </a:r>
            <a:r>
              <a:rPr lang="en-IN" sz="3200" dirty="0">
                <a:solidFill>
                  <a:srgbClr val="00B0F0"/>
                </a:solidFill>
                <a:latin typeface="Monaco" pitchFamily="2" charset="77"/>
              </a:rPr>
              <a:t>C </a:t>
            </a:r>
            <a:r>
              <a:rPr lang="en-IN" sz="2900" b="0" dirty="0">
                <a:effectLst/>
                <a:latin typeface="Monaco" pitchFamily="2" charset="77"/>
              </a:rPr>
              <a:t>← Update(SEC</a:t>
            </a:r>
            <a:r>
              <a:rPr lang="en-IN" sz="2900" b="0" baseline="-25000" dirty="0">
                <a:effectLst/>
                <a:latin typeface="Monaco" pitchFamily="2" charset="77"/>
              </a:rPr>
              <a:t>2</a:t>
            </a:r>
            <a:r>
              <a:rPr lang="en-IN" sz="3200" b="0" dirty="0">
                <a:effectLst/>
                <a:latin typeface="Monaco" pitchFamily="2" charset="77"/>
              </a:rPr>
              <a:t>(P</a:t>
            </a:r>
            <a:r>
              <a:rPr lang="en-IN" sz="3200" dirty="0">
                <a:latin typeface="Monaco" pitchFamily="2" charset="77"/>
              </a:rPr>
              <a:t>, p</a:t>
            </a:r>
            <a:r>
              <a:rPr lang="en-IN" sz="3200" baseline="-25000" dirty="0">
                <a:latin typeface="Monaco" pitchFamily="2" charset="77"/>
              </a:rPr>
              <a:t>i</a:t>
            </a:r>
            <a:r>
              <a:rPr lang="en-IN" sz="3200" dirty="0">
                <a:latin typeface="Monaco" pitchFamily="2" charset="77"/>
              </a:rPr>
              <a:t>, </a:t>
            </a:r>
            <a:r>
              <a:rPr lang="en-IN" sz="3200" dirty="0" err="1">
                <a:latin typeface="Monaco" pitchFamily="2" charset="77"/>
              </a:rPr>
              <a:t>p</a:t>
            </a:r>
            <a:r>
              <a:rPr lang="en-IN" sz="3200" baseline="-25000" dirty="0" err="1">
                <a:latin typeface="Monaco" pitchFamily="2" charset="77"/>
              </a:rPr>
              <a:t>j</a:t>
            </a:r>
            <a:r>
              <a:rPr lang="en-IN" sz="3200" dirty="0">
                <a:latin typeface="Monaco" pitchFamily="2" charset="77"/>
              </a:rPr>
              <a:t>))</a:t>
            </a:r>
            <a:endParaRPr lang="en-IN" sz="3200" dirty="0">
              <a:solidFill>
                <a:srgbClr val="00B0F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IN" sz="3200" b="0" dirty="0">
                <a:solidFill>
                  <a:schemeClr val="accent4"/>
                </a:solidFill>
                <a:effectLst/>
                <a:latin typeface="Monaco" pitchFamily="2" charset="77"/>
              </a:rPr>
              <a:t>	</a:t>
            </a:r>
            <a:r>
              <a:rPr lang="en-IN" sz="3200" dirty="0">
                <a:solidFill>
                  <a:srgbClr val="7030A0"/>
                </a:solidFill>
                <a:latin typeface="Monaco" pitchFamily="2" charset="77"/>
              </a:rPr>
              <a:t>return </a:t>
            </a:r>
            <a:r>
              <a:rPr lang="en-IN" sz="3200" dirty="0">
                <a:solidFill>
                  <a:srgbClr val="00B0F0"/>
                </a:solidFill>
                <a:latin typeface="Monaco" pitchFamily="2" charset="77"/>
              </a:rPr>
              <a:t>C</a:t>
            </a:r>
            <a:endParaRPr lang="en-IN" sz="3200" b="0" dirty="0">
              <a:solidFill>
                <a:srgbClr val="7030A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}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Randomized Incremental Construction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9B7F6E-07D8-4063-E229-BBDC71F0A671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04746A-2CE3-505A-F284-708BB9FCF1FB}"/>
              </a:ext>
            </a:extLst>
          </p:cNvPr>
          <p:cNvSpPr/>
          <p:nvPr/>
        </p:nvSpPr>
        <p:spPr>
          <a:xfrm>
            <a:off x="265555" y="79235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693F9-ABE4-10C4-7D44-9F3CC53D1D5E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7A5158-0DF4-6690-4052-9A8BF3A50176}"/>
              </a:ext>
            </a:extLst>
          </p:cNvPr>
          <p:cNvSpPr/>
          <p:nvPr/>
        </p:nvSpPr>
        <p:spPr>
          <a:xfrm>
            <a:off x="265555" y="79235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5ACD83-4979-F004-6D29-D1708676B2D1}"/>
              </a:ext>
            </a:extLst>
          </p:cNvPr>
          <p:cNvSpPr/>
          <p:nvPr/>
        </p:nvSpPr>
        <p:spPr>
          <a:xfrm>
            <a:off x="265555" y="79749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195F24-9EC3-9E3B-D38A-1895D993007E}"/>
              </a:ext>
            </a:extLst>
          </p:cNvPr>
          <p:cNvSpPr/>
          <p:nvPr/>
        </p:nvSpPr>
        <p:spPr>
          <a:xfrm>
            <a:off x="265554" y="787225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2973DE-1DAB-0B67-FF49-9CBB41350518}"/>
              </a:ext>
            </a:extLst>
          </p:cNvPr>
          <p:cNvSpPr/>
          <p:nvPr/>
        </p:nvSpPr>
        <p:spPr>
          <a:xfrm>
            <a:off x="265555" y="8380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2C3C90-7EA9-BD86-7663-F4F11421A02C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D5EB62-9E4B-DD5B-0D6E-1C6C2B851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722229"/>
                <a:ext cx="6296025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>
                    <a:solidFill>
                      <a:schemeClr val="accent4"/>
                    </a:solidFill>
                    <a:latin typeface="Century" panose="02040604050505020304" pitchFamily="18" charset="0"/>
                  </a:rPr>
                  <a:t>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D5EB62-9E4B-DD5B-0D6E-1C6C2B85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2229"/>
                <a:ext cx="6296025" cy="132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538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F66-7CA8-A1F6-1C3F-A7EEB84A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3"/>
            <a:ext cx="10954181" cy="67008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Enclosing_Circle_N</a:t>
            </a:r>
            <a:r>
              <a:rPr lang="en-IN" sz="3300" b="0" dirty="0">
                <a:effectLst/>
                <a:latin typeface="Monaco" pitchFamily="2" charset="77"/>
              </a:rPr>
              <a:t>([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1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2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,...</a:t>
            </a: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 err="1">
                <a:solidFill>
                  <a:srgbClr val="0070C0"/>
                </a:solidFill>
                <a:effectLst/>
                <a:latin typeface="Monaco" pitchFamily="2" charset="77"/>
              </a:rPr>
              <a:t>n</a:t>
            </a:r>
            <a:r>
              <a:rPr lang="en-IN" sz="3300" b="0" dirty="0">
                <a:effectLst/>
                <a:latin typeface="Monaco" pitchFamily="2" charset="77"/>
              </a:rPr>
              <a:t>]){</a:t>
            </a:r>
          </a:p>
          <a:p>
            <a:pPr marL="0" indent="0">
              <a:buNone/>
            </a:pPr>
            <a:endParaRPr lang="en-IN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900" b="0" dirty="0">
                <a:effectLst/>
                <a:latin typeface="Monaco" pitchFamily="2" charset="77"/>
              </a:rPr>
              <a:t> ← Circle Passing through p</a:t>
            </a:r>
            <a:r>
              <a:rPr lang="en-IN" sz="2900" b="0" baseline="-25000" dirty="0">
                <a:effectLst/>
                <a:latin typeface="Monaco" pitchFamily="2" charset="77"/>
              </a:rPr>
              <a:t>1</a:t>
            </a:r>
            <a:r>
              <a:rPr lang="en-IN" sz="2900" b="0" dirty="0">
                <a:effectLst/>
                <a:latin typeface="Monaco" pitchFamily="2" charset="77"/>
              </a:rPr>
              <a:t>, p</a:t>
            </a:r>
            <a:r>
              <a:rPr lang="en-IN" sz="2900" b="0" baseline="-25000" dirty="0">
                <a:effectLst/>
                <a:latin typeface="Monaco" pitchFamily="2" charset="77"/>
              </a:rPr>
              <a:t>2</a:t>
            </a:r>
          </a:p>
          <a:p>
            <a:pPr marL="0" indent="0">
              <a:buNone/>
            </a:pPr>
            <a:endParaRPr lang="en-IN" sz="2900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←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dirty="0">
                <a:solidFill>
                  <a:srgbClr val="00B050"/>
                </a:solidFill>
                <a:latin typeface="Monaco" pitchFamily="2" charset="77"/>
              </a:rPr>
              <a:t>3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to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do 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		if </a:t>
            </a:r>
            <a:r>
              <a:rPr lang="en-IN" sz="2900" dirty="0">
                <a:latin typeface="Monaco" pitchFamily="2" charset="77"/>
              </a:rPr>
              <a:t>p</a:t>
            </a:r>
            <a:r>
              <a:rPr lang="en-IN" sz="2900" baseline="-25000" dirty="0">
                <a:latin typeface="Monaco" pitchFamily="2" charset="77"/>
              </a:rPr>
              <a:t>i</a:t>
            </a:r>
            <a:r>
              <a:rPr lang="en-IN" sz="2900" dirty="0">
                <a:latin typeface="Monaco" pitchFamily="2" charset="77"/>
              </a:rPr>
              <a:t> lies outside </a:t>
            </a:r>
            <a:r>
              <a:rPr lang="en-IN" sz="2900" dirty="0">
                <a:solidFill>
                  <a:srgbClr val="00B0F0"/>
                </a:solidFill>
                <a:latin typeface="Monaco" pitchFamily="2" charset="77"/>
              </a:rPr>
              <a:t>C</a:t>
            </a:r>
            <a:r>
              <a:rPr lang="en-IN" sz="2900" dirty="0">
                <a:latin typeface="Monaco" pitchFamily="2" charset="77"/>
              </a:rPr>
              <a:t> </a:t>
            </a: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then   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			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C </a:t>
            </a:r>
            <a:r>
              <a:rPr lang="en-IN" sz="2900" b="0" dirty="0">
                <a:effectLst/>
                <a:latin typeface="Monaco" pitchFamily="2" charset="77"/>
              </a:rPr>
              <a:t>← </a:t>
            </a:r>
            <a:r>
              <a:rPr lang="en-IN" sz="2900" dirty="0">
                <a:solidFill>
                  <a:srgbClr val="0070C0"/>
                </a:solidFill>
                <a:latin typeface="Monaco" pitchFamily="2" charset="77"/>
              </a:rPr>
              <a:t>C</a:t>
            </a:r>
            <a:r>
              <a:rPr lang="en-IN" sz="2900" b="0" dirty="0">
                <a:solidFill>
                  <a:srgbClr val="0070C0"/>
                </a:solidFill>
                <a:effectLst/>
                <a:latin typeface="Monaco" pitchFamily="2" charset="77"/>
              </a:rPr>
              <a:t>ircle</a:t>
            </a:r>
            <a:r>
              <a:rPr lang="en-IN" sz="2900" b="0" dirty="0">
                <a:effectLst/>
                <a:latin typeface="Monaco" pitchFamily="2" charset="77"/>
              </a:rPr>
              <a:t>(p</a:t>
            </a:r>
            <a:r>
              <a:rPr lang="en-IN" sz="2900" b="0" baseline="-25000" dirty="0">
                <a:effectLst/>
                <a:latin typeface="Monaco" pitchFamily="2" charset="77"/>
              </a:rPr>
              <a:t>1</a:t>
            </a:r>
            <a:r>
              <a:rPr lang="en-IN" sz="2900" b="0" dirty="0">
                <a:effectLst/>
                <a:latin typeface="Monaco" pitchFamily="2" charset="77"/>
              </a:rPr>
              <a:t>, p</a:t>
            </a:r>
            <a:r>
              <a:rPr lang="en-IN" sz="2900" b="0" baseline="-25000" dirty="0">
                <a:effectLst/>
                <a:latin typeface="Monaco" pitchFamily="2" charset="77"/>
              </a:rPr>
              <a:t>i</a:t>
            </a:r>
            <a:r>
              <a:rPr lang="en-IN" sz="2900" b="0" dirty="0">
                <a:effectLst/>
                <a:latin typeface="Monaco" pitchFamily="2" charset="77"/>
              </a:rPr>
              <a:t>)                    </a:t>
            </a:r>
          </a:p>
          <a:p>
            <a:pPr marL="0" indent="0">
              <a:buNone/>
            </a:pPr>
            <a:endParaRPr lang="en-IN" sz="2900" b="0" dirty="0">
              <a:solidFill>
                <a:srgbClr val="7030A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			for </a:t>
            </a:r>
            <a:r>
              <a:rPr lang="en-IN" sz="2900" dirty="0">
                <a:solidFill>
                  <a:srgbClr val="0070C0"/>
                </a:solidFill>
                <a:latin typeface="Monaco" pitchFamily="2" charset="77"/>
              </a:rPr>
              <a:t>j</a:t>
            </a: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sz="28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800" b="0" dirty="0">
                <a:effectLst/>
                <a:latin typeface="Monaco" pitchFamily="2" charset="77"/>
              </a:rPr>
              <a:t> to </a:t>
            </a:r>
            <a:r>
              <a:rPr lang="en-IN" sz="28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 				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if </a:t>
            </a:r>
            <a:r>
              <a:rPr lang="en-IN" sz="2800" dirty="0" err="1"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sz="2800" dirty="0">
                <a:latin typeface="Monaco" pitchFamily="2" charset="77"/>
              </a:rPr>
              <a:t> lies outside </a:t>
            </a:r>
            <a:r>
              <a:rPr lang="en-IN" sz="2800" dirty="0">
                <a:solidFill>
                  <a:srgbClr val="00B0F0"/>
                </a:solidFill>
                <a:latin typeface="Monaco" pitchFamily="2" charset="77"/>
              </a:rPr>
              <a:t>C’</a:t>
            </a:r>
            <a:r>
              <a:rPr lang="en-IN" sz="2800" dirty="0">
                <a:latin typeface="Monaco" pitchFamily="2" charset="77"/>
              </a:rPr>
              <a:t> 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					</a:t>
            </a:r>
            <a:r>
              <a:rPr lang="en-IN" sz="2800" b="0" dirty="0">
                <a:solidFill>
                  <a:srgbClr val="00B0F0"/>
                </a:solidFill>
                <a:effectLst/>
                <a:latin typeface="Monaco" pitchFamily="2" charset="77"/>
              </a:rPr>
              <a:t>C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dirty="0">
                <a:solidFill>
                  <a:srgbClr val="0070C0"/>
                </a:solidFill>
                <a:latin typeface="Monaco" pitchFamily="2" charset="77"/>
              </a:rPr>
              <a:t>C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ircle</a:t>
            </a:r>
            <a:r>
              <a:rPr lang="en-IN" sz="2800" b="0" dirty="0">
                <a:effectLst/>
                <a:latin typeface="Monaco" pitchFamily="2" charset="77"/>
              </a:rPr>
              <a:t>(</a:t>
            </a:r>
            <a:r>
              <a:rPr lang="en-IN" sz="2800" b="0" dirty="0" err="1">
                <a:effectLst/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, p</a:t>
            </a:r>
            <a:r>
              <a:rPr lang="en-IN" sz="2800" b="0" baseline="-25000" dirty="0">
                <a:effectLst/>
                <a:latin typeface="Monaco" pitchFamily="2" charset="77"/>
              </a:rPr>
              <a:t>i</a:t>
            </a:r>
            <a:r>
              <a:rPr lang="en-IN" sz="2800" b="0" dirty="0"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IN" baseline="-25000" dirty="0">
              <a:latin typeface="Monaco" pitchFamily="2" charset="77"/>
            </a:endParaRPr>
          </a:p>
          <a:p>
            <a:pPr marL="0" indent="0">
              <a:buNone/>
            </a:pPr>
            <a:endParaRPr lang="en-IN" baseline="-25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					</a:t>
            </a:r>
            <a:r>
              <a:rPr lang="en-IN" dirty="0">
                <a:solidFill>
                  <a:srgbClr val="7030A0"/>
                </a:solidFill>
                <a:latin typeface="Monaco" pitchFamily="2" charset="77"/>
              </a:rPr>
              <a:t>for</a:t>
            </a: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 </a:t>
            </a:r>
            <a:r>
              <a:rPr lang="en-IN" dirty="0">
                <a:solidFill>
                  <a:srgbClr val="0070C0"/>
                </a:solidFill>
                <a:latin typeface="Monaco" pitchFamily="2" charset="77"/>
              </a:rPr>
              <a:t>k</a:t>
            </a: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sz="28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800" b="0" dirty="0">
                <a:effectLst/>
                <a:latin typeface="Monaco" pitchFamily="2" charset="77"/>
              </a:rPr>
              <a:t> to 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				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 		if </a:t>
            </a:r>
            <a:r>
              <a:rPr lang="en-IN" sz="2800" dirty="0">
                <a:latin typeface="Monaco" pitchFamily="2" charset="77"/>
              </a:rPr>
              <a:t>p</a:t>
            </a:r>
            <a:r>
              <a:rPr lang="en-IN" baseline="-25000" dirty="0">
                <a:latin typeface="Monaco" pitchFamily="2" charset="77"/>
              </a:rPr>
              <a:t>k</a:t>
            </a:r>
            <a:r>
              <a:rPr lang="en-IN" sz="2800" dirty="0">
                <a:latin typeface="Monaco" pitchFamily="2" charset="77"/>
              </a:rPr>
              <a:t> lies outside </a:t>
            </a:r>
            <a:r>
              <a:rPr lang="en-IN" sz="2800" dirty="0">
                <a:solidFill>
                  <a:srgbClr val="00B0F0"/>
                </a:solidFill>
                <a:latin typeface="Monaco" pitchFamily="2" charset="77"/>
              </a:rPr>
              <a:t>C”</a:t>
            </a:r>
            <a:r>
              <a:rPr lang="en-IN" sz="2800" dirty="0">
                <a:latin typeface="Monaco" pitchFamily="2" charset="77"/>
              </a:rPr>
              <a:t> 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							</a:t>
            </a:r>
            <a:r>
              <a:rPr lang="en-IN" sz="2800" b="0" dirty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800" b="0" dirty="0">
                <a:effectLst/>
                <a:latin typeface="Monaco" pitchFamily="2" charset="77"/>
              </a:rPr>
              <a:t> ← 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Circumcircle</a:t>
            </a:r>
            <a:r>
              <a:rPr lang="en-IN" sz="2800" b="0" dirty="0">
                <a:effectLst/>
                <a:latin typeface="Monaco" pitchFamily="2" charset="77"/>
              </a:rPr>
              <a:t>(p</a:t>
            </a:r>
            <a:r>
              <a:rPr lang="en-IN" baseline="-25000" dirty="0">
                <a:latin typeface="Monaco" pitchFamily="2" charset="77"/>
              </a:rPr>
              <a:t>k</a:t>
            </a:r>
            <a:r>
              <a:rPr lang="en-IN" sz="2800" b="0" dirty="0">
                <a:effectLst/>
                <a:latin typeface="Monaco" pitchFamily="2" charset="77"/>
              </a:rPr>
              <a:t>, p</a:t>
            </a:r>
            <a:r>
              <a:rPr lang="en-IN" sz="2800" b="0" baseline="-25000" dirty="0">
                <a:effectLst/>
                <a:latin typeface="Monaco" pitchFamily="2" charset="77"/>
              </a:rPr>
              <a:t>i</a:t>
            </a:r>
            <a:r>
              <a:rPr lang="en-IN" sz="2800" b="0" dirty="0">
                <a:effectLst/>
                <a:latin typeface="Monaco" pitchFamily="2" charset="77"/>
              </a:rPr>
              <a:t>, </a:t>
            </a:r>
            <a:r>
              <a:rPr lang="en-IN" sz="2800" b="0" dirty="0" err="1">
                <a:effectLst/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return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C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9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F66-7CA8-A1F6-1C3F-A7EEB84A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3"/>
            <a:ext cx="10954181" cy="67008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Enclosing_Circle_N</a:t>
            </a:r>
            <a:r>
              <a:rPr lang="en-IN" sz="3300" b="0" dirty="0">
                <a:effectLst/>
                <a:latin typeface="Monaco" pitchFamily="2" charset="77"/>
              </a:rPr>
              <a:t>([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1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2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,...</a:t>
            </a: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 err="1">
                <a:solidFill>
                  <a:srgbClr val="0070C0"/>
                </a:solidFill>
                <a:effectLst/>
                <a:latin typeface="Monaco" pitchFamily="2" charset="77"/>
              </a:rPr>
              <a:t>n</a:t>
            </a:r>
            <a:r>
              <a:rPr lang="en-IN" sz="3300" b="0" dirty="0">
                <a:effectLst/>
                <a:latin typeface="Monaco" pitchFamily="2" charset="77"/>
              </a:rPr>
              <a:t>]){</a:t>
            </a:r>
          </a:p>
          <a:p>
            <a:pPr marL="0" indent="0">
              <a:buNone/>
            </a:pPr>
            <a:endParaRPr lang="en-IN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900" b="0" dirty="0">
                <a:effectLst/>
                <a:latin typeface="Monaco" pitchFamily="2" charset="77"/>
              </a:rPr>
              <a:t> ← Circle Passing through p</a:t>
            </a:r>
            <a:r>
              <a:rPr lang="en-IN" sz="2900" b="0" baseline="-25000" dirty="0">
                <a:effectLst/>
                <a:latin typeface="Monaco" pitchFamily="2" charset="77"/>
              </a:rPr>
              <a:t>1</a:t>
            </a:r>
            <a:r>
              <a:rPr lang="en-IN" sz="2900" b="0" dirty="0">
                <a:effectLst/>
                <a:latin typeface="Monaco" pitchFamily="2" charset="77"/>
              </a:rPr>
              <a:t>, p</a:t>
            </a:r>
            <a:r>
              <a:rPr lang="en-IN" sz="2900" b="0" baseline="-25000" dirty="0">
                <a:effectLst/>
                <a:latin typeface="Monaco" pitchFamily="2" charset="77"/>
              </a:rPr>
              <a:t>2</a:t>
            </a:r>
          </a:p>
          <a:p>
            <a:pPr marL="0" indent="0">
              <a:buNone/>
            </a:pPr>
            <a:endParaRPr lang="en-IN" sz="2900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←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dirty="0">
                <a:solidFill>
                  <a:srgbClr val="00B050"/>
                </a:solidFill>
                <a:latin typeface="Monaco" pitchFamily="2" charset="77"/>
              </a:rPr>
              <a:t>3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to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do 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		if </a:t>
            </a:r>
            <a:r>
              <a:rPr lang="en-IN" sz="2900" dirty="0">
                <a:latin typeface="Monaco" pitchFamily="2" charset="77"/>
              </a:rPr>
              <a:t>p</a:t>
            </a:r>
            <a:r>
              <a:rPr lang="en-IN" sz="2900" baseline="-25000" dirty="0">
                <a:latin typeface="Monaco" pitchFamily="2" charset="77"/>
              </a:rPr>
              <a:t>i</a:t>
            </a:r>
            <a:r>
              <a:rPr lang="en-IN" sz="2900" dirty="0">
                <a:latin typeface="Monaco" pitchFamily="2" charset="77"/>
              </a:rPr>
              <a:t> lies outside </a:t>
            </a:r>
            <a:r>
              <a:rPr lang="en-IN" sz="2900" dirty="0">
                <a:solidFill>
                  <a:srgbClr val="00B0F0"/>
                </a:solidFill>
                <a:latin typeface="Monaco" pitchFamily="2" charset="77"/>
              </a:rPr>
              <a:t>C</a:t>
            </a:r>
            <a:r>
              <a:rPr lang="en-IN" sz="2900" dirty="0">
                <a:latin typeface="Monaco" pitchFamily="2" charset="77"/>
              </a:rPr>
              <a:t> </a:t>
            </a: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then   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			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C </a:t>
            </a:r>
            <a:r>
              <a:rPr lang="en-IN" sz="2900" b="0" dirty="0">
                <a:effectLst/>
                <a:latin typeface="Monaco" pitchFamily="2" charset="77"/>
              </a:rPr>
              <a:t>← </a:t>
            </a:r>
            <a:r>
              <a:rPr lang="en-IN" sz="2900" dirty="0">
                <a:solidFill>
                  <a:srgbClr val="0070C0"/>
                </a:solidFill>
                <a:latin typeface="Monaco" pitchFamily="2" charset="77"/>
              </a:rPr>
              <a:t>C</a:t>
            </a:r>
            <a:r>
              <a:rPr lang="en-IN" sz="2900" b="0" dirty="0">
                <a:solidFill>
                  <a:srgbClr val="0070C0"/>
                </a:solidFill>
                <a:effectLst/>
                <a:latin typeface="Monaco" pitchFamily="2" charset="77"/>
              </a:rPr>
              <a:t>ircle</a:t>
            </a:r>
            <a:r>
              <a:rPr lang="en-IN" sz="2900" b="0" dirty="0">
                <a:effectLst/>
                <a:latin typeface="Monaco" pitchFamily="2" charset="77"/>
              </a:rPr>
              <a:t>(p</a:t>
            </a:r>
            <a:r>
              <a:rPr lang="en-IN" sz="2900" b="0" baseline="-25000" dirty="0">
                <a:effectLst/>
                <a:latin typeface="Monaco" pitchFamily="2" charset="77"/>
              </a:rPr>
              <a:t>1</a:t>
            </a:r>
            <a:r>
              <a:rPr lang="en-IN" sz="2900" b="0" dirty="0">
                <a:effectLst/>
                <a:latin typeface="Monaco" pitchFamily="2" charset="77"/>
              </a:rPr>
              <a:t>, p</a:t>
            </a:r>
            <a:r>
              <a:rPr lang="en-IN" sz="2900" b="0" baseline="-25000" dirty="0">
                <a:effectLst/>
                <a:latin typeface="Monaco" pitchFamily="2" charset="77"/>
              </a:rPr>
              <a:t>i</a:t>
            </a:r>
            <a:r>
              <a:rPr lang="en-IN" sz="2900" b="0" dirty="0">
                <a:effectLst/>
                <a:latin typeface="Monaco" pitchFamily="2" charset="77"/>
              </a:rPr>
              <a:t>)                    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			</a:t>
            </a:r>
            <a:endParaRPr lang="en-IN" sz="2900" b="0" dirty="0">
              <a:solidFill>
                <a:srgbClr val="7030A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			for </a:t>
            </a:r>
            <a:r>
              <a:rPr lang="en-IN" sz="2900" dirty="0">
                <a:solidFill>
                  <a:srgbClr val="0070C0"/>
                </a:solidFill>
                <a:latin typeface="Monaco" pitchFamily="2" charset="77"/>
              </a:rPr>
              <a:t>j</a:t>
            </a: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sz="28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800" b="0" dirty="0">
                <a:effectLst/>
                <a:latin typeface="Monaco" pitchFamily="2" charset="77"/>
              </a:rPr>
              <a:t> to </a:t>
            </a:r>
            <a:r>
              <a:rPr lang="en-IN" sz="28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 				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if </a:t>
            </a:r>
            <a:r>
              <a:rPr lang="en-IN" sz="2800" dirty="0" err="1"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sz="2800" dirty="0">
                <a:latin typeface="Monaco" pitchFamily="2" charset="77"/>
              </a:rPr>
              <a:t> lies outside </a:t>
            </a:r>
            <a:r>
              <a:rPr lang="en-IN" sz="2800" dirty="0">
                <a:solidFill>
                  <a:srgbClr val="00B0F0"/>
                </a:solidFill>
                <a:latin typeface="Monaco" pitchFamily="2" charset="77"/>
              </a:rPr>
              <a:t>C’</a:t>
            </a:r>
            <a:r>
              <a:rPr lang="en-IN" sz="2800" dirty="0">
                <a:latin typeface="Monaco" pitchFamily="2" charset="77"/>
              </a:rPr>
              <a:t> 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					</a:t>
            </a:r>
            <a:r>
              <a:rPr lang="en-IN" sz="2800" b="0" dirty="0">
                <a:solidFill>
                  <a:srgbClr val="00B0F0"/>
                </a:solidFill>
                <a:effectLst/>
                <a:latin typeface="Monaco" pitchFamily="2" charset="77"/>
              </a:rPr>
              <a:t>C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dirty="0">
                <a:solidFill>
                  <a:srgbClr val="0070C0"/>
                </a:solidFill>
                <a:latin typeface="Monaco" pitchFamily="2" charset="77"/>
              </a:rPr>
              <a:t>C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ircle</a:t>
            </a:r>
            <a:r>
              <a:rPr lang="en-IN" sz="2800" b="0" dirty="0">
                <a:effectLst/>
                <a:latin typeface="Monaco" pitchFamily="2" charset="77"/>
              </a:rPr>
              <a:t>(</a:t>
            </a:r>
            <a:r>
              <a:rPr lang="en-IN" sz="2800" b="0" dirty="0" err="1">
                <a:effectLst/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, p</a:t>
            </a:r>
            <a:r>
              <a:rPr lang="en-IN" sz="2800" b="0" baseline="-25000" dirty="0">
                <a:effectLst/>
                <a:latin typeface="Monaco" pitchFamily="2" charset="77"/>
              </a:rPr>
              <a:t>i</a:t>
            </a:r>
            <a:r>
              <a:rPr lang="en-IN" sz="2800" b="0" dirty="0"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					</a:t>
            </a:r>
          </a:p>
          <a:p>
            <a:pPr marL="0" indent="0">
              <a:buNone/>
            </a:pPr>
            <a:r>
              <a:rPr lang="en-IN" dirty="0">
                <a:latin typeface="Monaco" pitchFamily="2" charset="77"/>
              </a:rPr>
              <a:t> SEC(</a:t>
            </a:r>
            <a:r>
              <a:rPr lang="en-IN" dirty="0" err="1">
                <a:latin typeface="Monaco" pitchFamily="2" charset="77"/>
              </a:rPr>
              <a:t>P,p</a:t>
            </a:r>
            <a:r>
              <a:rPr lang="en-IN" dirty="0">
                <a:latin typeface="Monaco" pitchFamily="2" charset="77"/>
              </a:rPr>
              <a:t>)</a:t>
            </a:r>
            <a:endParaRPr lang="en-IN" sz="2800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					</a:t>
            </a:r>
            <a:r>
              <a:rPr lang="en-IN" dirty="0">
                <a:solidFill>
                  <a:srgbClr val="7030A0"/>
                </a:solidFill>
                <a:latin typeface="Monaco" pitchFamily="2" charset="77"/>
              </a:rPr>
              <a:t>for</a:t>
            </a: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 </a:t>
            </a:r>
            <a:r>
              <a:rPr lang="en-IN" dirty="0">
                <a:solidFill>
                  <a:srgbClr val="0070C0"/>
                </a:solidFill>
                <a:latin typeface="Monaco" pitchFamily="2" charset="77"/>
              </a:rPr>
              <a:t>k</a:t>
            </a: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sz="28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800" b="0" dirty="0">
                <a:effectLst/>
                <a:latin typeface="Monaco" pitchFamily="2" charset="77"/>
              </a:rPr>
              <a:t> to 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				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 		if </a:t>
            </a:r>
            <a:r>
              <a:rPr lang="en-IN" sz="2800" dirty="0">
                <a:latin typeface="Monaco" pitchFamily="2" charset="77"/>
              </a:rPr>
              <a:t>p</a:t>
            </a:r>
            <a:r>
              <a:rPr lang="en-IN" baseline="-25000" dirty="0">
                <a:latin typeface="Monaco" pitchFamily="2" charset="77"/>
              </a:rPr>
              <a:t>k</a:t>
            </a:r>
            <a:r>
              <a:rPr lang="en-IN" sz="2800" dirty="0">
                <a:latin typeface="Monaco" pitchFamily="2" charset="77"/>
              </a:rPr>
              <a:t> lies outside </a:t>
            </a:r>
            <a:r>
              <a:rPr lang="en-IN" sz="2800" dirty="0">
                <a:solidFill>
                  <a:srgbClr val="00B0F0"/>
                </a:solidFill>
                <a:latin typeface="Monaco" pitchFamily="2" charset="77"/>
              </a:rPr>
              <a:t>C”</a:t>
            </a:r>
            <a:r>
              <a:rPr lang="en-IN" sz="2800" dirty="0">
                <a:latin typeface="Monaco" pitchFamily="2" charset="77"/>
              </a:rPr>
              <a:t> 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							</a:t>
            </a:r>
            <a:r>
              <a:rPr lang="en-IN" sz="2800" b="0" dirty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800" b="0" dirty="0">
                <a:effectLst/>
                <a:latin typeface="Monaco" pitchFamily="2" charset="77"/>
              </a:rPr>
              <a:t> ← 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Circumcircle</a:t>
            </a:r>
            <a:r>
              <a:rPr lang="en-IN" sz="2800" b="0" dirty="0">
                <a:effectLst/>
                <a:latin typeface="Monaco" pitchFamily="2" charset="77"/>
              </a:rPr>
              <a:t>(p</a:t>
            </a:r>
            <a:r>
              <a:rPr lang="en-IN" baseline="-25000" dirty="0">
                <a:latin typeface="Monaco" pitchFamily="2" charset="77"/>
              </a:rPr>
              <a:t>k</a:t>
            </a:r>
            <a:r>
              <a:rPr lang="en-IN" sz="2800" b="0" dirty="0">
                <a:effectLst/>
                <a:latin typeface="Monaco" pitchFamily="2" charset="77"/>
              </a:rPr>
              <a:t>, p</a:t>
            </a:r>
            <a:r>
              <a:rPr lang="en-IN" sz="2800" b="0" baseline="-25000" dirty="0">
                <a:effectLst/>
                <a:latin typeface="Monaco" pitchFamily="2" charset="77"/>
              </a:rPr>
              <a:t>i</a:t>
            </a:r>
            <a:r>
              <a:rPr lang="en-IN" sz="2800" b="0" dirty="0">
                <a:effectLst/>
                <a:latin typeface="Monaco" pitchFamily="2" charset="77"/>
              </a:rPr>
              <a:t>, </a:t>
            </a:r>
            <a:r>
              <a:rPr lang="en-IN" sz="2800" b="0" dirty="0" err="1">
                <a:effectLst/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  <a:t>	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CCCCCC"/>
                </a:solidFill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return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C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}</a:t>
            </a:r>
          </a:p>
          <a:p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3849BBC-D317-2F3D-0345-3CCCAE590BB5}"/>
              </a:ext>
            </a:extLst>
          </p:cNvPr>
          <p:cNvSpPr/>
          <p:nvPr/>
        </p:nvSpPr>
        <p:spPr>
          <a:xfrm>
            <a:off x="1593274" y="3318164"/>
            <a:ext cx="942109" cy="2694709"/>
          </a:xfrm>
          <a:prstGeom prst="leftBrace">
            <a:avLst>
              <a:gd name="adj1" fmla="val 42156"/>
              <a:gd name="adj2" fmla="val 53085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AF66-7CA8-A1F6-1C3F-A7EEB84A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3"/>
            <a:ext cx="10954181" cy="67008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Enclosing_Circle_N</a:t>
            </a:r>
            <a:r>
              <a:rPr lang="en-IN" sz="3300" b="0" dirty="0">
                <a:effectLst/>
                <a:latin typeface="Monaco" pitchFamily="2" charset="77"/>
              </a:rPr>
              <a:t>([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1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,p</a:t>
            </a:r>
            <a:r>
              <a:rPr lang="en-IN" sz="3300" b="0" baseline="-25000" dirty="0">
                <a:solidFill>
                  <a:srgbClr val="0070C0"/>
                </a:solidFill>
                <a:effectLst/>
                <a:latin typeface="Monaco" pitchFamily="2" charset="77"/>
              </a:rPr>
              <a:t>2</a:t>
            </a:r>
            <a:r>
              <a:rPr lang="en-IN" sz="3300" b="0" dirty="0">
                <a:solidFill>
                  <a:srgbClr val="0070C0"/>
                </a:solidFill>
                <a:effectLst/>
                <a:latin typeface="Monaco" pitchFamily="2" charset="77"/>
              </a:rPr>
              <a:t>,...</a:t>
            </a:r>
            <a:r>
              <a:rPr lang="en-IN" sz="33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p</a:t>
            </a:r>
            <a:r>
              <a:rPr lang="en-IN" sz="3300" b="0" baseline="-25000" dirty="0" err="1">
                <a:solidFill>
                  <a:srgbClr val="0070C0"/>
                </a:solidFill>
                <a:effectLst/>
                <a:latin typeface="Monaco" pitchFamily="2" charset="77"/>
              </a:rPr>
              <a:t>n</a:t>
            </a:r>
            <a:r>
              <a:rPr lang="en-IN" sz="3300" b="0" dirty="0">
                <a:effectLst/>
                <a:latin typeface="Monaco" pitchFamily="2" charset="77"/>
              </a:rPr>
              <a:t>]){</a:t>
            </a:r>
          </a:p>
          <a:p>
            <a:pPr marL="0" indent="0">
              <a:buNone/>
            </a:pPr>
            <a:endParaRPr lang="en-IN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900" b="0" dirty="0">
                <a:effectLst/>
                <a:latin typeface="Monaco" pitchFamily="2" charset="77"/>
              </a:rPr>
              <a:t> ← Circle Passing through p</a:t>
            </a:r>
            <a:r>
              <a:rPr lang="en-IN" sz="2900" b="0" baseline="-25000" dirty="0">
                <a:effectLst/>
                <a:latin typeface="Monaco" pitchFamily="2" charset="77"/>
              </a:rPr>
              <a:t>1</a:t>
            </a:r>
            <a:r>
              <a:rPr lang="en-IN" sz="2900" b="0" dirty="0">
                <a:effectLst/>
                <a:latin typeface="Monaco" pitchFamily="2" charset="77"/>
              </a:rPr>
              <a:t>, p</a:t>
            </a:r>
            <a:r>
              <a:rPr lang="en-IN" sz="2900" b="0" baseline="-25000" dirty="0">
                <a:effectLst/>
                <a:latin typeface="Monaco" pitchFamily="2" charset="77"/>
              </a:rPr>
              <a:t>2</a:t>
            </a:r>
          </a:p>
          <a:p>
            <a:pPr marL="0" indent="0">
              <a:buNone/>
            </a:pPr>
            <a:endParaRPr lang="en-IN" sz="2900" b="0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for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←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dirty="0">
                <a:solidFill>
                  <a:srgbClr val="00B050"/>
                </a:solidFill>
                <a:latin typeface="Monaco" pitchFamily="2" charset="77"/>
              </a:rPr>
              <a:t>3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to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do 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		if </a:t>
            </a:r>
            <a:r>
              <a:rPr lang="en-IN" sz="2900" dirty="0">
                <a:latin typeface="Monaco" pitchFamily="2" charset="77"/>
              </a:rPr>
              <a:t>p</a:t>
            </a:r>
            <a:r>
              <a:rPr lang="en-IN" sz="2900" baseline="-25000" dirty="0">
                <a:latin typeface="Monaco" pitchFamily="2" charset="77"/>
              </a:rPr>
              <a:t>i</a:t>
            </a:r>
            <a:r>
              <a:rPr lang="en-IN" sz="2900" dirty="0">
                <a:latin typeface="Monaco" pitchFamily="2" charset="77"/>
              </a:rPr>
              <a:t> lies outside </a:t>
            </a:r>
            <a:r>
              <a:rPr lang="en-IN" sz="2900" dirty="0">
                <a:solidFill>
                  <a:srgbClr val="00B0F0"/>
                </a:solidFill>
                <a:latin typeface="Monaco" pitchFamily="2" charset="77"/>
              </a:rPr>
              <a:t>C</a:t>
            </a:r>
            <a:r>
              <a:rPr lang="en-IN" sz="2900" dirty="0">
                <a:latin typeface="Monaco" pitchFamily="2" charset="77"/>
              </a:rPr>
              <a:t> </a:t>
            </a: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then   </a:t>
            </a:r>
          </a:p>
          <a:p>
            <a:pPr marL="0" indent="0">
              <a:buNone/>
            </a:pP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			</a:t>
            </a:r>
            <a:r>
              <a:rPr lang="en-IN" sz="2900" b="0" dirty="0">
                <a:solidFill>
                  <a:srgbClr val="00B0F0"/>
                </a:solidFill>
                <a:effectLst/>
                <a:latin typeface="Monaco" pitchFamily="2" charset="77"/>
              </a:rPr>
              <a:t>C </a:t>
            </a:r>
            <a:r>
              <a:rPr lang="en-IN" sz="2900" b="0" dirty="0">
                <a:effectLst/>
                <a:latin typeface="Monaco" pitchFamily="2" charset="77"/>
              </a:rPr>
              <a:t>← </a:t>
            </a:r>
            <a:r>
              <a:rPr lang="en-IN" sz="2900" dirty="0">
                <a:solidFill>
                  <a:srgbClr val="0070C0"/>
                </a:solidFill>
                <a:latin typeface="Monaco" pitchFamily="2" charset="77"/>
              </a:rPr>
              <a:t>C</a:t>
            </a:r>
            <a:r>
              <a:rPr lang="en-IN" sz="2900" b="0" dirty="0">
                <a:solidFill>
                  <a:srgbClr val="0070C0"/>
                </a:solidFill>
                <a:effectLst/>
                <a:latin typeface="Monaco" pitchFamily="2" charset="77"/>
              </a:rPr>
              <a:t>ircle</a:t>
            </a:r>
            <a:r>
              <a:rPr lang="en-IN" sz="2900" b="0" dirty="0">
                <a:effectLst/>
                <a:latin typeface="Monaco" pitchFamily="2" charset="77"/>
              </a:rPr>
              <a:t>(p</a:t>
            </a:r>
            <a:r>
              <a:rPr lang="en-IN" sz="2900" b="0" baseline="-25000" dirty="0">
                <a:effectLst/>
                <a:latin typeface="Monaco" pitchFamily="2" charset="77"/>
              </a:rPr>
              <a:t>1</a:t>
            </a:r>
            <a:r>
              <a:rPr lang="en-IN" sz="2900" b="0" dirty="0">
                <a:effectLst/>
                <a:latin typeface="Monaco" pitchFamily="2" charset="77"/>
              </a:rPr>
              <a:t>, p</a:t>
            </a:r>
            <a:r>
              <a:rPr lang="en-IN" sz="2900" b="0" baseline="-25000" dirty="0">
                <a:effectLst/>
                <a:latin typeface="Monaco" pitchFamily="2" charset="77"/>
              </a:rPr>
              <a:t>i</a:t>
            </a:r>
            <a:r>
              <a:rPr lang="en-IN" sz="2900" b="0" dirty="0">
                <a:effectLst/>
                <a:latin typeface="Monaco" pitchFamily="2" charset="77"/>
              </a:rPr>
              <a:t>)                    \</a:t>
            </a:r>
          </a:p>
          <a:p>
            <a:pPr marL="0" indent="0">
              <a:buNone/>
            </a:pPr>
            <a:endParaRPr lang="en-IN" sz="2900" b="0" dirty="0">
              <a:solidFill>
                <a:srgbClr val="7030A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			for </a:t>
            </a:r>
            <a:r>
              <a:rPr lang="en-IN" sz="2900" dirty="0">
                <a:solidFill>
                  <a:srgbClr val="0070C0"/>
                </a:solidFill>
                <a:latin typeface="Monaco" pitchFamily="2" charset="77"/>
              </a:rPr>
              <a:t>j</a:t>
            </a:r>
            <a:r>
              <a:rPr lang="en-IN" sz="2900" dirty="0">
                <a:solidFill>
                  <a:srgbClr val="7030A0"/>
                </a:solidFill>
                <a:latin typeface="Monaco" pitchFamily="2" charset="77"/>
              </a:rPr>
              <a:t>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sz="28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800" b="0" dirty="0">
                <a:effectLst/>
                <a:latin typeface="Monaco" pitchFamily="2" charset="77"/>
              </a:rPr>
              <a:t> to </a:t>
            </a:r>
            <a:r>
              <a:rPr lang="en-IN" sz="2800" b="0" dirty="0" err="1">
                <a:solidFill>
                  <a:srgbClr val="0070C0"/>
                </a:solidFill>
                <a:effectLst/>
                <a:latin typeface="Monaco" pitchFamily="2" charset="77"/>
              </a:rPr>
              <a:t>i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 				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if </a:t>
            </a:r>
            <a:r>
              <a:rPr lang="en-IN" sz="2800" dirty="0" err="1"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sz="2800" dirty="0">
                <a:latin typeface="Monaco" pitchFamily="2" charset="77"/>
              </a:rPr>
              <a:t> lies outside </a:t>
            </a:r>
            <a:r>
              <a:rPr lang="en-IN" sz="2800" dirty="0">
                <a:solidFill>
                  <a:srgbClr val="00B0F0"/>
                </a:solidFill>
                <a:latin typeface="Monaco" pitchFamily="2" charset="77"/>
              </a:rPr>
              <a:t>C’</a:t>
            </a:r>
            <a:r>
              <a:rPr lang="en-IN" sz="2800" dirty="0">
                <a:latin typeface="Monaco" pitchFamily="2" charset="77"/>
              </a:rPr>
              <a:t> 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					</a:t>
            </a:r>
            <a:r>
              <a:rPr lang="en-IN" sz="2800" b="0" dirty="0">
                <a:solidFill>
                  <a:srgbClr val="00B0F0"/>
                </a:solidFill>
                <a:effectLst/>
                <a:latin typeface="Monaco" pitchFamily="2" charset="77"/>
              </a:rPr>
              <a:t>C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dirty="0">
                <a:solidFill>
                  <a:srgbClr val="0070C0"/>
                </a:solidFill>
                <a:latin typeface="Monaco" pitchFamily="2" charset="77"/>
              </a:rPr>
              <a:t>C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ircle</a:t>
            </a:r>
            <a:r>
              <a:rPr lang="en-IN" sz="2800" b="0" dirty="0">
                <a:effectLst/>
                <a:latin typeface="Monaco" pitchFamily="2" charset="77"/>
              </a:rPr>
              <a:t>(</a:t>
            </a:r>
            <a:r>
              <a:rPr lang="en-IN" sz="2800" b="0" dirty="0" err="1">
                <a:effectLst/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, p</a:t>
            </a:r>
            <a:r>
              <a:rPr lang="en-IN" sz="2800" b="0" baseline="-25000" dirty="0">
                <a:effectLst/>
                <a:latin typeface="Monaco" pitchFamily="2" charset="77"/>
              </a:rPr>
              <a:t>i</a:t>
            </a:r>
            <a:r>
              <a:rPr lang="en-IN" sz="2800" b="0" dirty="0"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IN" baseline="-25000" dirty="0">
              <a:latin typeface="Monaco" pitchFamily="2" charset="77"/>
            </a:endParaRPr>
          </a:p>
          <a:p>
            <a:pPr marL="0" indent="0">
              <a:buNone/>
            </a:pPr>
            <a:endParaRPr lang="en-IN" baseline="-25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					</a:t>
            </a:r>
            <a:r>
              <a:rPr lang="en-IN" dirty="0">
                <a:solidFill>
                  <a:srgbClr val="7030A0"/>
                </a:solidFill>
                <a:latin typeface="Monaco" pitchFamily="2" charset="77"/>
              </a:rPr>
              <a:t>for</a:t>
            </a: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 </a:t>
            </a:r>
            <a:r>
              <a:rPr lang="en-IN" dirty="0">
                <a:solidFill>
                  <a:srgbClr val="0070C0"/>
                </a:solidFill>
                <a:latin typeface="Monaco" pitchFamily="2" charset="77"/>
              </a:rPr>
              <a:t>k</a:t>
            </a:r>
            <a:r>
              <a:rPr lang="en-IN" dirty="0">
                <a:solidFill>
                  <a:srgbClr val="CCCCCC"/>
                </a:solidFill>
                <a:latin typeface="Monaco" pitchFamily="2" charset="77"/>
              </a:rPr>
              <a:t> </a:t>
            </a:r>
            <a:r>
              <a:rPr lang="en-IN" sz="2800" b="0" dirty="0">
                <a:effectLst/>
                <a:latin typeface="Monaco" pitchFamily="2" charset="77"/>
              </a:rPr>
              <a:t>← </a:t>
            </a:r>
            <a:r>
              <a:rPr lang="en-IN" sz="2800" b="0" dirty="0">
                <a:solidFill>
                  <a:srgbClr val="00B050"/>
                </a:solidFill>
                <a:effectLst/>
                <a:latin typeface="Monaco" pitchFamily="2" charset="77"/>
              </a:rPr>
              <a:t>1</a:t>
            </a:r>
            <a:r>
              <a:rPr lang="en-IN" sz="2800" b="0" dirty="0">
                <a:effectLst/>
                <a:latin typeface="Monaco" pitchFamily="2" charset="77"/>
              </a:rPr>
              <a:t> to 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  <a:r>
              <a:rPr lang="en-IN" sz="2800" b="0" dirty="0">
                <a:solidFill>
                  <a:srgbClr val="7030A0"/>
                </a:solidFill>
                <a:effectLst/>
                <a:latin typeface="Monaco" pitchFamily="2" charset="77"/>
              </a:rPr>
              <a:t>do</a:t>
            </a:r>
            <a:r>
              <a:rPr lang="en-IN" sz="2800" b="0" dirty="0">
                <a:effectLst/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				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 		if </a:t>
            </a:r>
            <a:r>
              <a:rPr lang="en-IN" sz="2800" dirty="0">
                <a:latin typeface="Monaco" pitchFamily="2" charset="77"/>
              </a:rPr>
              <a:t>p</a:t>
            </a:r>
            <a:r>
              <a:rPr lang="en-IN" baseline="-25000" dirty="0">
                <a:latin typeface="Monaco" pitchFamily="2" charset="77"/>
              </a:rPr>
              <a:t>k</a:t>
            </a:r>
            <a:r>
              <a:rPr lang="en-IN" sz="2800" dirty="0">
                <a:latin typeface="Monaco" pitchFamily="2" charset="77"/>
              </a:rPr>
              <a:t> lies outside </a:t>
            </a:r>
            <a:r>
              <a:rPr lang="en-IN" sz="2800" dirty="0">
                <a:solidFill>
                  <a:srgbClr val="00B0F0"/>
                </a:solidFill>
                <a:latin typeface="Monaco" pitchFamily="2" charset="77"/>
              </a:rPr>
              <a:t>C”</a:t>
            </a:r>
            <a:r>
              <a:rPr lang="en-IN" sz="2800" dirty="0">
                <a:latin typeface="Monaco" pitchFamily="2" charset="77"/>
              </a:rPr>
              <a:t> </a:t>
            </a:r>
            <a:r>
              <a:rPr lang="en-IN" sz="2800" dirty="0">
                <a:solidFill>
                  <a:srgbClr val="7030A0"/>
                </a:solidFill>
                <a:latin typeface="Monaco" pitchFamily="2" charset="77"/>
              </a:rPr>
              <a:t>then</a:t>
            </a:r>
          </a:p>
          <a:p>
            <a:pPr marL="0" indent="0">
              <a:buNone/>
            </a:pPr>
            <a:r>
              <a:rPr lang="en-IN" sz="2800" b="0" dirty="0">
                <a:effectLst/>
                <a:latin typeface="Monaco" pitchFamily="2" charset="77"/>
              </a:rPr>
              <a:t>							</a:t>
            </a:r>
            <a:r>
              <a:rPr lang="en-IN" sz="2800" b="0" dirty="0">
                <a:solidFill>
                  <a:srgbClr val="00B0F0"/>
                </a:solidFill>
                <a:effectLst/>
                <a:latin typeface="Monaco" pitchFamily="2" charset="77"/>
              </a:rPr>
              <a:t>C</a:t>
            </a:r>
            <a:r>
              <a:rPr lang="en-IN" sz="2800" b="0" dirty="0">
                <a:effectLst/>
                <a:latin typeface="Monaco" pitchFamily="2" charset="77"/>
              </a:rPr>
              <a:t> ← </a:t>
            </a:r>
            <a:r>
              <a:rPr lang="en-IN" sz="2800" b="0" dirty="0">
                <a:solidFill>
                  <a:srgbClr val="0070C0"/>
                </a:solidFill>
                <a:effectLst/>
                <a:latin typeface="Monaco" pitchFamily="2" charset="77"/>
              </a:rPr>
              <a:t>Circumcircle</a:t>
            </a:r>
            <a:r>
              <a:rPr lang="en-IN" sz="2800" b="0" dirty="0">
                <a:effectLst/>
                <a:latin typeface="Monaco" pitchFamily="2" charset="77"/>
              </a:rPr>
              <a:t>(p</a:t>
            </a:r>
            <a:r>
              <a:rPr lang="en-IN" baseline="-25000" dirty="0">
                <a:latin typeface="Monaco" pitchFamily="2" charset="77"/>
              </a:rPr>
              <a:t>k</a:t>
            </a:r>
            <a:r>
              <a:rPr lang="en-IN" sz="2800" b="0" dirty="0">
                <a:effectLst/>
                <a:latin typeface="Monaco" pitchFamily="2" charset="77"/>
              </a:rPr>
              <a:t>, p</a:t>
            </a:r>
            <a:r>
              <a:rPr lang="en-IN" sz="2800" b="0" baseline="-25000" dirty="0">
                <a:effectLst/>
                <a:latin typeface="Monaco" pitchFamily="2" charset="77"/>
              </a:rPr>
              <a:t>i</a:t>
            </a:r>
            <a:r>
              <a:rPr lang="en-IN" sz="2800" b="0" dirty="0">
                <a:effectLst/>
                <a:latin typeface="Monaco" pitchFamily="2" charset="77"/>
              </a:rPr>
              <a:t>, </a:t>
            </a:r>
            <a:r>
              <a:rPr lang="en-IN" sz="2800" b="0" dirty="0" err="1">
                <a:effectLst/>
                <a:latin typeface="Monaco" pitchFamily="2" charset="77"/>
              </a:rPr>
              <a:t>p</a:t>
            </a:r>
            <a:r>
              <a:rPr lang="en-IN" baseline="-25000" dirty="0" err="1">
                <a:latin typeface="Monaco" pitchFamily="2" charset="77"/>
              </a:rPr>
              <a:t>j</a:t>
            </a:r>
            <a:r>
              <a:rPr lang="en-IN" sz="2800" b="0" dirty="0">
                <a:effectLst/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Monaco" pitchFamily="2" charset="77"/>
              </a:rPr>
              <a:t>	</a:t>
            </a:r>
            <a:r>
              <a:rPr lang="en-IN" sz="2900" b="0" dirty="0">
                <a:solidFill>
                  <a:srgbClr val="7030A0"/>
                </a:solidFill>
                <a:effectLst/>
                <a:latin typeface="Monaco" pitchFamily="2" charset="77"/>
              </a:rPr>
              <a:t>return</a:t>
            </a:r>
            <a:r>
              <a:rPr lang="en-IN" sz="2900" b="0" dirty="0">
                <a:solidFill>
                  <a:srgbClr val="CCCCCC"/>
                </a:solidFill>
                <a:effectLst/>
                <a:latin typeface="Monaco" pitchFamily="2" charset="77"/>
              </a:rPr>
              <a:t> </a:t>
            </a:r>
            <a:r>
              <a:rPr lang="en-IN" sz="2900" b="0" dirty="0">
                <a:effectLst/>
                <a:latin typeface="Monaco" pitchFamily="2" charset="77"/>
              </a:rPr>
              <a:t>C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Monaco" pitchFamily="2" charset="77"/>
              </a:rPr>
              <a:t>}</a:t>
            </a:r>
          </a:p>
          <a:p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19DCA45-D426-F2CA-98AC-3E33417258D0}"/>
              </a:ext>
            </a:extLst>
          </p:cNvPr>
          <p:cNvSpPr/>
          <p:nvPr/>
        </p:nvSpPr>
        <p:spPr>
          <a:xfrm>
            <a:off x="10819240" y="4398772"/>
            <a:ext cx="665019" cy="1149928"/>
          </a:xfrm>
          <a:prstGeom prst="rightBrace">
            <a:avLst>
              <a:gd name="adj1" fmla="val 26869"/>
              <a:gd name="adj2" fmla="val 51493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FF036-B1CF-7C2B-3B78-B34C08AE7968}"/>
              </a:ext>
            </a:extLst>
          </p:cNvPr>
          <p:cNvSpPr txBox="1"/>
          <p:nvPr/>
        </p:nvSpPr>
        <p:spPr>
          <a:xfrm>
            <a:off x="10451090" y="38700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SEC(</a:t>
            </a:r>
            <a:r>
              <a:rPr lang="en-US" dirty="0" err="1">
                <a:latin typeface="Monaco" pitchFamily="2" charset="77"/>
              </a:rPr>
              <a:t>P,p,q</a:t>
            </a:r>
            <a:r>
              <a:rPr lang="en-US" dirty="0">
                <a:latin typeface="Monaco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440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5EB62-9E4B-DD5B-0D6E-1C6C2B85195B}"/>
              </a:ext>
            </a:extLst>
          </p:cNvPr>
          <p:cNvSpPr txBox="1">
            <a:spLocks/>
          </p:cNvSpPr>
          <p:nvPr/>
        </p:nvSpPr>
        <p:spPr>
          <a:xfrm>
            <a:off x="838200" y="2722229"/>
            <a:ext cx="6296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Proof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19007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Proof of Correctness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/>
              <p:nvPr/>
            </p:nvSpPr>
            <p:spPr>
              <a:xfrm>
                <a:off x="838200" y="1732685"/>
                <a:ext cx="11090564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Starting from the innermost loop, we always end the iteration where we can return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and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2685"/>
                <a:ext cx="11090564" cy="1347548"/>
              </a:xfrm>
              <a:prstGeom prst="rect">
                <a:avLst/>
              </a:prstGeom>
              <a:blipFill>
                <a:blip r:embed="rId2"/>
                <a:stretch>
                  <a:fillRect l="-801" t="-3738"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37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Proof of Correctness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/>
              <p:nvPr/>
            </p:nvSpPr>
            <p:spPr>
              <a:xfrm>
                <a:off x="838200" y="1732685"/>
                <a:ext cx="11090564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Starting from the innermost loop, we always end the iteration where we can return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and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2685"/>
                <a:ext cx="11090564" cy="1347548"/>
              </a:xfrm>
              <a:prstGeom prst="rect">
                <a:avLst/>
              </a:prstGeom>
              <a:blipFill>
                <a:blip r:embed="rId2"/>
                <a:stretch>
                  <a:fillRect l="-801" t="-3738"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FBEA7-DAC2-2BA2-B68F-F89343692366}"/>
                  </a:ext>
                </a:extLst>
              </p:cNvPr>
              <p:cNvSpPr txBox="1"/>
              <p:nvPr/>
            </p:nvSpPr>
            <p:spPr>
              <a:xfrm>
                <a:off x="838200" y="3289380"/>
                <a:ext cx="10515600" cy="88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Similarly, by the end of second loop, we ensure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FBEA7-DAC2-2BA2-B68F-F89343692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89380"/>
                <a:ext cx="10515600" cy="883703"/>
              </a:xfrm>
              <a:prstGeom prst="rect">
                <a:avLst/>
              </a:prstGeom>
              <a:blipFill>
                <a:blip r:embed="rId3"/>
                <a:stretch>
                  <a:fillRect l="-844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30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>
                    <a:latin typeface="Century" panose="02040604050505020304" pitchFamily="18" charset="0"/>
                  </a:rPr>
                  <a:t>The following ideas are helpful to present a brute-force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>
                    <a:latin typeface="Century" panose="02040604050505020304" pitchFamily="18" charset="0"/>
                  </a:rPr>
                  <a:t>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E09BD-C633-3331-4B00-912212AE0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0383"/>
                <a:ext cx="10515600" cy="1086879"/>
              </a:xfrm>
              <a:blipFill>
                <a:blip r:embed="rId2"/>
                <a:stretch>
                  <a:fillRect l="-1217" t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246826" y="849129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" panose="02040604050505020304" pitchFamily="18" charset="0"/>
              </a:rPr>
              <a:t>Uniqueness of the smallest enclosing circle.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FBF2C-422C-F76F-44AF-9EBACC709F00}"/>
              </a:ext>
            </a:extLst>
          </p:cNvPr>
          <p:cNvSpPr txBox="1">
            <a:spLocks/>
          </p:cNvSpPr>
          <p:nvPr/>
        </p:nvSpPr>
        <p:spPr>
          <a:xfrm>
            <a:off x="838200" y="3594395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" panose="02040604050505020304" pitchFamily="18" charset="0"/>
              </a:rPr>
              <a:t>Given n ≥ 2, the smallest enclosing circle contains at least                two points on its circumference.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0BFCD2-5D7D-F701-1538-3BAF854274D6}"/>
              </a:ext>
            </a:extLst>
          </p:cNvPr>
          <p:cNvSpPr/>
          <p:nvPr/>
        </p:nvSpPr>
        <p:spPr>
          <a:xfrm>
            <a:off x="11038490" y="5546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AEAEE3-26FA-A674-0B4A-3BF73F60A5C3}"/>
              </a:ext>
            </a:extLst>
          </p:cNvPr>
          <p:cNvSpPr txBox="1">
            <a:spLocks/>
          </p:cNvSpPr>
          <p:nvPr/>
        </p:nvSpPr>
        <p:spPr>
          <a:xfrm>
            <a:off x="838200" y="321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4"/>
                </a:solidFill>
              </a:rPr>
              <a:t>Towards an O(n</a:t>
            </a:r>
            <a:r>
              <a:rPr lang="en-US" baseline="30000">
                <a:solidFill>
                  <a:schemeClr val="accent4"/>
                </a:solidFill>
              </a:rPr>
              <a:t>4</a:t>
            </a:r>
            <a:r>
              <a:rPr lang="en-US">
                <a:solidFill>
                  <a:schemeClr val="accent4"/>
                </a:solidFill>
              </a:rPr>
              <a:t>) algorithm</a:t>
            </a:r>
          </a:p>
        </p:txBody>
      </p:sp>
    </p:spTree>
    <p:extLst>
      <p:ext uri="{BB962C8B-B14F-4D97-AF65-F5344CB8AC3E}">
        <p14:creationId xmlns:p14="http://schemas.microsoft.com/office/powerpoint/2010/main" val="408246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Proof of Correctness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/>
              <p:nvPr/>
            </p:nvSpPr>
            <p:spPr>
              <a:xfrm>
                <a:off x="838200" y="1732685"/>
                <a:ext cx="11090564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Starting from the innermost loop, we always end the iteration where we can return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and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2685"/>
                <a:ext cx="11090564" cy="1347548"/>
              </a:xfrm>
              <a:prstGeom prst="rect">
                <a:avLst/>
              </a:prstGeom>
              <a:blipFill>
                <a:blip r:embed="rId2"/>
                <a:stretch>
                  <a:fillRect l="-801" t="-3738"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FBEA7-DAC2-2BA2-B68F-F89343692366}"/>
                  </a:ext>
                </a:extLst>
              </p:cNvPr>
              <p:cNvSpPr txBox="1"/>
              <p:nvPr/>
            </p:nvSpPr>
            <p:spPr>
              <a:xfrm>
                <a:off x="838200" y="3289380"/>
                <a:ext cx="10515600" cy="88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Similarly, by the end of second loop, we ensure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FBEA7-DAC2-2BA2-B68F-F89343692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89380"/>
                <a:ext cx="10515600" cy="883703"/>
              </a:xfrm>
              <a:prstGeom prst="rect">
                <a:avLst/>
              </a:prstGeom>
              <a:blipFill>
                <a:blip r:embed="rId3"/>
                <a:stretch>
                  <a:fillRect l="-844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4B3403-7CBB-3AA6-78E4-27F43742BB53}"/>
                  </a:ext>
                </a:extLst>
              </p:cNvPr>
              <p:cNvSpPr txBox="1"/>
              <p:nvPr/>
            </p:nvSpPr>
            <p:spPr>
              <a:xfrm>
                <a:off x="838200" y="4567147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entury" panose="02040604050505020304" pitchFamily="18" charset="0"/>
                  </a:rPr>
                  <a:t>This bottom to top analysis at the end of any iteration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 ensures that we have found the smallest enclosing circle till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 points, and the rest follows from induction.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4B3403-7CBB-3AA6-78E4-27F4374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67147"/>
                <a:ext cx="10515600" cy="1200329"/>
              </a:xfrm>
              <a:prstGeom prst="rect">
                <a:avLst/>
              </a:prstGeom>
              <a:blipFill>
                <a:blip r:embed="rId4"/>
                <a:stretch>
                  <a:fillRect l="-844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2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D4D986-4AE3-3F34-A911-1C3054B4FED8}"/>
                  </a:ext>
                </a:extLst>
              </p:cNvPr>
              <p:cNvSpPr txBox="1"/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" panose="02040604050505020304" pitchFamily="18" charset="0"/>
                  </a:rPr>
                  <a:t>Starting from the innermost loop, we always end the iteration where we can return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and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D4D986-4AE3-3F34-A911-1C3054B4F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blipFill>
                <a:blip r:embed="rId2"/>
                <a:stretch>
                  <a:fillRect l="-801" t="-4673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CAAA4F-F3C9-BC59-397A-718791A1806F}"/>
              </a:ext>
            </a:extLst>
          </p:cNvPr>
          <p:cNvCxnSpPr>
            <a:cxnSpLocks/>
          </p:cNvCxnSpPr>
          <p:nvPr/>
        </p:nvCxnSpPr>
        <p:spPr>
          <a:xfrm>
            <a:off x="96982" y="3144345"/>
            <a:ext cx="695498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9C9BC92-D7EC-160F-348F-0047980E2576}"/>
              </a:ext>
            </a:extLst>
          </p:cNvPr>
          <p:cNvSpPr/>
          <p:nvPr/>
        </p:nvSpPr>
        <p:spPr>
          <a:xfrm>
            <a:off x="4329307" y="5276212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307E16-310E-6217-A8E9-3D0448310594}"/>
              </a:ext>
            </a:extLst>
          </p:cNvPr>
          <p:cNvSpPr/>
          <p:nvPr/>
        </p:nvSpPr>
        <p:spPr>
          <a:xfrm>
            <a:off x="4637690" y="3922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7591F8-7976-B0B5-3743-643536A291F7}"/>
              </a:ext>
            </a:extLst>
          </p:cNvPr>
          <p:cNvSpPr/>
          <p:nvPr/>
        </p:nvSpPr>
        <p:spPr>
          <a:xfrm>
            <a:off x="2247540" y="4611497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878738-B5D7-2BDD-64C8-442E98AC98E2}"/>
              </a:ext>
            </a:extLst>
          </p:cNvPr>
          <p:cNvSpPr/>
          <p:nvPr/>
        </p:nvSpPr>
        <p:spPr>
          <a:xfrm>
            <a:off x="1142754" y="1285115"/>
            <a:ext cx="4828553" cy="51018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74E017-5EAA-6F91-5FF9-CF74C89D410C}"/>
              </a:ext>
            </a:extLst>
          </p:cNvPr>
          <p:cNvSpPr/>
          <p:nvPr/>
        </p:nvSpPr>
        <p:spPr>
          <a:xfrm>
            <a:off x="5700907" y="29866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AB19A5-CFC1-77E8-A69C-F49BF49E7CF2}"/>
              </a:ext>
            </a:extLst>
          </p:cNvPr>
          <p:cNvSpPr/>
          <p:nvPr/>
        </p:nvSpPr>
        <p:spPr>
          <a:xfrm>
            <a:off x="2562850" y="19204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4FD1C5-48EF-E812-9341-96E1E6F4B2E9}"/>
              </a:ext>
            </a:extLst>
          </p:cNvPr>
          <p:cNvSpPr/>
          <p:nvPr/>
        </p:nvSpPr>
        <p:spPr>
          <a:xfrm>
            <a:off x="1114803" y="2975086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75DF09-780F-177E-5096-F33794D957EB}"/>
                  </a:ext>
                </a:extLst>
              </p:cNvPr>
              <p:cNvSpPr txBox="1"/>
              <p:nvPr/>
            </p:nvSpPr>
            <p:spPr>
              <a:xfrm>
                <a:off x="5718342" y="2708619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75DF09-780F-177E-5096-F33794D95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2" y="2708619"/>
                <a:ext cx="7897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2D42F-6EEB-8F2B-254F-B0D78575329C}"/>
                  </a:ext>
                </a:extLst>
              </p:cNvPr>
              <p:cNvSpPr txBox="1"/>
              <p:nvPr/>
            </p:nvSpPr>
            <p:spPr>
              <a:xfrm>
                <a:off x="569705" y="2642225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2D42F-6EEB-8F2B-254F-B0D78575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5" y="2642225"/>
                <a:ext cx="7897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D20E81F5-F795-FA2A-6CA7-8399D6376E8B}"/>
              </a:ext>
            </a:extLst>
          </p:cNvPr>
          <p:cNvSpPr/>
          <p:nvPr/>
        </p:nvSpPr>
        <p:spPr>
          <a:xfrm>
            <a:off x="2940037" y="559152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26E3FB-C6B0-E542-BFFC-0BE3853AEDE0}"/>
              </a:ext>
            </a:extLst>
          </p:cNvPr>
          <p:cNvSpPr/>
          <p:nvPr/>
        </p:nvSpPr>
        <p:spPr>
          <a:xfrm>
            <a:off x="3416818" y="405262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B378A7-53E4-9A25-8764-F86E93265392}"/>
              </a:ext>
            </a:extLst>
          </p:cNvPr>
          <p:cNvSpPr/>
          <p:nvPr/>
        </p:nvSpPr>
        <p:spPr>
          <a:xfrm>
            <a:off x="4573669" y="2986690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C2CF86-D128-2133-980D-C3206AB60C70}"/>
              </a:ext>
            </a:extLst>
          </p:cNvPr>
          <p:cNvSpPr/>
          <p:nvPr/>
        </p:nvSpPr>
        <p:spPr>
          <a:xfrm>
            <a:off x="4254774" y="213796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89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0D964-7B76-0708-5C95-76B3DFC04AFF}"/>
              </a:ext>
            </a:extLst>
          </p:cNvPr>
          <p:cNvSpPr txBox="1"/>
          <p:nvPr/>
        </p:nvSpPr>
        <p:spPr>
          <a:xfrm>
            <a:off x="8069785" y="2497220"/>
            <a:ext cx="34636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Our final loop fails to find the third defining point when it lies on the line formed by joining the two previous defining points.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D4D986-4AE3-3F34-A911-1C3054B4FED8}"/>
                  </a:ext>
                </a:extLst>
              </p:cNvPr>
              <p:cNvSpPr txBox="1"/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" panose="02040604050505020304" pitchFamily="18" charset="0"/>
                  </a:rPr>
                  <a:t>Starting from the innermost loop, we always end the iteration where we can return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and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D4D986-4AE3-3F34-A911-1C3054B4F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blipFill>
                <a:blip r:embed="rId2"/>
                <a:stretch>
                  <a:fillRect l="-801" t="-4673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256D7C-9A22-C467-55C7-1EE29D12291B}"/>
              </a:ext>
            </a:extLst>
          </p:cNvPr>
          <p:cNvCxnSpPr>
            <a:cxnSpLocks/>
          </p:cNvCxnSpPr>
          <p:nvPr/>
        </p:nvCxnSpPr>
        <p:spPr>
          <a:xfrm>
            <a:off x="96982" y="3144345"/>
            <a:ext cx="695498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F3C0547-A15A-882F-0CB0-32E9122FDDCA}"/>
              </a:ext>
            </a:extLst>
          </p:cNvPr>
          <p:cNvSpPr/>
          <p:nvPr/>
        </p:nvSpPr>
        <p:spPr>
          <a:xfrm>
            <a:off x="4329307" y="5276212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704DD9-0299-9BCA-ECE9-5B9F66C0AC6B}"/>
              </a:ext>
            </a:extLst>
          </p:cNvPr>
          <p:cNvSpPr/>
          <p:nvPr/>
        </p:nvSpPr>
        <p:spPr>
          <a:xfrm>
            <a:off x="4637690" y="3922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1132C90-93C7-B16D-9436-0C5AA7993AA8}"/>
              </a:ext>
            </a:extLst>
          </p:cNvPr>
          <p:cNvSpPr/>
          <p:nvPr/>
        </p:nvSpPr>
        <p:spPr>
          <a:xfrm>
            <a:off x="2247540" y="4611497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06EBD5-9146-40E6-76F7-ED806E07579C}"/>
              </a:ext>
            </a:extLst>
          </p:cNvPr>
          <p:cNvSpPr/>
          <p:nvPr/>
        </p:nvSpPr>
        <p:spPr>
          <a:xfrm>
            <a:off x="1142754" y="1285115"/>
            <a:ext cx="4828553" cy="51018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2553F2-2E1C-52CB-36D2-AA36791C3BCB}"/>
              </a:ext>
            </a:extLst>
          </p:cNvPr>
          <p:cNvSpPr/>
          <p:nvPr/>
        </p:nvSpPr>
        <p:spPr>
          <a:xfrm>
            <a:off x="5700907" y="29866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E45D463-BA85-B24A-FFDA-2BFE8083404F}"/>
              </a:ext>
            </a:extLst>
          </p:cNvPr>
          <p:cNvSpPr/>
          <p:nvPr/>
        </p:nvSpPr>
        <p:spPr>
          <a:xfrm>
            <a:off x="2562850" y="19204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EF2DF5-6E3B-F149-B392-EA47151B7970}"/>
              </a:ext>
            </a:extLst>
          </p:cNvPr>
          <p:cNvSpPr/>
          <p:nvPr/>
        </p:nvSpPr>
        <p:spPr>
          <a:xfrm>
            <a:off x="1114803" y="2975086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40D774-9DBB-EBDC-9955-E4AC1834166D}"/>
                  </a:ext>
                </a:extLst>
              </p:cNvPr>
              <p:cNvSpPr txBox="1"/>
              <p:nvPr/>
            </p:nvSpPr>
            <p:spPr>
              <a:xfrm>
                <a:off x="5718342" y="2708619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40D774-9DBB-EBDC-9955-E4AC18341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2" y="2708619"/>
                <a:ext cx="7897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9527F8-858F-16C3-23EF-56D6018D8A90}"/>
                  </a:ext>
                </a:extLst>
              </p:cNvPr>
              <p:cNvSpPr txBox="1"/>
              <p:nvPr/>
            </p:nvSpPr>
            <p:spPr>
              <a:xfrm>
                <a:off x="569705" y="2642225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9527F8-858F-16C3-23EF-56D6018D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5" y="2642225"/>
                <a:ext cx="7897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0387E2A3-4F1D-8575-7E9A-8B9AACA30326}"/>
              </a:ext>
            </a:extLst>
          </p:cNvPr>
          <p:cNvSpPr/>
          <p:nvPr/>
        </p:nvSpPr>
        <p:spPr>
          <a:xfrm>
            <a:off x="2940037" y="559152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B8DF5A8-3B43-79C1-1A5F-AB2F59EB3ACA}"/>
              </a:ext>
            </a:extLst>
          </p:cNvPr>
          <p:cNvSpPr/>
          <p:nvPr/>
        </p:nvSpPr>
        <p:spPr>
          <a:xfrm>
            <a:off x="3416818" y="405262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8FB4AE-F775-6EA9-DB8E-F96E946CD3F6}"/>
              </a:ext>
            </a:extLst>
          </p:cNvPr>
          <p:cNvSpPr/>
          <p:nvPr/>
        </p:nvSpPr>
        <p:spPr>
          <a:xfrm>
            <a:off x="4573669" y="29866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4EEDA6-7505-C078-3D06-E1F9BE336081}"/>
              </a:ext>
            </a:extLst>
          </p:cNvPr>
          <p:cNvSpPr txBox="1"/>
          <p:nvPr/>
        </p:nvSpPr>
        <p:spPr>
          <a:xfrm>
            <a:off x="4811775" y="2663373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B02237-6AA2-2935-373C-725A5AF71DFC}"/>
              </a:ext>
            </a:extLst>
          </p:cNvPr>
          <p:cNvSpPr/>
          <p:nvPr/>
        </p:nvSpPr>
        <p:spPr>
          <a:xfrm>
            <a:off x="4254774" y="213796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9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D44D21-929C-8551-687A-B117A2836C94}"/>
              </a:ext>
            </a:extLst>
          </p:cNvPr>
          <p:cNvCxnSpPr>
            <a:cxnSpLocks/>
          </p:cNvCxnSpPr>
          <p:nvPr/>
        </p:nvCxnSpPr>
        <p:spPr>
          <a:xfrm>
            <a:off x="96982" y="3144345"/>
            <a:ext cx="695498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FC7666-09AA-519C-CEFD-BAB90C1AD4BC}"/>
              </a:ext>
            </a:extLst>
          </p:cNvPr>
          <p:cNvSpPr txBox="1"/>
          <p:nvPr/>
        </p:nvSpPr>
        <p:spPr>
          <a:xfrm>
            <a:off x="7853737" y="2083209"/>
            <a:ext cx="346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If a point lies on the line and is inside the circle defined by the first defining point and second defining point, then it will not be a defining point and we will iterate over other points that lie inside.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97B706-8492-6D89-A310-F1C23189337D}"/>
              </a:ext>
            </a:extLst>
          </p:cNvPr>
          <p:cNvSpPr/>
          <p:nvPr/>
        </p:nvSpPr>
        <p:spPr>
          <a:xfrm>
            <a:off x="4329307" y="5276212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49A0B0-1A33-E080-77B7-D54380B3FDEF}"/>
              </a:ext>
            </a:extLst>
          </p:cNvPr>
          <p:cNvSpPr/>
          <p:nvPr/>
        </p:nvSpPr>
        <p:spPr>
          <a:xfrm>
            <a:off x="4637690" y="3922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46C8C6-BF29-96FB-863E-F32D84A4E8F0}"/>
              </a:ext>
            </a:extLst>
          </p:cNvPr>
          <p:cNvSpPr/>
          <p:nvPr/>
        </p:nvSpPr>
        <p:spPr>
          <a:xfrm>
            <a:off x="2247540" y="4611497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5FB0B0-D798-2FBC-4D88-4DB864C0F53C}"/>
              </a:ext>
            </a:extLst>
          </p:cNvPr>
          <p:cNvSpPr/>
          <p:nvPr/>
        </p:nvSpPr>
        <p:spPr>
          <a:xfrm>
            <a:off x="1142754" y="1285115"/>
            <a:ext cx="4828553" cy="51018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BC8F4D-0192-BD5F-8355-5ED54CF7B074}"/>
              </a:ext>
            </a:extLst>
          </p:cNvPr>
          <p:cNvSpPr/>
          <p:nvPr/>
        </p:nvSpPr>
        <p:spPr>
          <a:xfrm>
            <a:off x="5700907" y="29866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7528ED-9BBA-90D3-53E4-D82B1FDDB126}"/>
              </a:ext>
            </a:extLst>
          </p:cNvPr>
          <p:cNvSpPr/>
          <p:nvPr/>
        </p:nvSpPr>
        <p:spPr>
          <a:xfrm>
            <a:off x="2562850" y="19204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32D5C-59F6-D822-8126-B5FBB7CE67CE}"/>
              </a:ext>
            </a:extLst>
          </p:cNvPr>
          <p:cNvSpPr/>
          <p:nvPr/>
        </p:nvSpPr>
        <p:spPr>
          <a:xfrm>
            <a:off x="1114803" y="2975086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4E8B3E-27BF-B657-4909-1B1B36E492F1}"/>
                  </a:ext>
                </a:extLst>
              </p:cNvPr>
              <p:cNvSpPr txBox="1"/>
              <p:nvPr/>
            </p:nvSpPr>
            <p:spPr>
              <a:xfrm>
                <a:off x="5718342" y="2708619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4E8B3E-27BF-B657-4909-1B1B36E49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2" y="2708619"/>
                <a:ext cx="7897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E92C15-C1C2-C856-6396-45CB3F5FAE73}"/>
                  </a:ext>
                </a:extLst>
              </p:cNvPr>
              <p:cNvSpPr txBox="1"/>
              <p:nvPr/>
            </p:nvSpPr>
            <p:spPr>
              <a:xfrm>
                <a:off x="569705" y="2642225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E92C15-C1C2-C856-6396-45CB3F5FA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5" y="2642225"/>
                <a:ext cx="7897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6C467FB-3D3D-F8E6-10D1-D15DBC429216}"/>
              </a:ext>
            </a:extLst>
          </p:cNvPr>
          <p:cNvSpPr/>
          <p:nvPr/>
        </p:nvSpPr>
        <p:spPr>
          <a:xfrm>
            <a:off x="2940037" y="559152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9783EF-5D84-3E12-3954-4774955514B8}"/>
              </a:ext>
            </a:extLst>
          </p:cNvPr>
          <p:cNvSpPr/>
          <p:nvPr/>
        </p:nvSpPr>
        <p:spPr>
          <a:xfrm>
            <a:off x="3416818" y="405262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CFAB22-FC1E-B28F-3416-A5269C631F40}"/>
                  </a:ext>
                </a:extLst>
              </p:cNvPr>
              <p:cNvSpPr txBox="1"/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" panose="02040604050505020304" pitchFamily="18" charset="0"/>
                  </a:rPr>
                  <a:t>Starting from the innermost loop, we always end the iteration where we can return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and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CFAB22-FC1E-B28F-3416-A5269C631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blipFill>
                <a:blip r:embed="rId4"/>
                <a:stretch>
                  <a:fillRect l="-801" t="-4673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6BE038A6-9C45-AE1B-DCBB-AF9FE7E35B03}"/>
              </a:ext>
            </a:extLst>
          </p:cNvPr>
          <p:cNvSpPr/>
          <p:nvPr/>
        </p:nvSpPr>
        <p:spPr>
          <a:xfrm>
            <a:off x="4254774" y="213796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6096B9-D258-F5EE-A30B-D14F88CA29EC}"/>
              </a:ext>
            </a:extLst>
          </p:cNvPr>
          <p:cNvSpPr/>
          <p:nvPr/>
        </p:nvSpPr>
        <p:spPr>
          <a:xfrm>
            <a:off x="6386701" y="4470423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8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948D3-9614-61DD-A6C2-78AFB1130603}"/>
              </a:ext>
            </a:extLst>
          </p:cNvPr>
          <p:cNvSpPr txBox="1"/>
          <p:nvPr/>
        </p:nvSpPr>
        <p:spPr>
          <a:xfrm>
            <a:off x="8106828" y="2482009"/>
            <a:ext cx="3463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If the point lies on the line, but is outside, then one of the inner defining points get replaced in further iterations.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17F41E-08CB-8750-8BBD-30EB7FA15E2C}"/>
                  </a:ext>
                </a:extLst>
              </p:cNvPr>
              <p:cNvSpPr txBox="1"/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" panose="02040604050505020304" pitchFamily="18" charset="0"/>
                  </a:rPr>
                  <a:t>Starting from the innermost loop, we always end the iteration where we can return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and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17F41E-08CB-8750-8BBD-30EB7FA1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blipFill>
                <a:blip r:embed="rId2"/>
                <a:stretch>
                  <a:fillRect l="-801" t="-4673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D44D21-929C-8551-687A-B117A2836C94}"/>
              </a:ext>
            </a:extLst>
          </p:cNvPr>
          <p:cNvCxnSpPr>
            <a:cxnSpLocks/>
          </p:cNvCxnSpPr>
          <p:nvPr/>
        </p:nvCxnSpPr>
        <p:spPr>
          <a:xfrm>
            <a:off x="96982" y="3144345"/>
            <a:ext cx="74676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F91D1-C562-C7D7-B800-A8FC1742C73A}"/>
              </a:ext>
            </a:extLst>
          </p:cNvPr>
          <p:cNvSpPr txBox="1"/>
          <p:nvPr/>
        </p:nvSpPr>
        <p:spPr>
          <a:xfrm>
            <a:off x="6613529" y="2631850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B571E0-8939-42E6-8719-5D29E9EB5F9A}"/>
              </a:ext>
            </a:extLst>
          </p:cNvPr>
          <p:cNvSpPr/>
          <p:nvPr/>
        </p:nvSpPr>
        <p:spPr>
          <a:xfrm>
            <a:off x="6643493" y="2972199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313AB8E-1A03-62F1-8574-224A39EFD872}"/>
              </a:ext>
            </a:extLst>
          </p:cNvPr>
          <p:cNvSpPr/>
          <p:nvPr/>
        </p:nvSpPr>
        <p:spPr>
          <a:xfrm>
            <a:off x="4329307" y="5276212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4A024E-6A97-0529-2100-BF174446BF08}"/>
              </a:ext>
            </a:extLst>
          </p:cNvPr>
          <p:cNvSpPr/>
          <p:nvPr/>
        </p:nvSpPr>
        <p:spPr>
          <a:xfrm>
            <a:off x="4637690" y="392294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E5CD68-A4E4-6D11-712D-4077FE16DC57}"/>
              </a:ext>
            </a:extLst>
          </p:cNvPr>
          <p:cNvSpPr/>
          <p:nvPr/>
        </p:nvSpPr>
        <p:spPr>
          <a:xfrm>
            <a:off x="2247540" y="4611497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AD09C4-051D-3CFC-10FB-F92318BAB138}"/>
              </a:ext>
            </a:extLst>
          </p:cNvPr>
          <p:cNvSpPr/>
          <p:nvPr/>
        </p:nvSpPr>
        <p:spPr>
          <a:xfrm>
            <a:off x="1142754" y="1285115"/>
            <a:ext cx="4828553" cy="51018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37BDAC-47A5-AC15-DACE-56AB53034A78}"/>
              </a:ext>
            </a:extLst>
          </p:cNvPr>
          <p:cNvSpPr/>
          <p:nvPr/>
        </p:nvSpPr>
        <p:spPr>
          <a:xfrm>
            <a:off x="5700907" y="2986690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C83C79-58E0-0FB8-35C3-492998689D65}"/>
              </a:ext>
            </a:extLst>
          </p:cNvPr>
          <p:cNvSpPr/>
          <p:nvPr/>
        </p:nvSpPr>
        <p:spPr>
          <a:xfrm>
            <a:off x="2562850" y="19204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D55A5D-C494-A907-289B-489203D07B08}"/>
              </a:ext>
            </a:extLst>
          </p:cNvPr>
          <p:cNvSpPr/>
          <p:nvPr/>
        </p:nvSpPr>
        <p:spPr>
          <a:xfrm>
            <a:off x="1114803" y="2975086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7941C2-464E-9CEA-3A84-B97497B27E00}"/>
                  </a:ext>
                </a:extLst>
              </p:cNvPr>
              <p:cNvSpPr txBox="1"/>
              <p:nvPr/>
            </p:nvSpPr>
            <p:spPr>
              <a:xfrm>
                <a:off x="5718342" y="2708619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7941C2-464E-9CEA-3A84-B97497B2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42" y="2708619"/>
                <a:ext cx="7897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AA9B25-5F0B-CBE7-B5EE-C1C07C67F524}"/>
                  </a:ext>
                </a:extLst>
              </p:cNvPr>
              <p:cNvSpPr txBox="1"/>
              <p:nvPr/>
            </p:nvSpPr>
            <p:spPr>
              <a:xfrm>
                <a:off x="569705" y="2642225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AA9B25-5F0B-CBE7-B5EE-C1C07C67F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5" y="2642225"/>
                <a:ext cx="7897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40BCB128-A599-BD3B-829F-E6052C1D9AE1}"/>
              </a:ext>
            </a:extLst>
          </p:cNvPr>
          <p:cNvSpPr/>
          <p:nvPr/>
        </p:nvSpPr>
        <p:spPr>
          <a:xfrm>
            <a:off x="2940037" y="559152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1166E9-F422-4BB8-B907-E6DD54D66430}"/>
              </a:ext>
            </a:extLst>
          </p:cNvPr>
          <p:cNvSpPr/>
          <p:nvPr/>
        </p:nvSpPr>
        <p:spPr>
          <a:xfrm>
            <a:off x="3416818" y="405262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9ACC72-4E41-CA94-3FBF-B89EC3D169AA}"/>
              </a:ext>
            </a:extLst>
          </p:cNvPr>
          <p:cNvSpPr/>
          <p:nvPr/>
        </p:nvSpPr>
        <p:spPr>
          <a:xfrm>
            <a:off x="4254774" y="213796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D44D21-929C-8551-687A-B117A2836C94}"/>
              </a:ext>
            </a:extLst>
          </p:cNvPr>
          <p:cNvCxnSpPr>
            <a:cxnSpLocks/>
          </p:cNvCxnSpPr>
          <p:nvPr/>
        </p:nvCxnSpPr>
        <p:spPr>
          <a:xfrm>
            <a:off x="2282417" y="3182323"/>
            <a:ext cx="74676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F91D1-C562-C7D7-B800-A8FC1742C73A}"/>
              </a:ext>
            </a:extLst>
          </p:cNvPr>
          <p:cNvSpPr txBox="1"/>
          <p:nvPr/>
        </p:nvSpPr>
        <p:spPr>
          <a:xfrm>
            <a:off x="8798964" y="2669828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B571E0-8939-42E6-8719-5D29E9EB5F9A}"/>
              </a:ext>
            </a:extLst>
          </p:cNvPr>
          <p:cNvSpPr/>
          <p:nvPr/>
        </p:nvSpPr>
        <p:spPr>
          <a:xfrm>
            <a:off x="8828928" y="3010177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313AB8E-1A03-62F1-8574-224A39EFD872}"/>
              </a:ext>
            </a:extLst>
          </p:cNvPr>
          <p:cNvSpPr/>
          <p:nvPr/>
        </p:nvSpPr>
        <p:spPr>
          <a:xfrm>
            <a:off x="6514742" y="5314190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4A024E-6A97-0529-2100-BF174446BF08}"/>
              </a:ext>
            </a:extLst>
          </p:cNvPr>
          <p:cNvSpPr/>
          <p:nvPr/>
        </p:nvSpPr>
        <p:spPr>
          <a:xfrm>
            <a:off x="6823125" y="396092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E5CD68-A4E4-6D11-712D-4077FE16DC57}"/>
              </a:ext>
            </a:extLst>
          </p:cNvPr>
          <p:cNvSpPr/>
          <p:nvPr/>
        </p:nvSpPr>
        <p:spPr>
          <a:xfrm>
            <a:off x="4432975" y="464947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AD09C4-051D-3CFC-10FB-F92318BAB138}"/>
              </a:ext>
            </a:extLst>
          </p:cNvPr>
          <p:cNvSpPr/>
          <p:nvPr/>
        </p:nvSpPr>
        <p:spPr>
          <a:xfrm>
            <a:off x="3328189" y="1323093"/>
            <a:ext cx="4828553" cy="510186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37BDAC-47A5-AC15-DACE-56AB53034A78}"/>
              </a:ext>
            </a:extLst>
          </p:cNvPr>
          <p:cNvSpPr/>
          <p:nvPr/>
        </p:nvSpPr>
        <p:spPr>
          <a:xfrm>
            <a:off x="7886342" y="3024668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C83C79-58E0-0FB8-35C3-492998689D65}"/>
              </a:ext>
            </a:extLst>
          </p:cNvPr>
          <p:cNvSpPr/>
          <p:nvPr/>
        </p:nvSpPr>
        <p:spPr>
          <a:xfrm>
            <a:off x="4748285" y="195841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D55A5D-C494-A907-289B-489203D07B08}"/>
              </a:ext>
            </a:extLst>
          </p:cNvPr>
          <p:cNvSpPr/>
          <p:nvPr/>
        </p:nvSpPr>
        <p:spPr>
          <a:xfrm>
            <a:off x="3300238" y="3013064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7941C2-464E-9CEA-3A84-B97497B27E00}"/>
                  </a:ext>
                </a:extLst>
              </p:cNvPr>
              <p:cNvSpPr txBox="1"/>
              <p:nvPr/>
            </p:nvSpPr>
            <p:spPr>
              <a:xfrm>
                <a:off x="7903777" y="2746597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7941C2-464E-9CEA-3A84-B97497B2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777" y="2746597"/>
                <a:ext cx="7897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AA9B25-5F0B-CBE7-B5EE-C1C07C67F524}"/>
                  </a:ext>
                </a:extLst>
              </p:cNvPr>
              <p:cNvSpPr txBox="1"/>
              <p:nvPr/>
            </p:nvSpPr>
            <p:spPr>
              <a:xfrm>
                <a:off x="2755140" y="2680203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AA9B25-5F0B-CBE7-B5EE-C1C07C67F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40" y="2680203"/>
                <a:ext cx="7897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40BCB128-A599-BD3B-829F-E6052C1D9AE1}"/>
              </a:ext>
            </a:extLst>
          </p:cNvPr>
          <p:cNvSpPr/>
          <p:nvPr/>
        </p:nvSpPr>
        <p:spPr>
          <a:xfrm>
            <a:off x="5125472" y="562950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1166E9-F422-4BB8-B907-E6DD54D66430}"/>
              </a:ext>
            </a:extLst>
          </p:cNvPr>
          <p:cNvSpPr/>
          <p:nvPr/>
        </p:nvSpPr>
        <p:spPr>
          <a:xfrm>
            <a:off x="5602253" y="40906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9ACC72-4E41-CA94-3FBF-B89EC3D169AA}"/>
              </a:ext>
            </a:extLst>
          </p:cNvPr>
          <p:cNvSpPr/>
          <p:nvPr/>
        </p:nvSpPr>
        <p:spPr>
          <a:xfrm>
            <a:off x="6440209" y="2175938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FC8F1-49AA-E950-8AA9-92B592A50DAC}"/>
                  </a:ext>
                </a:extLst>
              </p:cNvPr>
              <p:cNvSpPr txBox="1"/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" panose="02040604050505020304" pitchFamily="18" charset="0"/>
                  </a:rPr>
                  <a:t>Starting from the innermost loop, we always end the iteration where we can return the smallest enclosing circle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points and passing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FC8F1-49AA-E950-8AA9-92B592A50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" y="89015"/>
                <a:ext cx="11090564" cy="1347548"/>
              </a:xfrm>
              <a:prstGeom prst="rect">
                <a:avLst/>
              </a:prstGeom>
              <a:blipFill>
                <a:blip r:embed="rId4"/>
                <a:stretch>
                  <a:fillRect l="-801" t="-4673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BE30FA-F036-74F5-0E32-19E134E36FFB}"/>
              </a:ext>
            </a:extLst>
          </p:cNvPr>
          <p:cNvSpPr txBox="1"/>
          <p:nvPr/>
        </p:nvSpPr>
        <p:spPr>
          <a:xfrm>
            <a:off x="8492431" y="4273396"/>
            <a:ext cx="3463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If the point lies on the line, but is outside, then one of the inner defining points get replaced in further iterations.</a:t>
            </a:r>
          </a:p>
        </p:txBody>
      </p:sp>
    </p:spTree>
    <p:extLst>
      <p:ext uri="{BB962C8B-B14F-4D97-AF65-F5344CB8AC3E}">
        <p14:creationId xmlns:p14="http://schemas.microsoft.com/office/powerpoint/2010/main" val="3450601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9E2154-A60B-F504-D96A-4419380EE0FA}"/>
              </a:ext>
            </a:extLst>
          </p:cNvPr>
          <p:cNvCxnSpPr>
            <a:cxnSpLocks/>
          </p:cNvCxnSpPr>
          <p:nvPr/>
        </p:nvCxnSpPr>
        <p:spPr>
          <a:xfrm>
            <a:off x="2362200" y="2867254"/>
            <a:ext cx="74676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27F0FCC-9C64-F904-0CC9-2ED730BFE6F6}"/>
              </a:ext>
            </a:extLst>
          </p:cNvPr>
          <p:cNvSpPr/>
          <p:nvPr/>
        </p:nvSpPr>
        <p:spPr>
          <a:xfrm>
            <a:off x="6594525" y="4999121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A6903-245E-F10F-2DCE-EDDCEB3A5DB8}"/>
              </a:ext>
            </a:extLst>
          </p:cNvPr>
          <p:cNvSpPr/>
          <p:nvPr/>
        </p:nvSpPr>
        <p:spPr>
          <a:xfrm>
            <a:off x="6902908" y="364585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62E55A-7DB5-648C-3DFB-B97C6CBBBBED}"/>
              </a:ext>
            </a:extLst>
          </p:cNvPr>
          <p:cNvSpPr/>
          <p:nvPr/>
        </p:nvSpPr>
        <p:spPr>
          <a:xfrm>
            <a:off x="3407972" y="573224"/>
            <a:ext cx="5816049" cy="614525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C57661-766D-D2D5-CE98-5ED703396C7E}"/>
              </a:ext>
            </a:extLst>
          </p:cNvPr>
          <p:cNvSpPr/>
          <p:nvPr/>
        </p:nvSpPr>
        <p:spPr>
          <a:xfrm>
            <a:off x="4512758" y="4334406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E72221-04F6-7757-67EE-A2DF4A1A3E6C}"/>
              </a:ext>
            </a:extLst>
          </p:cNvPr>
          <p:cNvSpPr/>
          <p:nvPr/>
        </p:nvSpPr>
        <p:spPr>
          <a:xfrm>
            <a:off x="7966125" y="2709599"/>
            <a:ext cx="315310" cy="3153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DB4E53-5481-8866-591D-1482725E50B7}"/>
              </a:ext>
            </a:extLst>
          </p:cNvPr>
          <p:cNvSpPr/>
          <p:nvPr/>
        </p:nvSpPr>
        <p:spPr>
          <a:xfrm>
            <a:off x="4828068" y="164334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30AD11-6585-5558-7A7E-207F66B524E4}"/>
              </a:ext>
            </a:extLst>
          </p:cNvPr>
          <p:cNvSpPr/>
          <p:nvPr/>
        </p:nvSpPr>
        <p:spPr>
          <a:xfrm>
            <a:off x="3380021" y="2697995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AB2491-9D62-EF45-F377-0A6BCD36AB3A}"/>
                  </a:ext>
                </a:extLst>
              </p:cNvPr>
              <p:cNvSpPr txBox="1"/>
              <p:nvPr/>
            </p:nvSpPr>
            <p:spPr>
              <a:xfrm>
                <a:off x="8998764" y="2433586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AB2491-9D62-EF45-F377-0A6BCD36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764" y="2433586"/>
                <a:ext cx="7897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C85A34-ADD8-D968-201C-EAA2DDE922BF}"/>
                  </a:ext>
                </a:extLst>
              </p:cNvPr>
              <p:cNvSpPr txBox="1"/>
              <p:nvPr/>
            </p:nvSpPr>
            <p:spPr>
              <a:xfrm>
                <a:off x="2834923" y="2365134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C85A34-ADD8-D968-201C-EAA2DDE9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23" y="2365134"/>
                <a:ext cx="7897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BA07B7CF-1920-9B06-036D-97443C8E4ED5}"/>
              </a:ext>
            </a:extLst>
          </p:cNvPr>
          <p:cNvSpPr/>
          <p:nvPr/>
        </p:nvSpPr>
        <p:spPr>
          <a:xfrm>
            <a:off x="5205255" y="531443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075D29A-0D71-7540-05B9-0ACBC9968491}"/>
              </a:ext>
            </a:extLst>
          </p:cNvPr>
          <p:cNvSpPr/>
          <p:nvPr/>
        </p:nvSpPr>
        <p:spPr>
          <a:xfrm>
            <a:off x="5682036" y="3775533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A29575-9E07-A1BB-237A-FD2422C7C4B7}"/>
              </a:ext>
            </a:extLst>
          </p:cNvPr>
          <p:cNvSpPr/>
          <p:nvPr/>
        </p:nvSpPr>
        <p:spPr>
          <a:xfrm>
            <a:off x="8908711" y="2695108"/>
            <a:ext cx="315310" cy="315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8E7174-AA32-6028-296E-30D0F8594EEC}"/>
              </a:ext>
            </a:extLst>
          </p:cNvPr>
          <p:cNvSpPr/>
          <p:nvPr/>
        </p:nvSpPr>
        <p:spPr>
          <a:xfrm>
            <a:off x="7139866" y="1708621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1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5EB62-9E4B-DD5B-0D6E-1C6C2B85195B}"/>
              </a:ext>
            </a:extLst>
          </p:cNvPr>
          <p:cNvSpPr txBox="1">
            <a:spLocks/>
          </p:cNvSpPr>
          <p:nvPr/>
        </p:nvSpPr>
        <p:spPr>
          <a:xfrm>
            <a:off x="838200" y="2722229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Time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349731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Lemma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/>
              <p:nvPr/>
            </p:nvSpPr>
            <p:spPr>
              <a:xfrm>
                <a:off x="550718" y="1618976"/>
                <a:ext cx="11128664" cy="98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Probability that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lies outside the smallest enclosing circle of points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,</a:t>
                </a:r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is  ≤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IN" sz="2400">
                  <a:solidFill>
                    <a:schemeClr val="accent2">
                      <a:lumMod val="75000"/>
                    </a:schemeClr>
                  </a:solidFill>
                  <a:effectLst/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8" y="1618976"/>
                <a:ext cx="11128664" cy="985976"/>
              </a:xfrm>
              <a:prstGeom prst="rect">
                <a:avLst/>
              </a:prstGeom>
              <a:blipFill>
                <a:blip r:embed="rId2"/>
                <a:stretch>
                  <a:fillRect l="-821" t="-4969" r="-1095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0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Lemma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/>
              <p:nvPr/>
            </p:nvSpPr>
            <p:spPr>
              <a:xfrm>
                <a:off x="550718" y="1618976"/>
                <a:ext cx="11128664" cy="98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Probability that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lies outside the smallest enclosing circle of points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,</a:t>
                </a:r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is  ≤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IN" sz="2400">
                  <a:solidFill>
                    <a:schemeClr val="accent2">
                      <a:lumMod val="75000"/>
                    </a:schemeClr>
                  </a:solidFill>
                  <a:effectLst/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8" y="1618976"/>
                <a:ext cx="11128664" cy="985976"/>
              </a:xfrm>
              <a:prstGeom prst="rect">
                <a:avLst/>
              </a:prstGeom>
              <a:blipFill>
                <a:blip r:embed="rId2"/>
                <a:stretch>
                  <a:fillRect l="-821" t="-4969" r="-1095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FBEA7-DAC2-2BA2-B68F-F89343692366}"/>
                  </a:ext>
                </a:extLst>
              </p:cNvPr>
              <p:cNvSpPr txBox="1"/>
              <p:nvPr/>
            </p:nvSpPr>
            <p:spPr>
              <a:xfrm>
                <a:off x="550718" y="2701371"/>
                <a:ext cx="10515600" cy="231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>
                    <a:latin typeface="Century" panose="02040604050505020304" pitchFamily="18" charset="0"/>
                  </a:rPr>
                  <a:t>Using backward analysis, </a:t>
                </a:r>
              </a:p>
              <a:p>
                <a:endParaRPr lang="en-IN" sz="2400">
                  <a:latin typeface="Century" panose="02040604050505020304" pitchFamily="18" charset="0"/>
                </a:endParaRPr>
              </a:p>
              <a:p>
                <a:r>
                  <a:rPr lang="en-IN" sz="2400">
                    <a:latin typeface="Century" panose="02040604050505020304" pitchFamily="18" charset="0"/>
                  </a:rPr>
                  <a:t>If the Smallest Enclosing Circle is changed on adding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400">
                    <a:latin typeface="Century" panose="02040604050505020304" pitchFamily="18" charset="0"/>
                  </a:rPr>
                  <a:t> point,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>
                    <a:latin typeface="Century" panose="02040604050505020304" pitchFamily="18" charset="0"/>
                  </a:rPr>
                  <a:t> must be one of the </a:t>
                </a:r>
                <a:r>
                  <a:rPr lang="en-IN" sz="2400">
                    <a:solidFill>
                      <a:srgbClr val="00B050"/>
                    </a:solidFill>
                    <a:latin typeface="Century" panose="02040604050505020304" pitchFamily="18" charset="0"/>
                  </a:rPr>
                  <a:t>defining points</a:t>
                </a:r>
                <a:r>
                  <a:rPr lang="en-IN" sz="2400">
                    <a:latin typeface="Century" panose="02040604050505020304" pitchFamily="18" charset="0"/>
                  </a:rPr>
                  <a:t> of the Smallest Enclosing Circle of first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>
                    <a:latin typeface="Century" panose="02040604050505020304" pitchFamily="18" charset="0"/>
                  </a:rPr>
                  <a:t> points. </a:t>
                </a:r>
              </a:p>
              <a:p>
                <a:endParaRPr lang="en-IN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FBEA7-DAC2-2BA2-B68F-F89343692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8" y="2701371"/>
                <a:ext cx="10515600" cy="2314864"/>
              </a:xfrm>
              <a:prstGeom prst="rect">
                <a:avLst/>
              </a:prstGeom>
              <a:blipFill>
                <a:blip r:embed="rId3"/>
                <a:stretch>
                  <a:fillRect l="-870" t="-2105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559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FB891E-E054-BBAA-F309-EA8401E5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3494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Uniqueness of the smallest enclosing circle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Lemma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/>
              <p:nvPr/>
            </p:nvSpPr>
            <p:spPr>
              <a:xfrm>
                <a:off x="550718" y="1618976"/>
                <a:ext cx="11128664" cy="98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Probability that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lies outside the smallest enclosing circle of points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,</a:t>
                </a:r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>
                    <a:solidFill>
                      <a:schemeClr val="accent2">
                        <a:lumMod val="75000"/>
                      </a:schemeClr>
                    </a:solidFill>
                    <a:latin typeface="Century" panose="02040604050505020304" pitchFamily="18" charset="0"/>
                  </a:rPr>
                  <a:t> is  ≤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IN" sz="2400">
                  <a:solidFill>
                    <a:schemeClr val="accent2">
                      <a:lumMod val="75000"/>
                    </a:schemeClr>
                  </a:solidFill>
                  <a:effectLst/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AFA37-EDAF-670E-66F9-46823FE3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8" y="1618976"/>
                <a:ext cx="11128664" cy="985976"/>
              </a:xfrm>
              <a:prstGeom prst="rect">
                <a:avLst/>
              </a:prstGeom>
              <a:blipFill>
                <a:blip r:embed="rId2"/>
                <a:stretch>
                  <a:fillRect l="-821" t="-4969" r="-1095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FBEA7-DAC2-2BA2-B68F-F89343692366}"/>
                  </a:ext>
                </a:extLst>
              </p:cNvPr>
              <p:cNvSpPr txBox="1"/>
              <p:nvPr/>
            </p:nvSpPr>
            <p:spPr>
              <a:xfrm>
                <a:off x="550718" y="2701371"/>
                <a:ext cx="10515600" cy="231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entury" panose="02040604050505020304" pitchFamily="18" charset="0"/>
                  </a:rPr>
                  <a:t>Using backward analysis, </a:t>
                </a:r>
              </a:p>
              <a:p>
                <a:endParaRPr lang="en-IN" sz="2400" dirty="0">
                  <a:latin typeface="Century" panose="02040604050505020304" pitchFamily="18" charset="0"/>
                </a:endParaRPr>
              </a:p>
              <a:p>
                <a:r>
                  <a:rPr lang="en-IN" sz="2400" dirty="0">
                    <a:latin typeface="Century" panose="02040604050505020304" pitchFamily="18" charset="0"/>
                  </a:rPr>
                  <a:t>If the Smallest Enclosing Circle is changed on adding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 point,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 must be one of the </a:t>
                </a:r>
                <a:r>
                  <a:rPr lang="en-IN" sz="2400" dirty="0">
                    <a:solidFill>
                      <a:srgbClr val="00B050"/>
                    </a:solidFill>
                    <a:latin typeface="Century" panose="02040604050505020304" pitchFamily="18" charset="0"/>
                  </a:rPr>
                  <a:t>defining points</a:t>
                </a:r>
                <a:r>
                  <a:rPr lang="en-IN" sz="2400" dirty="0">
                    <a:latin typeface="Century" panose="02040604050505020304" pitchFamily="18" charset="0"/>
                  </a:rPr>
                  <a:t> of the Smallest Enclosing Circle of first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 points. </a:t>
                </a:r>
              </a:p>
              <a:p>
                <a:endParaRPr lang="en-IN" sz="24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6FBEA7-DAC2-2BA2-B68F-F89343692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8" y="2701371"/>
                <a:ext cx="10515600" cy="2314864"/>
              </a:xfrm>
              <a:prstGeom prst="rect">
                <a:avLst/>
              </a:prstGeom>
              <a:blipFill>
                <a:blip r:embed="rId3"/>
                <a:stretch>
                  <a:fillRect l="-870" t="-2105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57520-0DA0-B028-EA46-1BFFB97990D0}"/>
                  </a:ext>
                </a:extLst>
              </p:cNvPr>
              <p:cNvSpPr txBox="1"/>
              <p:nvPr/>
            </p:nvSpPr>
            <p:spPr>
              <a:xfrm>
                <a:off x="550718" y="4975561"/>
                <a:ext cx="10148925" cy="1262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entury" panose="02040604050505020304" pitchFamily="18" charset="0"/>
                  </a:rPr>
                  <a:t>There can be at most 3 defining points for this circle, so the probability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 point is </a:t>
                </a:r>
                <a:r>
                  <a:rPr lang="en-IN" sz="2400" dirty="0">
                    <a:solidFill>
                      <a:srgbClr val="00B050"/>
                    </a:solidFill>
                    <a:latin typeface="Century" panose="02040604050505020304" pitchFamily="18" charset="0"/>
                  </a:rPr>
                  <a:t>defining point </a:t>
                </a:r>
                <a:r>
                  <a:rPr lang="en-IN" sz="2400" dirty="0">
                    <a:latin typeface="Century" panose="02040604050505020304" pitchFamily="18" charset="0"/>
                  </a:rPr>
                  <a:t>is  ≤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IN" sz="2400" dirty="0">
                    <a:latin typeface="Century" panose="02040604050505020304" pitchFamily="18" charset="0"/>
                  </a:rPr>
                  <a:t>. </a:t>
                </a:r>
                <a:endParaRPr lang="en-IN" sz="2400" dirty="0">
                  <a:effectLst/>
                  <a:latin typeface="Century" panose="020406040505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57520-0DA0-B028-EA46-1BFFB9799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8" y="4975561"/>
                <a:ext cx="10148925" cy="1262974"/>
              </a:xfrm>
              <a:prstGeom prst="rect">
                <a:avLst/>
              </a:prstGeom>
              <a:blipFill>
                <a:blip r:embed="rId4"/>
                <a:stretch>
                  <a:fillRect l="-901" t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497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Time Complexity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6235E-3649-B2CD-EC53-B5F89CAC1E61}"/>
              </a:ext>
            </a:extLst>
          </p:cNvPr>
          <p:cNvSpPr txBox="1"/>
          <p:nvPr/>
        </p:nvSpPr>
        <p:spPr>
          <a:xfrm>
            <a:off x="575610" y="1631111"/>
            <a:ext cx="1032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Expected time taken to find smallest enclosing circle with :</a:t>
            </a:r>
          </a:p>
        </p:txBody>
      </p:sp>
    </p:spTree>
    <p:extLst>
      <p:ext uri="{BB962C8B-B14F-4D97-AF65-F5344CB8AC3E}">
        <p14:creationId xmlns:p14="http://schemas.microsoft.com/office/powerpoint/2010/main" val="383113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Time Complexity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57520-0DA0-B028-EA46-1BFFB97990D0}"/>
              </a:ext>
            </a:extLst>
          </p:cNvPr>
          <p:cNvSpPr txBox="1"/>
          <p:nvPr/>
        </p:nvSpPr>
        <p:spPr>
          <a:xfrm>
            <a:off x="575610" y="2592565"/>
            <a:ext cx="314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One defining point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6235E-3649-B2CD-EC53-B5F89CAC1E61}"/>
              </a:ext>
            </a:extLst>
          </p:cNvPr>
          <p:cNvSpPr txBox="1"/>
          <p:nvPr/>
        </p:nvSpPr>
        <p:spPr>
          <a:xfrm>
            <a:off x="575610" y="1631111"/>
            <a:ext cx="1032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Expected time taken to find smallest enclosing circle with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/>
              <p:nvPr/>
            </p:nvSpPr>
            <p:spPr>
              <a:xfrm>
                <a:off x="4005123" y="2436248"/>
                <a:ext cx="8000561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𝑑𝑒𝑓𝑖𝑛𝑖𝑛𝑔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23" y="2436248"/>
                <a:ext cx="8000561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Time Complexity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57520-0DA0-B028-EA46-1BFFB97990D0}"/>
              </a:ext>
            </a:extLst>
          </p:cNvPr>
          <p:cNvSpPr txBox="1"/>
          <p:nvPr/>
        </p:nvSpPr>
        <p:spPr>
          <a:xfrm>
            <a:off x="575610" y="2592565"/>
            <a:ext cx="314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One defining point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6235E-3649-B2CD-EC53-B5F89CAC1E61}"/>
              </a:ext>
            </a:extLst>
          </p:cNvPr>
          <p:cNvSpPr txBox="1"/>
          <p:nvPr/>
        </p:nvSpPr>
        <p:spPr>
          <a:xfrm>
            <a:off x="575610" y="1631111"/>
            <a:ext cx="1032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Expected time taken to find smallest enclosing circle with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2F429-3356-9E5F-9F51-CC693CCBCE7D}"/>
              </a:ext>
            </a:extLst>
          </p:cNvPr>
          <p:cNvSpPr txBox="1"/>
          <p:nvPr/>
        </p:nvSpPr>
        <p:spPr>
          <a:xfrm>
            <a:off x="562915" y="3900671"/>
            <a:ext cx="314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Two defining points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/>
              <p:nvPr/>
            </p:nvSpPr>
            <p:spPr>
              <a:xfrm>
                <a:off x="4005123" y="2436248"/>
                <a:ext cx="8000561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𝑑𝑒𝑓𝑖𝑛𝑖𝑛𝑔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23" y="2436248"/>
                <a:ext cx="8000561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32AD5-18CD-9780-91B0-0572FD5EF331}"/>
                  </a:ext>
                </a:extLst>
              </p:cNvPr>
              <p:cNvSpPr txBox="1"/>
              <p:nvPr/>
            </p:nvSpPr>
            <p:spPr>
              <a:xfrm>
                <a:off x="4228876" y="3706002"/>
                <a:ext cx="7578437" cy="85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𝑑𝑒𝑓𝑖𝑛𝑖𝑛𝑔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32AD5-18CD-9780-91B0-0572FD5E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76" y="3706002"/>
                <a:ext cx="7578437" cy="851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4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Time Complexity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57520-0DA0-B028-EA46-1BFFB97990D0}"/>
              </a:ext>
            </a:extLst>
          </p:cNvPr>
          <p:cNvSpPr txBox="1"/>
          <p:nvPr/>
        </p:nvSpPr>
        <p:spPr>
          <a:xfrm>
            <a:off x="575610" y="2592565"/>
            <a:ext cx="314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One defining point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6235E-3649-B2CD-EC53-B5F89CAC1E61}"/>
              </a:ext>
            </a:extLst>
          </p:cNvPr>
          <p:cNvSpPr txBox="1"/>
          <p:nvPr/>
        </p:nvSpPr>
        <p:spPr>
          <a:xfrm>
            <a:off x="575610" y="1631111"/>
            <a:ext cx="1032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Expected time taken to find smallest enclosing circle with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54376-0849-0517-3711-5B281C299CB0}"/>
              </a:ext>
            </a:extLst>
          </p:cNvPr>
          <p:cNvSpPr txBox="1"/>
          <p:nvPr/>
        </p:nvSpPr>
        <p:spPr>
          <a:xfrm>
            <a:off x="562915" y="5208778"/>
            <a:ext cx="344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Three defining points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2F429-3356-9E5F-9F51-CC693CCBCE7D}"/>
              </a:ext>
            </a:extLst>
          </p:cNvPr>
          <p:cNvSpPr txBox="1"/>
          <p:nvPr/>
        </p:nvSpPr>
        <p:spPr>
          <a:xfrm>
            <a:off x="562915" y="3900671"/>
            <a:ext cx="314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Two defining points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/>
              <p:nvPr/>
            </p:nvSpPr>
            <p:spPr>
              <a:xfrm>
                <a:off x="4005123" y="2436248"/>
                <a:ext cx="8000561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𝑑𝑒𝑓𝑖𝑛𝑖𝑛𝑔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23" y="2436248"/>
                <a:ext cx="8000561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43142-2DBE-D0A4-0F7B-93559CEC6FE9}"/>
                  </a:ext>
                </a:extLst>
              </p:cNvPr>
              <p:cNvSpPr txBox="1"/>
              <p:nvPr/>
            </p:nvSpPr>
            <p:spPr>
              <a:xfrm>
                <a:off x="4228876" y="5226889"/>
                <a:ext cx="7578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43142-2DBE-D0A4-0F7B-93559CEC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76" y="5226889"/>
                <a:ext cx="757843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32AD5-18CD-9780-91B0-0572FD5EF331}"/>
                  </a:ext>
                </a:extLst>
              </p:cNvPr>
              <p:cNvSpPr txBox="1"/>
              <p:nvPr/>
            </p:nvSpPr>
            <p:spPr>
              <a:xfrm>
                <a:off x="4228876" y="3706002"/>
                <a:ext cx="7578437" cy="85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𝑑𝑒𝑓𝑖𝑛𝑖𝑛𝑔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32AD5-18CD-9780-91B0-0572FD5E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76" y="3706002"/>
                <a:ext cx="7578437" cy="851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05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Time Complexity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57520-0DA0-B028-EA46-1BFFB97990D0}"/>
              </a:ext>
            </a:extLst>
          </p:cNvPr>
          <p:cNvSpPr txBox="1"/>
          <p:nvPr/>
        </p:nvSpPr>
        <p:spPr>
          <a:xfrm>
            <a:off x="575610" y="2592565"/>
            <a:ext cx="314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One defining point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6235E-3649-B2CD-EC53-B5F89CAC1E61}"/>
              </a:ext>
            </a:extLst>
          </p:cNvPr>
          <p:cNvSpPr txBox="1"/>
          <p:nvPr/>
        </p:nvSpPr>
        <p:spPr>
          <a:xfrm>
            <a:off x="575610" y="1631111"/>
            <a:ext cx="1032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Expected time taken to find smallest enclosing circle with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54376-0849-0517-3711-5B281C299CB0}"/>
              </a:ext>
            </a:extLst>
          </p:cNvPr>
          <p:cNvSpPr txBox="1"/>
          <p:nvPr/>
        </p:nvSpPr>
        <p:spPr>
          <a:xfrm>
            <a:off x="562915" y="5208778"/>
            <a:ext cx="344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Three defining points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2F429-3356-9E5F-9F51-CC693CCBCE7D}"/>
              </a:ext>
            </a:extLst>
          </p:cNvPr>
          <p:cNvSpPr txBox="1"/>
          <p:nvPr/>
        </p:nvSpPr>
        <p:spPr>
          <a:xfrm>
            <a:off x="562915" y="3900671"/>
            <a:ext cx="314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Two defining points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/>
              <p:nvPr/>
            </p:nvSpPr>
            <p:spPr>
              <a:xfrm>
                <a:off x="4005123" y="2436248"/>
                <a:ext cx="8000561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𝑡𝑎𝑘𝑒𝑛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𝑑𝑒𝑓𝑖𝑛𝑖𝑛𝑔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23" y="2436248"/>
                <a:ext cx="8000561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43142-2DBE-D0A4-0F7B-93559CEC6FE9}"/>
                  </a:ext>
                </a:extLst>
              </p:cNvPr>
              <p:cNvSpPr txBox="1"/>
              <p:nvPr/>
            </p:nvSpPr>
            <p:spPr>
              <a:xfrm>
                <a:off x="4228876" y="5226889"/>
                <a:ext cx="7578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43142-2DBE-D0A4-0F7B-93559CEC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76" y="5226889"/>
                <a:ext cx="757843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32AD5-18CD-9780-91B0-0572FD5EF331}"/>
                  </a:ext>
                </a:extLst>
              </p:cNvPr>
              <p:cNvSpPr txBox="1"/>
              <p:nvPr/>
            </p:nvSpPr>
            <p:spPr>
              <a:xfrm>
                <a:off x="4216184" y="3873425"/>
                <a:ext cx="7578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32AD5-18CD-9780-91B0-0572FD5E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84" y="3873425"/>
                <a:ext cx="75784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71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  <a:latin typeface="Century" panose="02040604050505020304" pitchFamily="18" charset="0"/>
              </a:rPr>
              <a:t>Time Complexity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611F6B-2D43-2B41-0101-97EE1D2C1737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C449B-AAE5-A11A-E38B-B41776FF037F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57520-0DA0-B028-EA46-1BFFB97990D0}"/>
              </a:ext>
            </a:extLst>
          </p:cNvPr>
          <p:cNvSpPr txBox="1"/>
          <p:nvPr/>
        </p:nvSpPr>
        <p:spPr>
          <a:xfrm>
            <a:off x="575610" y="2592565"/>
            <a:ext cx="314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One defining point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6235E-3649-B2CD-EC53-B5F89CAC1E61}"/>
              </a:ext>
            </a:extLst>
          </p:cNvPr>
          <p:cNvSpPr txBox="1"/>
          <p:nvPr/>
        </p:nvSpPr>
        <p:spPr>
          <a:xfrm>
            <a:off x="575610" y="1631111"/>
            <a:ext cx="1032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Expected time taken to find smallest enclosing circle with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54376-0849-0517-3711-5B281C299CB0}"/>
              </a:ext>
            </a:extLst>
          </p:cNvPr>
          <p:cNvSpPr txBox="1"/>
          <p:nvPr/>
        </p:nvSpPr>
        <p:spPr>
          <a:xfrm>
            <a:off x="562915" y="5208778"/>
            <a:ext cx="344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Three defining points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2F429-3356-9E5F-9F51-CC693CCBCE7D}"/>
              </a:ext>
            </a:extLst>
          </p:cNvPr>
          <p:cNvSpPr txBox="1"/>
          <p:nvPr/>
        </p:nvSpPr>
        <p:spPr>
          <a:xfrm>
            <a:off x="562915" y="3900671"/>
            <a:ext cx="314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entury" panose="02040604050505020304" pitchFamily="18" charset="0"/>
              </a:rPr>
              <a:t>Two defining points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/>
              <p:nvPr/>
            </p:nvSpPr>
            <p:spPr>
              <a:xfrm>
                <a:off x="4005123" y="2592564"/>
                <a:ext cx="8000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0A5FB5-C87A-9001-9BD1-67DA6D49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23" y="2592564"/>
                <a:ext cx="800056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43142-2DBE-D0A4-0F7B-93559CEC6FE9}"/>
                  </a:ext>
                </a:extLst>
              </p:cNvPr>
              <p:cNvSpPr txBox="1"/>
              <p:nvPr/>
            </p:nvSpPr>
            <p:spPr>
              <a:xfrm>
                <a:off x="4228876" y="5226889"/>
                <a:ext cx="7578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43142-2DBE-D0A4-0F7B-93559CEC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76" y="5226889"/>
                <a:ext cx="757843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32AD5-18CD-9780-91B0-0572FD5EF331}"/>
                  </a:ext>
                </a:extLst>
              </p:cNvPr>
              <p:cNvSpPr txBox="1"/>
              <p:nvPr/>
            </p:nvSpPr>
            <p:spPr>
              <a:xfrm>
                <a:off x="4216184" y="3873425"/>
                <a:ext cx="7578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32AD5-18CD-9780-91B0-0572FD5E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84" y="3873425"/>
                <a:ext cx="75784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8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F8E56-55D4-0AB8-CF30-A4DB64923E6F}"/>
              </a:ext>
            </a:extLst>
          </p:cNvPr>
          <p:cNvSpPr txBox="1">
            <a:spLocks/>
          </p:cNvSpPr>
          <p:nvPr/>
        </p:nvSpPr>
        <p:spPr>
          <a:xfrm>
            <a:off x="838200" y="3003344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613139-1800-5908-8F0E-3F98DC12102A}"/>
              </a:ext>
            </a:extLst>
          </p:cNvPr>
          <p:cNvSpPr/>
          <p:nvPr/>
        </p:nvSpPr>
        <p:spPr>
          <a:xfrm>
            <a:off x="11038490" y="-499338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BEEF28-0E74-5AFE-B402-B5E2461E01F1}"/>
              </a:ext>
            </a:extLst>
          </p:cNvPr>
          <p:cNvSpPr/>
          <p:nvPr/>
        </p:nvSpPr>
        <p:spPr>
          <a:xfrm>
            <a:off x="-519305" y="5712285"/>
            <a:ext cx="1569720" cy="1569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5EB62-9E4B-DD5B-0D6E-1C6C2B85195B}"/>
              </a:ext>
            </a:extLst>
          </p:cNvPr>
          <p:cNvSpPr txBox="1">
            <a:spLocks/>
          </p:cNvSpPr>
          <p:nvPr/>
        </p:nvSpPr>
        <p:spPr>
          <a:xfrm>
            <a:off x="838200" y="2722229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1033084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F55336-434F-4F8E-A0BA-86D39C4CCC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0795" y="226146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chemeClr val="accent4"/>
                    </a:solidFill>
                    <a:latin typeface="Century" panose="02040604050505020304" pitchFamily="18" charset="0"/>
                  </a:rPr>
                  <a:t>Time taken by </a:t>
                </a:r>
                <a14:m>
                  <m:oMath xmlns:m="http://schemas.openxmlformats.org/officeDocument/2006/math">
                    <m:r>
                      <a:rPr lang="en-IN" sz="2800" i="1" kern="1200" dirty="0" smtClean="0"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2800" i="1" kern="1200" dirty="0" smtClean="0"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kern="1200" dirty="0" smtClean="0"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800" i="1" kern="1200" dirty="0" smtClean="0">
                        <a:solidFill>
                          <a:schemeClr val="accent4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kern="1200" dirty="0">
                    <a:solidFill>
                      <a:schemeClr val="accent4"/>
                    </a:solidFill>
                    <a:effectLst/>
                    <a:latin typeface="Century" panose="020406040505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28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sz="2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baseline="30000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IN" sz="2800" kern="1200" dirty="0">
                    <a:solidFill>
                      <a:schemeClr val="accent4"/>
                    </a:solidFill>
                    <a:effectLst/>
                    <a:latin typeface="Century" panose="020406040505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28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800" i="1" baseline="3000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28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800" kern="1200" dirty="0">
                    <a:solidFill>
                      <a:schemeClr val="accent4"/>
                    </a:solidFill>
                    <a:effectLst/>
                    <a:latin typeface="Century" panose="02040604050505020304" pitchFamily="18" charset="0"/>
                  </a:rPr>
                  <a:t> algorithms </a:t>
                </a:r>
                <a:r>
                  <a:rPr lang="en-US" sz="2800" dirty="0">
                    <a:solidFill>
                      <a:schemeClr val="accent4"/>
                    </a:solidFill>
                    <a:latin typeface="Century" panose="020406040505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F55336-434F-4F8E-A0BA-86D39C4CC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0795" y="226146"/>
                <a:ext cx="10515600" cy="1325563"/>
              </a:xfr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989F16-65D8-B2C4-2DA5-66135B2DAC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970301"/>
                  </p:ext>
                </p:extLst>
              </p:nvPr>
            </p:nvGraphicFramePr>
            <p:xfrm>
              <a:off x="1150795" y="1634836"/>
              <a:ext cx="9631506" cy="4502727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2378062">
                      <a:extLst>
                        <a:ext uri="{9D8B030D-6E8A-4147-A177-3AD203B41FA5}">
                          <a16:colId xmlns:a16="http://schemas.microsoft.com/office/drawing/2014/main" val="1060400644"/>
                        </a:ext>
                      </a:extLst>
                    </a:gridCol>
                    <a:gridCol w="2437692">
                      <a:extLst>
                        <a:ext uri="{9D8B030D-6E8A-4147-A177-3AD203B41FA5}">
                          <a16:colId xmlns:a16="http://schemas.microsoft.com/office/drawing/2014/main" val="144768812"/>
                        </a:ext>
                      </a:extLst>
                    </a:gridCol>
                    <a:gridCol w="2739043">
                      <a:extLst>
                        <a:ext uri="{9D8B030D-6E8A-4147-A177-3AD203B41FA5}">
                          <a16:colId xmlns:a16="http://schemas.microsoft.com/office/drawing/2014/main" val="3952515196"/>
                        </a:ext>
                      </a:extLst>
                    </a:gridCol>
                    <a:gridCol w="2076709">
                      <a:extLst>
                        <a:ext uri="{9D8B030D-6E8A-4147-A177-3AD203B41FA5}">
                          <a16:colId xmlns:a16="http://schemas.microsoft.com/office/drawing/2014/main" val="1051930361"/>
                        </a:ext>
                      </a:extLst>
                    </a:gridCol>
                  </a:tblGrid>
                  <a:tr h="1047030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Number of Points</a:t>
                          </a:r>
                        </a:p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 Algorithm</a:t>
                          </a:r>
                        </a:p>
                        <a:p>
                          <a:pPr algn="ctr" rtl="0" fontAlgn="b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1800" i="1" kern="1200" baseline="300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Algorithm</a:t>
                          </a:r>
                        </a:p>
                        <a:p>
                          <a:pPr algn="ctr" rtl="0" fontAlgn="b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1800" i="1" kern="1200" baseline="300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Algorithm</a:t>
                          </a:r>
                        </a:p>
                        <a:p>
                          <a:pPr algn="ctr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256839673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1.65E-05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6.43E-05</a:t>
                          </a:r>
                          <a:endParaRPr lang="en-US" dirty="0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0.0000780859058</a:t>
                          </a:r>
                          <a:endParaRPr lang="en-US" dirty="0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7474762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4.70E-05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0.0422979618</a:t>
                          </a:r>
                          <a:endParaRPr lang="en-US" dirty="0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0.1342413707</a:t>
                          </a:r>
                          <a:endParaRPr lang="en-US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682102681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0.000202330682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39.1849</a:t>
                          </a:r>
                          <a:endParaRPr lang="en-US" dirty="0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1154.91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707325601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0.00147525538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>
                              <a:effectLst/>
                              <a:latin typeface="Century" panose="02040604050505020304" pitchFamily="18" charset="0"/>
                            </a:rPr>
                            <a:t>-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sz="1800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85638327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0.0146666224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-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sz="1800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162473265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0.165364362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>
                              <a:effectLst/>
                              <a:latin typeface="Century" panose="02040604050505020304" pitchFamily="18" charset="0"/>
                            </a:rPr>
                            <a:t>-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sz="1800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32690412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2.25486684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-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sz="1800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601253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989F16-65D8-B2C4-2DA5-66135B2DAC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970301"/>
                  </p:ext>
                </p:extLst>
              </p:nvPr>
            </p:nvGraphicFramePr>
            <p:xfrm>
              <a:off x="1150795" y="1634836"/>
              <a:ext cx="9631506" cy="4502727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2378062">
                      <a:extLst>
                        <a:ext uri="{9D8B030D-6E8A-4147-A177-3AD203B41FA5}">
                          <a16:colId xmlns:a16="http://schemas.microsoft.com/office/drawing/2014/main" val="1060400644"/>
                        </a:ext>
                      </a:extLst>
                    </a:gridCol>
                    <a:gridCol w="2437692">
                      <a:extLst>
                        <a:ext uri="{9D8B030D-6E8A-4147-A177-3AD203B41FA5}">
                          <a16:colId xmlns:a16="http://schemas.microsoft.com/office/drawing/2014/main" val="144768812"/>
                        </a:ext>
                      </a:extLst>
                    </a:gridCol>
                    <a:gridCol w="2739043">
                      <a:extLst>
                        <a:ext uri="{9D8B030D-6E8A-4147-A177-3AD203B41FA5}">
                          <a16:colId xmlns:a16="http://schemas.microsoft.com/office/drawing/2014/main" val="3952515196"/>
                        </a:ext>
                      </a:extLst>
                    </a:gridCol>
                    <a:gridCol w="2076709">
                      <a:extLst>
                        <a:ext uri="{9D8B030D-6E8A-4147-A177-3AD203B41FA5}">
                          <a16:colId xmlns:a16="http://schemas.microsoft.com/office/drawing/2014/main" val="1051930361"/>
                        </a:ext>
                      </a:extLst>
                    </a:gridCol>
                  </a:tblGrid>
                  <a:tr h="1047030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Number of Points</a:t>
                          </a:r>
                        </a:p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98438" r="-198438" b="-340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176389" r="-76389" b="-340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364024" r="-610" b="-340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839673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1.65E-05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6.43E-05</a:t>
                          </a:r>
                          <a:endParaRPr lang="en-US" dirty="0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0.0000780859058</a:t>
                          </a:r>
                          <a:endParaRPr lang="en-US" dirty="0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7474762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4.70E-05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0.0422979618</a:t>
                          </a:r>
                          <a:endParaRPr lang="en-US" dirty="0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0.1342413707</a:t>
                          </a:r>
                          <a:endParaRPr lang="en-US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682102681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0.000202330682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39.1849</a:t>
                          </a:r>
                          <a:endParaRPr lang="en-US" dirty="0"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1154.91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707325601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0.00147525538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>
                              <a:effectLst/>
                              <a:latin typeface="Century" panose="02040604050505020304" pitchFamily="18" charset="0"/>
                            </a:rPr>
                            <a:t>-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sz="1800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85638327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0.0146666224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-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sz="1800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162473265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0.165364362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>
                              <a:effectLst/>
                              <a:latin typeface="Century" panose="02040604050505020304" pitchFamily="18" charset="0"/>
                            </a:rPr>
                            <a:t>-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sz="1800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32690412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2.25486684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dirty="0">
                              <a:effectLst/>
                              <a:latin typeface="Century" panose="02040604050505020304" pitchFamily="18" charset="0"/>
                            </a:rPr>
                            <a:t>-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sz="1800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601253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4AE1909-238F-EE95-3083-2AB41FD1C4B4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A2E438-1F12-5455-0256-FB9712DE62AC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1" y="74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entury" panose="02040604050505020304" pitchFamily="18" charset="0"/>
              </a:rPr>
              <a:t>Time taken by O(n) algorithm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989F16-65D8-B2C4-2DA5-66135B2DA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25107"/>
              </p:ext>
            </p:extLst>
          </p:nvPr>
        </p:nvGraphicFramePr>
        <p:xfrm>
          <a:off x="266701" y="1401035"/>
          <a:ext cx="5634038" cy="504938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817019">
                  <a:extLst>
                    <a:ext uri="{9D8B030D-6E8A-4147-A177-3AD203B41FA5}">
                      <a16:colId xmlns:a16="http://schemas.microsoft.com/office/drawing/2014/main" val="1060400644"/>
                    </a:ext>
                  </a:extLst>
                </a:gridCol>
                <a:gridCol w="2817019">
                  <a:extLst>
                    <a:ext uri="{9D8B030D-6E8A-4147-A177-3AD203B41FA5}">
                      <a16:colId xmlns:a16="http://schemas.microsoft.com/office/drawing/2014/main" val="144768812"/>
                    </a:ext>
                  </a:extLst>
                </a:gridCol>
              </a:tblGrid>
              <a:tr h="521467"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effectLst/>
                        <a:latin typeface="Century" panose="02040604050505020304" pitchFamily="18" charset="0"/>
                      </a:endParaRPr>
                    </a:p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Number of Points</a:t>
                      </a:r>
                    </a:p>
                    <a:p>
                      <a:pPr algn="ctr" rtl="0" fontAlgn="b"/>
                      <a:endParaRPr lang="en-US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effectLst/>
                        <a:latin typeface="Century" panose="02040604050505020304" pitchFamily="18" charset="0"/>
                      </a:endParaRPr>
                    </a:p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Mean Running time </a:t>
                      </a:r>
                    </a:p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in Seconds</a:t>
                      </a:r>
                    </a:p>
                    <a:p>
                      <a:pPr algn="ctr"/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56839673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Century" panose="02040604050505020304" pitchFamily="18" charset="0"/>
                        </a:rPr>
                        <a:t>1.65E-05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97474762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Century" panose="02040604050505020304" pitchFamily="18" charset="0"/>
                        </a:rPr>
                        <a:t>4.70E-05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682102681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latin typeface="Century" panose="02040604050505020304" pitchFamily="18" charset="0"/>
                        </a:rPr>
                        <a:t>0.000202330682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707325601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Century" panose="02040604050505020304" pitchFamily="18" charset="0"/>
                        </a:rPr>
                        <a:t>0.00147525538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85638327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Century" panose="02040604050505020304" pitchFamily="18" charset="0"/>
                        </a:rPr>
                        <a:t>0.0146666224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62473265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Century" panose="02040604050505020304" pitchFamily="18" charset="0"/>
                        </a:rPr>
                        <a:t>0.165364362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932690412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Century" panose="02040604050505020304" pitchFamily="18" charset="0"/>
                        </a:rPr>
                        <a:t>2.25486684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60125382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1001E54D-FF86-508D-5D4E-14A51732A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0299" y="2158841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8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B34397D-0937-BCD1-46BB-B6AB9A389BE0}"/>
              </a:ext>
            </a:extLst>
          </p:cNvPr>
          <p:cNvSpPr/>
          <p:nvPr/>
        </p:nvSpPr>
        <p:spPr>
          <a:xfrm>
            <a:off x="5552130" y="3192944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9BD-C633-3331-4B00-912212AE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632"/>
            <a:ext cx="10515600" cy="929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entury" panose="02040604050505020304" pitchFamily="18" charset="0"/>
              </a:rPr>
              <a:t>Consider two circles, C</a:t>
            </a:r>
            <a:r>
              <a:rPr lang="en-US" baseline="-25000">
                <a:latin typeface="Century" panose="02040604050505020304" pitchFamily="18" charset="0"/>
              </a:rPr>
              <a:t>1 </a:t>
            </a:r>
            <a:r>
              <a:rPr lang="en-US">
                <a:latin typeface="Century" panose="02040604050505020304" pitchFamily="18" charset="0"/>
              </a:rPr>
              <a:t>(r, c</a:t>
            </a:r>
            <a:r>
              <a:rPr lang="en-US" baseline="-25000">
                <a:latin typeface="Century" panose="02040604050505020304" pitchFamily="18" charset="0"/>
              </a:rPr>
              <a:t>1</a:t>
            </a:r>
            <a:r>
              <a:rPr lang="en-US">
                <a:latin typeface="Century" panose="02040604050505020304" pitchFamily="18" charset="0"/>
              </a:rPr>
              <a:t>) and C</a:t>
            </a:r>
            <a:r>
              <a:rPr lang="en-US" baseline="-25000">
                <a:latin typeface="Century" panose="02040604050505020304" pitchFamily="18" charset="0"/>
              </a:rPr>
              <a:t>2 </a:t>
            </a:r>
            <a:r>
              <a:rPr lang="en-US">
                <a:latin typeface="Century" panose="02040604050505020304" pitchFamily="18" charset="0"/>
              </a:rPr>
              <a:t>(r, c</a:t>
            </a:r>
            <a:r>
              <a:rPr lang="en-US" baseline="-25000">
                <a:latin typeface="Century" panose="02040604050505020304" pitchFamily="18" charset="0"/>
              </a:rPr>
              <a:t>2</a:t>
            </a:r>
            <a:r>
              <a:rPr lang="en-US">
                <a:latin typeface="Century" panose="02040604050505020304" pitchFamily="18" charset="0"/>
              </a:rPr>
              <a:t>) as the two smallest enclosing circle.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611F21-AC69-1822-F69A-4BF7A3A2D31F}"/>
              </a:ext>
            </a:extLst>
          </p:cNvPr>
          <p:cNvSpPr/>
          <p:nvPr/>
        </p:nvSpPr>
        <p:spPr>
          <a:xfrm>
            <a:off x="6766748" y="346746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EEC5FB-D009-A8B7-BA9F-B7ABD4A6042A}"/>
              </a:ext>
            </a:extLst>
          </p:cNvPr>
          <p:cNvSpPr/>
          <p:nvPr/>
        </p:nvSpPr>
        <p:spPr>
          <a:xfrm>
            <a:off x="265555" y="827051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44ED0-CB1C-387D-ABE3-16373B71C598}"/>
              </a:ext>
            </a:extLst>
          </p:cNvPr>
          <p:cNvSpPr/>
          <p:nvPr/>
        </p:nvSpPr>
        <p:spPr>
          <a:xfrm>
            <a:off x="5377116" y="430627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FBF2C-422C-F76F-44AF-9EBACC709F00}"/>
              </a:ext>
            </a:extLst>
          </p:cNvPr>
          <p:cNvSpPr txBox="1">
            <a:spLocks/>
          </p:cNvSpPr>
          <p:nvPr/>
        </p:nvSpPr>
        <p:spPr>
          <a:xfrm>
            <a:off x="838200" y="4088265"/>
            <a:ext cx="10515600" cy="108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entury" panose="020406040505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D1129-9A50-D08E-0011-67C3C185BE5D}"/>
              </a:ext>
            </a:extLst>
          </p:cNvPr>
          <p:cNvSpPr txBox="1">
            <a:spLocks/>
          </p:cNvSpPr>
          <p:nvPr/>
        </p:nvSpPr>
        <p:spPr>
          <a:xfrm>
            <a:off x="838200" y="3774914"/>
            <a:ext cx="10515600" cy="88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entury" panose="020406040505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BD1174-17B9-5B84-021F-D7583606596E}"/>
              </a:ext>
            </a:extLst>
          </p:cNvPr>
          <p:cNvSpPr/>
          <p:nvPr/>
        </p:nvSpPr>
        <p:spPr>
          <a:xfrm>
            <a:off x="6735417" y="5025202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AB0339-7A55-0692-C0F6-8F047D6E1426}"/>
              </a:ext>
            </a:extLst>
          </p:cNvPr>
          <p:cNvSpPr/>
          <p:nvPr/>
        </p:nvSpPr>
        <p:spPr>
          <a:xfrm>
            <a:off x="4961653" y="1796225"/>
            <a:ext cx="4674230" cy="45335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872AFA-FDFB-137D-B6F7-DEB17168D7C9}"/>
              </a:ext>
            </a:extLst>
          </p:cNvPr>
          <p:cNvSpPr/>
          <p:nvPr/>
        </p:nvSpPr>
        <p:spPr>
          <a:xfrm>
            <a:off x="3066855" y="1796226"/>
            <a:ext cx="4674230" cy="453351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7BBF81-C91A-3606-61A3-71F0DC5B12B0}"/>
              </a:ext>
            </a:extLst>
          </p:cNvPr>
          <p:cNvSpPr/>
          <p:nvPr/>
        </p:nvSpPr>
        <p:spPr>
          <a:xfrm>
            <a:off x="6228266" y="2312605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CEC29D-15CC-E40F-9BB2-21C0D4453CD0}"/>
              </a:ext>
            </a:extLst>
          </p:cNvPr>
          <p:cNvSpPr/>
          <p:nvPr/>
        </p:nvSpPr>
        <p:spPr>
          <a:xfrm>
            <a:off x="6253296" y="5975457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A8D2B8-C0B6-ABD9-F900-B0F8538C49CE}"/>
              </a:ext>
            </a:extLst>
          </p:cNvPr>
          <p:cNvSpPr/>
          <p:nvPr/>
        </p:nvSpPr>
        <p:spPr>
          <a:xfrm>
            <a:off x="6187766" y="1883090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1" y="74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entury" panose="02040604050505020304" pitchFamily="18" charset="0"/>
              </a:rPr>
              <a:t>Memory used per iterations for linear time algorithm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989F16-65D8-B2C4-2DA5-66135B2DA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91535"/>
              </p:ext>
            </p:extLst>
          </p:nvPr>
        </p:nvGraphicFramePr>
        <p:xfrm>
          <a:off x="266701" y="1401035"/>
          <a:ext cx="5634038" cy="504938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817019">
                  <a:extLst>
                    <a:ext uri="{9D8B030D-6E8A-4147-A177-3AD203B41FA5}">
                      <a16:colId xmlns:a16="http://schemas.microsoft.com/office/drawing/2014/main" val="1060400644"/>
                    </a:ext>
                  </a:extLst>
                </a:gridCol>
                <a:gridCol w="2817019">
                  <a:extLst>
                    <a:ext uri="{9D8B030D-6E8A-4147-A177-3AD203B41FA5}">
                      <a16:colId xmlns:a16="http://schemas.microsoft.com/office/drawing/2014/main" val="144768812"/>
                    </a:ext>
                  </a:extLst>
                </a:gridCol>
              </a:tblGrid>
              <a:tr h="521467"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effectLst/>
                        <a:latin typeface="Century" panose="02040604050505020304" pitchFamily="18" charset="0"/>
                      </a:endParaRPr>
                    </a:p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Number of Points</a:t>
                      </a:r>
                    </a:p>
                    <a:p>
                      <a:pPr algn="ctr" rtl="0" fontAlgn="b"/>
                      <a:endParaRPr lang="en-US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effectLst/>
                        <a:latin typeface="Century" panose="02040604050505020304" pitchFamily="18" charset="0"/>
                      </a:endParaRPr>
                    </a:p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Memory Used </a:t>
                      </a:r>
                    </a:p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in Kilobytes</a:t>
                      </a:r>
                    </a:p>
                    <a:p>
                      <a:pPr algn="ctr"/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56839673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992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97474762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992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682102681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1024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707325601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1472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85638327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4672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62473265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33088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932690412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290368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60125382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A958736-9400-F95D-1A9A-0AE780B2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9203" y="2121916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1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1" y="74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entury" panose="02040604050505020304" pitchFamily="18" charset="0"/>
              </a:rPr>
              <a:t>Number of times new point lies outside current circle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989F16-65D8-B2C4-2DA5-66135B2DA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94177"/>
              </p:ext>
            </p:extLst>
          </p:nvPr>
        </p:nvGraphicFramePr>
        <p:xfrm>
          <a:off x="266701" y="1401035"/>
          <a:ext cx="5634038" cy="504938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817019">
                  <a:extLst>
                    <a:ext uri="{9D8B030D-6E8A-4147-A177-3AD203B41FA5}">
                      <a16:colId xmlns:a16="http://schemas.microsoft.com/office/drawing/2014/main" val="1060400644"/>
                    </a:ext>
                  </a:extLst>
                </a:gridCol>
                <a:gridCol w="2817019">
                  <a:extLst>
                    <a:ext uri="{9D8B030D-6E8A-4147-A177-3AD203B41FA5}">
                      <a16:colId xmlns:a16="http://schemas.microsoft.com/office/drawing/2014/main" val="144768812"/>
                    </a:ext>
                  </a:extLst>
                </a:gridCol>
              </a:tblGrid>
              <a:tr h="52146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Number of Points</a:t>
                      </a:r>
                    </a:p>
                    <a:p>
                      <a:pPr algn="ctr" rtl="0" fontAlgn="b"/>
                      <a:endParaRPr lang="en-US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entury" panose="02040604050505020304" pitchFamily="18" charset="0"/>
                      </a:endParaRP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entury" panose="02040604050505020304" pitchFamily="18" charset="0"/>
                        </a:rPr>
                        <a:t>Average number of times point lies outside</a:t>
                      </a:r>
                    </a:p>
                    <a:p>
                      <a:pPr algn="ctr"/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56839673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3.37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97474762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9.57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682102681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16.02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707325601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23.02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85638327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29.26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162473265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36.02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932690412"/>
                  </a:ext>
                </a:extLst>
              </a:tr>
              <a:tr h="5591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10000000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Century" panose="02040604050505020304" pitchFamily="18" charset="0"/>
                        </a:rPr>
                        <a:t>42.55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560125382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52D44202-5209-F4AD-6A5C-3122F59BF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088" y="2119313"/>
            <a:ext cx="5399211" cy="333851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003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F55336-434F-4F8E-A0BA-86D39C4CCC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98182" y="1922478"/>
                <a:ext cx="2493818" cy="2757054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Century"/>
                    <a:ea typeface="Source Sans Pro"/>
                  </a:rPr>
                  <a:t>Density of Runtime in different ranges per unit mean runtime for </a:t>
                </a:r>
                <a14:m>
                  <m:oMath xmlns:m="http://schemas.openxmlformats.org/officeDocument/2006/math">
                    <m:r>
                      <a:rPr lang="en-IN" sz="18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8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18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kern="120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 algorithm</a:t>
                </a:r>
                <a:endParaRPr lang="en-US" sz="1800" dirty="0">
                  <a:latin typeface="Century"/>
                  <a:ea typeface="Source Sans Pro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F55336-434F-4F8E-A0BA-86D39C4CC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98182" y="1922478"/>
                <a:ext cx="2493818" cy="2757054"/>
              </a:xfrm>
              <a:blipFill>
                <a:blip r:embed="rId2"/>
                <a:stretch>
                  <a:fillRect l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547F68-ABC6-6E39-DBD8-E9AC21E63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4679"/>
              </p:ext>
            </p:extLst>
          </p:nvPr>
        </p:nvGraphicFramePr>
        <p:xfrm>
          <a:off x="249381" y="468002"/>
          <a:ext cx="9365673" cy="421153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9258">
                  <a:extLst>
                    <a:ext uri="{9D8B030D-6E8A-4147-A177-3AD203B41FA5}">
                      <a16:colId xmlns:a16="http://schemas.microsoft.com/office/drawing/2014/main" val="950767452"/>
                    </a:ext>
                  </a:extLst>
                </a:gridCol>
                <a:gridCol w="871884">
                  <a:extLst>
                    <a:ext uri="{9D8B030D-6E8A-4147-A177-3AD203B41FA5}">
                      <a16:colId xmlns:a16="http://schemas.microsoft.com/office/drawing/2014/main" val="1075195176"/>
                    </a:ext>
                  </a:extLst>
                </a:gridCol>
                <a:gridCol w="882657">
                  <a:extLst>
                    <a:ext uri="{9D8B030D-6E8A-4147-A177-3AD203B41FA5}">
                      <a16:colId xmlns:a16="http://schemas.microsoft.com/office/drawing/2014/main" val="285853359"/>
                    </a:ext>
                  </a:extLst>
                </a:gridCol>
                <a:gridCol w="1285274">
                  <a:extLst>
                    <a:ext uri="{9D8B030D-6E8A-4147-A177-3AD203B41FA5}">
                      <a16:colId xmlns:a16="http://schemas.microsoft.com/office/drawing/2014/main" val="2311914404"/>
                    </a:ext>
                  </a:extLst>
                </a:gridCol>
                <a:gridCol w="1362699">
                  <a:extLst>
                    <a:ext uri="{9D8B030D-6E8A-4147-A177-3AD203B41FA5}">
                      <a16:colId xmlns:a16="http://schemas.microsoft.com/office/drawing/2014/main" val="3072070453"/>
                    </a:ext>
                  </a:extLst>
                </a:gridCol>
                <a:gridCol w="1347213">
                  <a:extLst>
                    <a:ext uri="{9D8B030D-6E8A-4147-A177-3AD203B41FA5}">
                      <a16:colId xmlns:a16="http://schemas.microsoft.com/office/drawing/2014/main" val="3606328830"/>
                    </a:ext>
                  </a:extLst>
                </a:gridCol>
                <a:gridCol w="1331729">
                  <a:extLst>
                    <a:ext uri="{9D8B030D-6E8A-4147-A177-3AD203B41FA5}">
                      <a16:colId xmlns:a16="http://schemas.microsoft.com/office/drawing/2014/main" val="4179087629"/>
                    </a:ext>
                  </a:extLst>
                </a:gridCol>
                <a:gridCol w="1384959">
                  <a:extLst>
                    <a:ext uri="{9D8B030D-6E8A-4147-A177-3AD203B41FA5}">
                      <a16:colId xmlns:a16="http://schemas.microsoft.com/office/drawing/2014/main" val="3316350471"/>
                    </a:ext>
                  </a:extLst>
                </a:gridCol>
              </a:tblGrid>
              <a:tr h="769600"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</a:t>
                      </a:r>
                    </a:p>
                    <a:p>
                      <a:pPr algn="ctr" rtl="0" fontAlgn="b"/>
                      <a:endParaRPr lang="en-US" sz="14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100</a:t>
                      </a:r>
                    </a:p>
                    <a:p>
                      <a:pPr algn="ctr" rtl="0" fontAlgn="b"/>
                      <a:endParaRPr lang="en-US" sz="14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1000</a:t>
                      </a:r>
                    </a:p>
                    <a:p>
                      <a:pPr algn="ctr" rtl="0" fontAlgn="b"/>
                      <a:endParaRPr lang="en-US" sz="14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10000</a:t>
                      </a:r>
                    </a:p>
                    <a:p>
                      <a:pPr algn="ctr" rtl="0" fontAlgn="b"/>
                      <a:endParaRPr lang="en-US" sz="14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100000</a:t>
                      </a:r>
                    </a:p>
                    <a:p>
                      <a:pPr algn="ctr" rtl="0" fontAlgn="b"/>
                      <a:endParaRPr lang="en-US" sz="14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  <a:latin typeface="Century" panose="02040604050505020304" pitchFamily="18" charset="0"/>
                      </a:endParaRPr>
                    </a:p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1000000</a:t>
                      </a:r>
                    </a:p>
                    <a:p>
                      <a:pPr algn="ctr" rtl="0" fontAlgn="b"/>
                      <a:endParaRPr lang="en-US" sz="14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10000000</a:t>
                      </a:r>
                    </a:p>
                    <a:p>
                      <a:pPr algn="ctr" rtl="0" fontAlgn="b"/>
                      <a:endParaRPr lang="en-US" sz="14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29621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0.25, 0.35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89928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0.35, 0.45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8016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0.45, 0.55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518117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0.55, 0.65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34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36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824144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0.65, 0.75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71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507645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0.75, 0.85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74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96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73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69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288056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0.85, 0.95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118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84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182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151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183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27109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0.95, 1.05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55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48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141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132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133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190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00652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1.05, 1.15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71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57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28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78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522745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1.15, 1.25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54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29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26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37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3201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2676A3-9224-77C6-52CC-6823AA9DF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3952"/>
              </p:ext>
            </p:extLst>
          </p:nvPr>
        </p:nvGraphicFramePr>
        <p:xfrm>
          <a:off x="249382" y="4679532"/>
          <a:ext cx="9365673" cy="1972824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899258">
                  <a:extLst>
                    <a:ext uri="{9D8B030D-6E8A-4147-A177-3AD203B41FA5}">
                      <a16:colId xmlns:a16="http://schemas.microsoft.com/office/drawing/2014/main" val="3007787895"/>
                    </a:ext>
                  </a:extLst>
                </a:gridCol>
                <a:gridCol w="871884">
                  <a:extLst>
                    <a:ext uri="{9D8B030D-6E8A-4147-A177-3AD203B41FA5}">
                      <a16:colId xmlns:a16="http://schemas.microsoft.com/office/drawing/2014/main" val="2793800605"/>
                    </a:ext>
                  </a:extLst>
                </a:gridCol>
                <a:gridCol w="882657">
                  <a:extLst>
                    <a:ext uri="{9D8B030D-6E8A-4147-A177-3AD203B41FA5}">
                      <a16:colId xmlns:a16="http://schemas.microsoft.com/office/drawing/2014/main" val="659829586"/>
                    </a:ext>
                  </a:extLst>
                </a:gridCol>
                <a:gridCol w="1285274">
                  <a:extLst>
                    <a:ext uri="{9D8B030D-6E8A-4147-A177-3AD203B41FA5}">
                      <a16:colId xmlns:a16="http://schemas.microsoft.com/office/drawing/2014/main" val="2161628703"/>
                    </a:ext>
                  </a:extLst>
                </a:gridCol>
                <a:gridCol w="1362699">
                  <a:extLst>
                    <a:ext uri="{9D8B030D-6E8A-4147-A177-3AD203B41FA5}">
                      <a16:colId xmlns:a16="http://schemas.microsoft.com/office/drawing/2014/main" val="4220668716"/>
                    </a:ext>
                  </a:extLst>
                </a:gridCol>
                <a:gridCol w="1347213">
                  <a:extLst>
                    <a:ext uri="{9D8B030D-6E8A-4147-A177-3AD203B41FA5}">
                      <a16:colId xmlns:a16="http://schemas.microsoft.com/office/drawing/2014/main" val="330412794"/>
                    </a:ext>
                  </a:extLst>
                </a:gridCol>
                <a:gridCol w="1331729">
                  <a:extLst>
                    <a:ext uri="{9D8B030D-6E8A-4147-A177-3AD203B41FA5}">
                      <a16:colId xmlns:a16="http://schemas.microsoft.com/office/drawing/2014/main" val="2532275106"/>
                    </a:ext>
                  </a:extLst>
                </a:gridCol>
                <a:gridCol w="1384959">
                  <a:extLst>
                    <a:ext uri="{9D8B030D-6E8A-4147-A177-3AD203B41FA5}">
                      <a16:colId xmlns:a16="http://schemas.microsoft.com/office/drawing/2014/main" val="2902083983"/>
                    </a:ext>
                  </a:extLst>
                </a:gridCol>
              </a:tblGrid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1.25, 1.35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092920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1.35, 1.45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521774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1.45, 1.55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860857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1.55, 1.65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07985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Century" panose="02040604050505020304" pitchFamily="18" charset="0"/>
                        </a:rPr>
                        <a:t>1.65, 1.75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997038"/>
                  </a:ext>
                </a:extLst>
              </a:tr>
              <a:tr h="25185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&gt;1.75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32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0517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A393943-C4FC-AB76-D2B3-33E1F4EF8C40}"/>
              </a:ext>
            </a:extLst>
          </p:cNvPr>
          <p:cNvSpPr txBox="1"/>
          <p:nvPr/>
        </p:nvSpPr>
        <p:spPr>
          <a:xfrm>
            <a:off x="673990" y="589654"/>
            <a:ext cx="173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24D6A2-7FB9-598E-B64E-BC3197B0A24F}"/>
              </a:ext>
            </a:extLst>
          </p:cNvPr>
          <p:cNvSpPr txBox="1"/>
          <p:nvPr/>
        </p:nvSpPr>
        <p:spPr>
          <a:xfrm>
            <a:off x="184198" y="845127"/>
            <a:ext cx="979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" panose="02040604050505020304" pitchFamily="18" charset="0"/>
              </a:rPr>
              <a:t>n/</a:t>
            </a:r>
            <a:r>
              <a:rPr lang="en-US" sz="1600" dirty="0" err="1">
                <a:latin typeface="Century" panose="02040604050505020304" pitchFamily="18" charset="0"/>
              </a:rPr>
              <a:t>N</a:t>
            </a:r>
            <a:r>
              <a:rPr lang="en-US" sz="1600" baseline="-25000" dirty="0" err="1">
                <a:latin typeface="Century" panose="02040604050505020304" pitchFamily="18" charset="0"/>
              </a:rPr>
              <a:t>avg</a:t>
            </a:r>
            <a:endParaRPr lang="en-US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0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C7178FA-1EB3-C669-0938-C2BF751C2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225" y="573057"/>
            <a:ext cx="9237550" cy="57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8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entury" panose="02040604050505020304" pitchFamily="18" charset="0"/>
              </a:rPr>
              <a:t>Comparison with worst case time for linear time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989F16-65D8-B2C4-2DA5-66135B2DAC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219270"/>
                  </p:ext>
                </p:extLst>
              </p:nvPr>
            </p:nvGraphicFramePr>
            <p:xfrm>
              <a:off x="1116372" y="1477674"/>
              <a:ext cx="9959255" cy="4733613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2458985">
                      <a:extLst>
                        <a:ext uri="{9D8B030D-6E8A-4147-A177-3AD203B41FA5}">
                          <a16:colId xmlns:a16="http://schemas.microsoft.com/office/drawing/2014/main" val="1060400644"/>
                        </a:ext>
                      </a:extLst>
                    </a:gridCol>
                    <a:gridCol w="2520643">
                      <a:extLst>
                        <a:ext uri="{9D8B030D-6E8A-4147-A177-3AD203B41FA5}">
                          <a16:colId xmlns:a16="http://schemas.microsoft.com/office/drawing/2014/main" val="144768812"/>
                        </a:ext>
                      </a:extLst>
                    </a:gridCol>
                    <a:gridCol w="3013382">
                      <a:extLst>
                        <a:ext uri="{9D8B030D-6E8A-4147-A177-3AD203B41FA5}">
                          <a16:colId xmlns:a16="http://schemas.microsoft.com/office/drawing/2014/main" val="3952515196"/>
                        </a:ext>
                      </a:extLst>
                    </a:gridCol>
                    <a:gridCol w="1966245">
                      <a:extLst>
                        <a:ext uri="{9D8B030D-6E8A-4147-A177-3AD203B41FA5}">
                          <a16:colId xmlns:a16="http://schemas.microsoft.com/office/drawing/2014/main" val="1051930361"/>
                        </a:ext>
                      </a:extLst>
                    </a:gridCol>
                  </a:tblGrid>
                  <a:tr h="1106421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Number of Points</a:t>
                          </a:r>
                        </a:p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effectLst/>
                                    <a:latin typeface="Century" panose="02040604050505020304" pitchFamily="18" charset="0"/>
                                  </a:rPr>
                                  <m:t>Mean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effectLst/>
                                    <a:latin typeface="Century" panose="020406040505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effectLst/>
                                    <a:latin typeface="Century" panose="02040604050505020304" pitchFamily="18" charset="0"/>
                                  </a:rPr>
                                  <m:t>Running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effectLst/>
                                    <a:latin typeface="Century" panose="020406040505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effectLst/>
                                    <a:latin typeface="Century" panose="02040604050505020304" pitchFamily="18" charset="0"/>
                                  </a:rPr>
                                  <m:t>Time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 rtl="0" fontAlgn="b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Maximum Running Time</a:t>
                          </a:r>
                        </a:p>
                        <a:p>
                          <a:pPr algn="ctr" rtl="0" fontAlgn="b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Standard Deviation</a:t>
                          </a:r>
                        </a:p>
                        <a:p>
                          <a:pPr algn="ctr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256839673"/>
                      </a:ext>
                    </a:extLst>
                  </a:tr>
                  <a:tr h="557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1.65E-05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5.42E-05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0.0000038761635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7474762"/>
                      </a:ext>
                    </a:extLst>
                  </a:tr>
                  <a:tr h="557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4.70E-05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1.15E-04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0.0000151004696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682102681"/>
                      </a:ext>
                    </a:extLst>
                  </a:tr>
                  <a:tr h="48108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0.000202330682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0.0007055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0.0000838130114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707325601"/>
                      </a:ext>
                    </a:extLst>
                  </a:tr>
                  <a:tr h="557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0.00147525538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0.00431096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0.0002908786473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85638327"/>
                      </a:ext>
                    </a:extLst>
                  </a:tr>
                  <a:tr h="48108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0.0146666224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0.0723912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0.00411319448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162473265"/>
                      </a:ext>
                    </a:extLst>
                  </a:tr>
                  <a:tr h="48108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0.165364362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0.564723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0.03456124655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32690412"/>
                      </a:ext>
                    </a:extLst>
                  </a:tr>
                  <a:tr h="48108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2.25486684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3.56897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0.2534017665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601253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989F16-65D8-B2C4-2DA5-66135B2DAC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0219270"/>
                  </p:ext>
                </p:extLst>
              </p:nvPr>
            </p:nvGraphicFramePr>
            <p:xfrm>
              <a:off x="1116372" y="1477674"/>
              <a:ext cx="9959255" cy="4733613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2458985">
                      <a:extLst>
                        <a:ext uri="{9D8B030D-6E8A-4147-A177-3AD203B41FA5}">
                          <a16:colId xmlns:a16="http://schemas.microsoft.com/office/drawing/2014/main" val="1060400644"/>
                        </a:ext>
                      </a:extLst>
                    </a:gridCol>
                    <a:gridCol w="2520643">
                      <a:extLst>
                        <a:ext uri="{9D8B030D-6E8A-4147-A177-3AD203B41FA5}">
                          <a16:colId xmlns:a16="http://schemas.microsoft.com/office/drawing/2014/main" val="144768812"/>
                        </a:ext>
                      </a:extLst>
                    </a:gridCol>
                    <a:gridCol w="3013382">
                      <a:extLst>
                        <a:ext uri="{9D8B030D-6E8A-4147-A177-3AD203B41FA5}">
                          <a16:colId xmlns:a16="http://schemas.microsoft.com/office/drawing/2014/main" val="3952515196"/>
                        </a:ext>
                      </a:extLst>
                    </a:gridCol>
                    <a:gridCol w="1966245">
                      <a:extLst>
                        <a:ext uri="{9D8B030D-6E8A-4147-A177-3AD203B41FA5}">
                          <a16:colId xmlns:a16="http://schemas.microsoft.com/office/drawing/2014/main" val="1051930361"/>
                        </a:ext>
                      </a:extLst>
                    </a:gridCol>
                  </a:tblGrid>
                  <a:tr h="1135380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Number of Points</a:t>
                          </a:r>
                        </a:p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97487" t="-1111" r="-19799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Maximum Running Time</a:t>
                          </a:r>
                        </a:p>
                        <a:p>
                          <a:pPr algn="ctr" rtl="0" fontAlgn="b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Standard Deviation</a:t>
                          </a:r>
                        </a:p>
                        <a:p>
                          <a:pPr algn="ctr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256839673"/>
                      </a:ext>
                    </a:extLst>
                  </a:tr>
                  <a:tr h="557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1.65E-05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5.42E-05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0.0000038761635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7474762"/>
                      </a:ext>
                    </a:extLst>
                  </a:tr>
                  <a:tr h="557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4.70E-05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1.15E-04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0.0000151004696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682102681"/>
                      </a:ext>
                    </a:extLst>
                  </a:tr>
                  <a:tr h="48108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0.000202330682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0.0007055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0.0000838130114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707325601"/>
                      </a:ext>
                    </a:extLst>
                  </a:tr>
                  <a:tr h="557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0.00147525538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0.00431096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0.0002908786473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85638327"/>
                      </a:ext>
                    </a:extLst>
                  </a:tr>
                  <a:tr h="48108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0.0146666224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0.0723912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0.00411319448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162473265"/>
                      </a:ext>
                    </a:extLst>
                  </a:tr>
                  <a:tr h="48108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0.165364362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0.564723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0.03456124655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32690412"/>
                      </a:ext>
                    </a:extLst>
                  </a:tr>
                  <a:tr h="48108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2.25486684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3.56897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0.2534017665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601253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4AE1909-238F-EE95-3083-2AB41FD1C4B4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A2E438-1F12-5455-0256-FB9712DE62AC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4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A929604-B6FB-45C5-ED68-6141DCFF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889" y="486283"/>
            <a:ext cx="9518222" cy="58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7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5336-434F-4F8E-A0BA-86D39C4C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8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entury" panose="02040604050505020304" pitchFamily="18" charset="0"/>
              </a:rPr>
              <a:t>Extension to higher and lower dimensions.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989F16-65D8-B2C4-2DA5-66135B2DAC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372944"/>
                  </p:ext>
                </p:extLst>
              </p:nvPr>
            </p:nvGraphicFramePr>
            <p:xfrm>
              <a:off x="1150795" y="1634836"/>
              <a:ext cx="9631506" cy="4502727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2378062">
                      <a:extLst>
                        <a:ext uri="{9D8B030D-6E8A-4147-A177-3AD203B41FA5}">
                          <a16:colId xmlns:a16="http://schemas.microsoft.com/office/drawing/2014/main" val="1060400644"/>
                        </a:ext>
                      </a:extLst>
                    </a:gridCol>
                    <a:gridCol w="2437692">
                      <a:extLst>
                        <a:ext uri="{9D8B030D-6E8A-4147-A177-3AD203B41FA5}">
                          <a16:colId xmlns:a16="http://schemas.microsoft.com/office/drawing/2014/main" val="144768812"/>
                        </a:ext>
                      </a:extLst>
                    </a:gridCol>
                    <a:gridCol w="2739043">
                      <a:extLst>
                        <a:ext uri="{9D8B030D-6E8A-4147-A177-3AD203B41FA5}">
                          <a16:colId xmlns:a16="http://schemas.microsoft.com/office/drawing/2014/main" val="3952515196"/>
                        </a:ext>
                      </a:extLst>
                    </a:gridCol>
                    <a:gridCol w="2076709">
                      <a:extLst>
                        <a:ext uri="{9D8B030D-6E8A-4147-A177-3AD203B41FA5}">
                          <a16:colId xmlns:a16="http://schemas.microsoft.com/office/drawing/2014/main" val="1051930361"/>
                        </a:ext>
                      </a:extLst>
                    </a:gridCol>
                  </a:tblGrid>
                  <a:tr h="1047030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Number of Points</a:t>
                          </a:r>
                        </a:p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Algorithm</a:t>
                          </a:r>
                        </a:p>
                        <a:p>
                          <a:pPr algn="ctr" rtl="0" fontAlgn="b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Algorithm</a:t>
                          </a:r>
                        </a:p>
                        <a:p>
                          <a:pPr algn="ctr" rtl="0" fontAlgn="b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Algorithm</a:t>
                          </a:r>
                        </a:p>
                        <a:p>
                          <a:pPr algn="ctr"/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256839673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1.22E-05​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1.65E-05​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3.44E-05​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7474762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1.84E-05​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4.70E-05​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0.000192110254​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682102681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0.00013828176​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0.000202330682​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0.00078098832​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707325601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0.00137167392​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0.00147525538​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0.0037308135​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85638327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0.0129595706​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0.0146666224​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0.0245849624​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162473265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0.13684679​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0.165364362​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0.245878112​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32690412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1.9767855​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2.25486684​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3.06615678​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601253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6989F16-65D8-B2C4-2DA5-66135B2DAC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372944"/>
                  </p:ext>
                </p:extLst>
              </p:nvPr>
            </p:nvGraphicFramePr>
            <p:xfrm>
              <a:off x="1150795" y="1634836"/>
              <a:ext cx="9631506" cy="4502727"/>
            </p:xfrm>
            <a:graphic>
              <a:graphicData uri="http://schemas.openxmlformats.org/drawingml/2006/table">
                <a:tbl>
                  <a:tblPr bandRow="1">
                    <a:tableStyleId>{F5AB1C69-6EDB-4FF4-983F-18BD219EF322}</a:tableStyleId>
                  </a:tblPr>
                  <a:tblGrid>
                    <a:gridCol w="2378062">
                      <a:extLst>
                        <a:ext uri="{9D8B030D-6E8A-4147-A177-3AD203B41FA5}">
                          <a16:colId xmlns:a16="http://schemas.microsoft.com/office/drawing/2014/main" val="1060400644"/>
                        </a:ext>
                      </a:extLst>
                    </a:gridCol>
                    <a:gridCol w="2437692">
                      <a:extLst>
                        <a:ext uri="{9D8B030D-6E8A-4147-A177-3AD203B41FA5}">
                          <a16:colId xmlns:a16="http://schemas.microsoft.com/office/drawing/2014/main" val="144768812"/>
                        </a:ext>
                      </a:extLst>
                    </a:gridCol>
                    <a:gridCol w="2739043">
                      <a:extLst>
                        <a:ext uri="{9D8B030D-6E8A-4147-A177-3AD203B41FA5}">
                          <a16:colId xmlns:a16="http://schemas.microsoft.com/office/drawing/2014/main" val="3952515196"/>
                        </a:ext>
                      </a:extLst>
                    </a:gridCol>
                    <a:gridCol w="2076709">
                      <a:extLst>
                        <a:ext uri="{9D8B030D-6E8A-4147-A177-3AD203B41FA5}">
                          <a16:colId xmlns:a16="http://schemas.microsoft.com/office/drawing/2014/main" val="1051930361"/>
                        </a:ext>
                      </a:extLst>
                    </a:gridCol>
                  </a:tblGrid>
                  <a:tr h="1047030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Number of Points</a:t>
                          </a:r>
                        </a:p>
                        <a:p>
                          <a:pPr algn="ctr" rtl="0" fontAlgn="b"/>
                          <a:endParaRPr lang="en-US" dirty="0"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98438" r="-198438" b="-340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176389" r="-76389" b="-340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64024" r="-610" b="-340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839673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1.22E-05​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1.65E-05​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3.44E-05​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7474762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1.84E-05​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4.70E-05​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0.000192110254​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682102681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0.00013828176​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0.000202330682​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0.00078098832​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707325601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0.00137167392​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0.00147525538​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0.0037308135​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85638327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0.0129595706​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0.0146666224​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0.0245849624​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1162473265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0.13684679​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0.165364362​</a:t>
                          </a:r>
                          <a:endParaRPr lang="en-US" b="0" i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0.245878112​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932690412"/>
                      </a:ext>
                    </a:extLst>
                  </a:tr>
                  <a:tr h="4936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  <a:latin typeface="Century" panose="02040604050505020304" pitchFamily="18" charset="0"/>
                            </a:rPr>
                            <a:t>10000000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1.9767855​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2.25486684​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/>
                          <a:r>
                            <a:rPr lang="en-US" sz="1800" b="0" i="0" dirty="0">
                              <a:solidFill>
                                <a:srgbClr val="000000"/>
                              </a:solidFill>
                              <a:effectLst/>
                              <a:latin typeface="Century" panose="02040604050505020304" pitchFamily="18" charset="0"/>
                            </a:rPr>
                            <a:t>3.06615678​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" panose="020406040505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extLst>
                      <a:ext uri="{0D108BD9-81ED-4DB2-BD59-A6C34878D82A}">
                        <a16:rowId xmlns:a16="http://schemas.microsoft.com/office/drawing/2014/main" val="35601253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4AE1909-238F-EE95-3083-2AB41FD1C4B4}"/>
              </a:ext>
            </a:extLst>
          </p:cNvPr>
          <p:cNvSpPr/>
          <p:nvPr/>
        </p:nvSpPr>
        <p:spPr>
          <a:xfrm>
            <a:off x="265555" y="816012"/>
            <a:ext cx="315310" cy="3153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  <a:effectLst>
            <a:glow rad="63500">
              <a:schemeClr val="tx1">
                <a:alpha val="40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A2E438-1F12-5455-0256-FB9712DE62AC}"/>
              </a:ext>
            </a:extLst>
          </p:cNvPr>
          <p:cNvSpPr/>
          <p:nvPr/>
        </p:nvSpPr>
        <p:spPr>
          <a:xfrm>
            <a:off x="11038490" y="6339490"/>
            <a:ext cx="315310" cy="315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7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C860D1F-C80B-391A-AA4A-1C716746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80" y="615262"/>
            <a:ext cx="9101040" cy="56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4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4-03-29 at 1.09.38 AM.mp4">
            <a:hlinkClick r:id="" action="ppaction://media"/>
            <a:extLst>
              <a:ext uri="{FF2B5EF4-FFF2-40B4-BE49-F238E27FC236}">
                <a16:creationId xmlns:a16="http://schemas.microsoft.com/office/drawing/2014/main" id="{D7A4D2CD-D52E-135F-4FCC-497A81CCD32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624" y="444426"/>
            <a:ext cx="7959586" cy="596914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C41A791-A373-59AD-D88E-889A3F74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436" y="1891144"/>
            <a:ext cx="2909455" cy="275705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entury"/>
                <a:ea typeface="Source Sans Pro"/>
              </a:rPr>
              <a:t>Dry Run of the Algorithm.</a:t>
            </a:r>
            <a:br>
              <a:rPr lang="en-US" sz="1800" dirty="0">
                <a:latin typeface="Century"/>
                <a:ea typeface="Source Sans Pro"/>
              </a:rPr>
            </a:br>
            <a:br>
              <a:rPr lang="en-US" sz="1800" dirty="0">
                <a:latin typeface="Century"/>
                <a:ea typeface="Source Sans Pro"/>
              </a:rPr>
            </a:br>
            <a:r>
              <a:rPr lang="en-US" sz="1800" dirty="0">
                <a:latin typeface="Century"/>
                <a:ea typeface="Source Sans Pro"/>
              </a:rPr>
              <a:t>A visualizer was also made and can be found </a:t>
            </a:r>
            <a:r>
              <a:rPr lang="en-US" sz="1800" dirty="0">
                <a:latin typeface="Century"/>
                <a:ea typeface="Source Sans Pro"/>
                <a:hlinkClick r:id="rId5"/>
              </a:rPr>
              <a:t>here</a:t>
            </a:r>
            <a:r>
              <a:rPr lang="en-US" sz="1800" dirty="0">
                <a:latin typeface="Century"/>
                <a:ea typeface="Source Sans Pro"/>
              </a:rPr>
              <a:t>.</a:t>
            </a:r>
            <a:br>
              <a:rPr lang="en-US" sz="1800" dirty="0">
                <a:latin typeface="Century"/>
                <a:ea typeface="Source Sans Pro"/>
              </a:rPr>
            </a:br>
            <a:endParaRPr lang="en-US" sz="1800" dirty="0">
              <a:latin typeface="Century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06908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5152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4273</Words>
  <Application>Microsoft Macintosh PowerPoint</Application>
  <PresentationFormat>Widescreen</PresentationFormat>
  <Paragraphs>699</Paragraphs>
  <Slides>98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Cambria Math</vt:lpstr>
      <vt:lpstr>Century</vt:lpstr>
      <vt:lpstr>Monaco</vt:lpstr>
      <vt:lpstr>Source Sans Pro</vt:lpstr>
      <vt:lpstr>FunkyShapesVTI</vt:lpstr>
      <vt:lpstr>Randomized Algorithms</vt:lpstr>
      <vt:lpstr>PROBLEM</vt:lpstr>
      <vt:lpstr>PROBLEM</vt:lpstr>
      <vt:lpstr>PROBLEM</vt:lpstr>
      <vt:lpstr>PowerPoint Presentation</vt:lpstr>
      <vt:lpstr>PowerPoint Presentation</vt:lpstr>
      <vt:lpstr>PowerPoint Presentation</vt:lpstr>
      <vt:lpstr>Uniqueness of the smallest enclosing circle</vt:lpstr>
      <vt:lpstr>PowerPoint Presentation</vt:lpstr>
      <vt:lpstr>PowerPoint Presentation</vt:lpstr>
      <vt:lpstr>PowerPoint Presentation</vt:lpstr>
      <vt:lpstr>PowerPoint Presentation</vt:lpstr>
      <vt:lpstr>Consider a circle with no points on its circumference.  </vt:lpstr>
      <vt:lpstr>This circle can be further shrunk to get a smaller circle that passes through one point while still enclosing all the points.</vt:lpstr>
      <vt:lpstr>We can again move the center along the line joining center and the first point to get a smaller circle passing through two points.</vt:lpstr>
      <vt:lpstr>We can again move the center along the line joining center and the first point to get a smaller circle passing through two points.</vt:lpstr>
      <vt:lpstr>PowerPoint Presentation</vt:lpstr>
      <vt:lpstr>PowerPoint Presentation</vt:lpstr>
      <vt:lpstr>Reducing the time complexity</vt:lpstr>
      <vt:lpstr>Reducing the time complexity</vt:lpstr>
      <vt:lpstr>Reducing the time complexity</vt:lpstr>
      <vt:lpstr>Defining Point of Smallest Enclosing Circle</vt:lpstr>
      <vt:lpstr>Defining Point of Smallest Enclosing Circle</vt:lpstr>
      <vt:lpstr>PowerPoint Presentation</vt:lpstr>
      <vt:lpstr>Circle with three defining points.</vt:lpstr>
      <vt:lpstr>Circle with three defining points.</vt:lpstr>
      <vt:lpstr>Circle with three defining points.</vt:lpstr>
      <vt:lpstr>Circle with three defining points.</vt:lpstr>
      <vt:lpstr>Circle with three defining points.</vt:lpstr>
      <vt:lpstr>PowerPoint Presentation</vt:lpstr>
      <vt:lpstr>PowerPoint Presentation</vt:lpstr>
      <vt:lpstr>The circumradius of ∆PD_1 D_2, can be given as                                    R=D_1 D_2/2sin⁡α    </vt:lpstr>
      <vt:lpstr>The circumradius of ∆PD_1 D_2, can be given as                                    R=D_1 D_2/2sin⁡α    </vt:lpstr>
      <vt:lpstr>PowerPoint Presentation</vt:lpstr>
      <vt:lpstr>PowerPoint Presentation</vt:lpstr>
      <vt:lpstr>PowerPoint Presentation</vt:lpstr>
      <vt:lpstr>Randomized Incremental Construction</vt:lpstr>
      <vt:lpstr>Randomized Incremental Construction</vt:lpstr>
      <vt:lpstr>Randomized Incremental Construction</vt:lpstr>
      <vt:lpstr>Randomized Incremental Construction</vt:lpstr>
      <vt:lpstr>Updating the Circle</vt:lpstr>
      <vt:lpstr>Updating the Circle</vt:lpstr>
      <vt:lpstr>Updating the Circle</vt:lpstr>
      <vt:lpstr>Updating the Circle</vt:lpstr>
      <vt:lpstr>PowerPoint Presentation</vt:lpstr>
      <vt:lpstr>First Defining Point  </vt:lpstr>
      <vt:lpstr>Intuition </vt:lpstr>
      <vt:lpstr>Intuition </vt:lpstr>
      <vt:lpstr>Intuition </vt:lpstr>
      <vt:lpstr>Key idea </vt:lpstr>
      <vt:lpstr>Randomized Incremental Construction</vt:lpstr>
      <vt:lpstr>PowerPoint Presentation</vt:lpstr>
      <vt:lpstr>Second Defining Point  </vt:lpstr>
      <vt:lpstr>Second Defining Point  </vt:lpstr>
      <vt:lpstr>Second Defining Point  </vt:lpstr>
      <vt:lpstr>Key idea </vt:lpstr>
      <vt:lpstr>Randomized Incremental Construction</vt:lpstr>
      <vt:lpstr>PowerPoint Presentation</vt:lpstr>
      <vt:lpstr>Third Defining Point  </vt:lpstr>
      <vt:lpstr>PowerPoint Presentation</vt:lpstr>
      <vt:lpstr>PowerPoint Presentation</vt:lpstr>
      <vt:lpstr>Randomized Incremental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of Correctness</vt:lpstr>
      <vt:lpstr>Proof of Correctness</vt:lpstr>
      <vt:lpstr>Proof of Correctness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Lemma</vt:lpstr>
      <vt:lpstr>Lemma</vt:lpstr>
      <vt:lpstr>Lemma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PowerPoint Presentation</vt:lpstr>
      <vt:lpstr>Time taken by O(n) , O(n3) and O(n4)  algorithms  </vt:lpstr>
      <vt:lpstr>Time taken by O(n) algorithm</vt:lpstr>
      <vt:lpstr>Memory used per iterations for linear time algorithm</vt:lpstr>
      <vt:lpstr>Number of times new point lies outside current circle</vt:lpstr>
      <vt:lpstr>Density of Runtime in different ranges per unit mean runtime for O(n) algorithm</vt:lpstr>
      <vt:lpstr>PowerPoint Presentation</vt:lpstr>
      <vt:lpstr>Comparison with worst case time for linear time algorithm</vt:lpstr>
      <vt:lpstr>PowerPoint Presentation</vt:lpstr>
      <vt:lpstr>Extension to higher and lower dimensions.</vt:lpstr>
      <vt:lpstr>PowerPoint Presentation</vt:lpstr>
      <vt:lpstr>Dry Run of the Algorithm.  A visualizer was also made and can be found here.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Yogit</dc:creator>
  <cp:lastModifiedBy>Yogit</cp:lastModifiedBy>
  <cp:revision>12</cp:revision>
  <dcterms:created xsi:type="dcterms:W3CDTF">2024-02-08T03:58:29Z</dcterms:created>
  <dcterms:modified xsi:type="dcterms:W3CDTF">2024-03-31T17:35:46Z</dcterms:modified>
</cp:coreProperties>
</file>