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274" r:id="rId2"/>
    <p:sldId id="492" r:id="rId3"/>
    <p:sldId id="538" r:id="rId4"/>
    <p:sldId id="495" r:id="rId5"/>
    <p:sldId id="520" r:id="rId6"/>
    <p:sldId id="497" r:id="rId7"/>
    <p:sldId id="557" r:id="rId8"/>
    <p:sldId id="496" r:id="rId9"/>
    <p:sldId id="442" r:id="rId10"/>
    <p:sldId id="443" r:id="rId11"/>
    <p:sldId id="447" r:id="rId12"/>
    <p:sldId id="448" r:id="rId13"/>
    <p:sldId id="526" r:id="rId14"/>
    <p:sldId id="521" r:id="rId15"/>
    <p:sldId id="522" r:id="rId16"/>
    <p:sldId id="547" r:id="rId17"/>
    <p:sldId id="537" r:id="rId18"/>
    <p:sldId id="428" r:id="rId19"/>
    <p:sldId id="525" r:id="rId20"/>
    <p:sldId id="431" r:id="rId21"/>
    <p:sldId id="432" r:id="rId22"/>
    <p:sldId id="433" r:id="rId23"/>
    <p:sldId id="565" r:id="rId24"/>
    <p:sldId id="566" r:id="rId25"/>
    <p:sldId id="354" r:id="rId26"/>
    <p:sldId id="414" r:id="rId27"/>
    <p:sldId id="483" r:id="rId28"/>
    <p:sldId id="484" r:id="rId29"/>
    <p:sldId id="485" r:id="rId30"/>
    <p:sldId id="567" r:id="rId31"/>
    <p:sldId id="568" r:id="rId32"/>
    <p:sldId id="527" r:id="rId33"/>
    <p:sldId id="554" r:id="rId34"/>
    <p:sldId id="528" r:id="rId35"/>
    <p:sldId id="529" r:id="rId36"/>
    <p:sldId id="518" r:id="rId37"/>
    <p:sldId id="56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nder Baswana" initials="SB" lastIdx="1" clrIdx="0">
    <p:extLst>
      <p:ext uri="{19B8F6BF-5375-455C-9EA6-DF929625EA0E}">
        <p15:presenceInfo xmlns:p15="http://schemas.microsoft.com/office/powerpoint/2012/main" userId="S::sbaswana@iitk.ac.in::1a84267a-2f9b-40dc-9a7b-71c939745d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7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1B6BDD-1E00-4795-9A29-6A72763B2189}" type="doc">
      <dgm:prSet loTypeId="urn:microsoft.com/office/officeart/2005/8/layout/cycle8" loCatId="cycle" qsTypeId="urn:microsoft.com/office/officeart/2005/8/quickstyle/3d3" qsCatId="3D" csTypeId="urn:microsoft.com/office/officeart/2005/8/colors/colorful1" csCatId="colorful" phldr="1"/>
      <dgm:spPr/>
    </dgm:pt>
    <dgm:pt modelId="{1E686F14-9579-4804-8F99-1962B15776E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Efficiency</a:t>
          </a:r>
        </a:p>
      </dgm:t>
    </dgm:pt>
    <dgm:pt modelId="{6722ACE5-6DFD-4E2C-BDA4-D604C108D092}" type="parTrans" cxnId="{E8412EF3-90E9-4579-936C-FAD0F9FA2CA7}">
      <dgm:prSet/>
      <dgm:spPr/>
      <dgm:t>
        <a:bodyPr/>
        <a:lstStyle/>
        <a:p>
          <a:endParaRPr lang="en-US"/>
        </a:p>
      </dgm:t>
    </dgm:pt>
    <dgm:pt modelId="{37F74C8D-6AD4-44CB-BD43-3DFFCFADDC2C}" type="sibTrans" cxnId="{E8412EF3-90E9-4579-936C-FAD0F9FA2CA7}">
      <dgm:prSet/>
      <dgm:spPr/>
      <dgm:t>
        <a:bodyPr/>
        <a:lstStyle/>
        <a:p>
          <a:endParaRPr lang="en-US"/>
        </a:p>
      </dgm:t>
    </dgm:pt>
    <dgm:pt modelId="{2C93330D-79FD-4BDD-BEA9-93D62107BD39}">
      <dgm:prSet phldrT="[Text]"/>
      <dgm:spPr/>
      <dgm:t>
        <a:bodyPr/>
        <a:lstStyle/>
        <a:p>
          <a:r>
            <a:rPr lang="en-US" dirty="0">
              <a:solidFill>
                <a:srgbClr val="006C31"/>
              </a:solidFill>
            </a:rPr>
            <a:t>Simplicity</a:t>
          </a:r>
        </a:p>
      </dgm:t>
    </dgm:pt>
    <dgm:pt modelId="{B6BBF40E-78F7-4FEA-BF3B-62C11AA36C11}" type="parTrans" cxnId="{998FF550-66C8-4F0F-9724-DD7ACE17AB14}">
      <dgm:prSet/>
      <dgm:spPr/>
      <dgm:t>
        <a:bodyPr/>
        <a:lstStyle/>
        <a:p>
          <a:endParaRPr lang="en-US"/>
        </a:p>
      </dgm:t>
    </dgm:pt>
    <dgm:pt modelId="{0F605B6F-BB61-4B42-9F1B-D40EEBC424FE}" type="sibTrans" cxnId="{998FF550-66C8-4F0F-9724-DD7ACE17AB14}">
      <dgm:prSet/>
      <dgm:spPr/>
      <dgm:t>
        <a:bodyPr/>
        <a:lstStyle/>
        <a:p>
          <a:endParaRPr lang="en-US"/>
        </a:p>
      </dgm:t>
    </dgm:pt>
    <dgm:pt modelId="{6FB4DA39-245A-490A-B539-5A5E1B268A48}">
      <dgm:prSet phldrT="[Text]"/>
      <dgm:spPr/>
      <dgm:t>
        <a:bodyPr/>
        <a:lstStyle/>
        <a:p>
          <a:endParaRPr lang="en-US" dirty="0"/>
        </a:p>
      </dgm:t>
    </dgm:pt>
    <dgm:pt modelId="{A58E3B13-1CDC-4E6D-8C10-E3A889661DFA}" type="parTrans" cxnId="{B1C72DDF-732D-4927-9C25-962CE4F78F84}">
      <dgm:prSet/>
      <dgm:spPr/>
      <dgm:t>
        <a:bodyPr/>
        <a:lstStyle/>
        <a:p>
          <a:endParaRPr lang="en-US"/>
        </a:p>
      </dgm:t>
    </dgm:pt>
    <dgm:pt modelId="{6D171B0D-64ED-410C-BDDB-8261259258E6}" type="sibTrans" cxnId="{B1C72DDF-732D-4927-9C25-962CE4F78F84}">
      <dgm:prSet/>
      <dgm:spPr/>
      <dgm:t>
        <a:bodyPr/>
        <a:lstStyle/>
        <a:p>
          <a:endParaRPr lang="en-US"/>
        </a:p>
      </dgm:t>
    </dgm:pt>
    <dgm:pt modelId="{FEE955E6-741B-4480-B338-7A6A9CD4582A}" type="pres">
      <dgm:prSet presAssocID="{D61B6BDD-1E00-4795-9A29-6A72763B2189}" presName="compositeShape" presStyleCnt="0">
        <dgm:presLayoutVars>
          <dgm:chMax val="7"/>
          <dgm:dir/>
          <dgm:resizeHandles val="exact"/>
        </dgm:presLayoutVars>
      </dgm:prSet>
      <dgm:spPr/>
    </dgm:pt>
    <dgm:pt modelId="{6B0B8B33-B97D-4381-A774-E606AE33560C}" type="pres">
      <dgm:prSet presAssocID="{D61B6BDD-1E00-4795-9A29-6A72763B2189}" presName="wedge1" presStyleLbl="node1" presStyleIdx="0" presStyleCnt="3"/>
      <dgm:spPr/>
    </dgm:pt>
    <dgm:pt modelId="{4B99114A-1F74-4F8F-958B-F2DDBC35F996}" type="pres">
      <dgm:prSet presAssocID="{D61B6BDD-1E00-4795-9A29-6A72763B2189}" presName="dummy1a" presStyleCnt="0"/>
      <dgm:spPr/>
    </dgm:pt>
    <dgm:pt modelId="{D107C7F6-A569-4142-BC20-3081FB65D3BC}" type="pres">
      <dgm:prSet presAssocID="{D61B6BDD-1E00-4795-9A29-6A72763B2189}" presName="dummy1b" presStyleCnt="0"/>
      <dgm:spPr/>
    </dgm:pt>
    <dgm:pt modelId="{790B308B-97B2-40B4-8026-1FB990E5AD1F}" type="pres">
      <dgm:prSet presAssocID="{D61B6BDD-1E00-4795-9A29-6A72763B2189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E04ADB6-D0D3-4C48-8E91-2F86543E2A27}" type="pres">
      <dgm:prSet presAssocID="{D61B6BDD-1E00-4795-9A29-6A72763B2189}" presName="wedge2" presStyleLbl="node1" presStyleIdx="1" presStyleCnt="3"/>
      <dgm:spPr/>
    </dgm:pt>
    <dgm:pt modelId="{595E54D1-5DC9-4008-8229-1ABD60D404EB}" type="pres">
      <dgm:prSet presAssocID="{D61B6BDD-1E00-4795-9A29-6A72763B2189}" presName="dummy2a" presStyleCnt="0"/>
      <dgm:spPr/>
    </dgm:pt>
    <dgm:pt modelId="{83AAA6D5-1DB0-4724-8D74-CFAB984185F2}" type="pres">
      <dgm:prSet presAssocID="{D61B6BDD-1E00-4795-9A29-6A72763B2189}" presName="dummy2b" presStyleCnt="0"/>
      <dgm:spPr/>
    </dgm:pt>
    <dgm:pt modelId="{60B27050-E357-417F-A4C6-C471DE6E8E82}" type="pres">
      <dgm:prSet presAssocID="{D61B6BDD-1E00-4795-9A29-6A72763B2189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84E3159-B2D2-48AD-BC72-69E842B78D2B}" type="pres">
      <dgm:prSet presAssocID="{D61B6BDD-1E00-4795-9A29-6A72763B2189}" presName="wedge3" presStyleLbl="node1" presStyleIdx="2" presStyleCnt="3"/>
      <dgm:spPr/>
    </dgm:pt>
    <dgm:pt modelId="{02A950C3-A1E0-4A3A-B921-A7DFE0F754EF}" type="pres">
      <dgm:prSet presAssocID="{D61B6BDD-1E00-4795-9A29-6A72763B2189}" presName="dummy3a" presStyleCnt="0"/>
      <dgm:spPr/>
    </dgm:pt>
    <dgm:pt modelId="{948EC8B1-AA58-4D24-AAE7-4E8E8C6F9A64}" type="pres">
      <dgm:prSet presAssocID="{D61B6BDD-1E00-4795-9A29-6A72763B2189}" presName="dummy3b" presStyleCnt="0"/>
      <dgm:spPr/>
    </dgm:pt>
    <dgm:pt modelId="{D8E95D9D-86EF-44CA-8245-190A8A7D0909}" type="pres">
      <dgm:prSet presAssocID="{D61B6BDD-1E00-4795-9A29-6A72763B2189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023FEF99-F266-45EF-B81E-E93A9872CEB4}" type="pres">
      <dgm:prSet presAssocID="{37F74C8D-6AD4-44CB-BD43-3DFFCFADDC2C}" presName="arrowWedge1" presStyleLbl="fgSibTrans2D1" presStyleIdx="0" presStyleCnt="3"/>
      <dgm:spPr/>
    </dgm:pt>
    <dgm:pt modelId="{313A1D76-3554-4C59-821C-9EFB84974396}" type="pres">
      <dgm:prSet presAssocID="{0F605B6F-BB61-4B42-9F1B-D40EEBC424FE}" presName="arrowWedge2" presStyleLbl="fgSibTrans2D1" presStyleIdx="1" presStyleCnt="3"/>
      <dgm:spPr/>
    </dgm:pt>
    <dgm:pt modelId="{9D4E42A9-693F-45F6-9258-1DD0B0F0D2B3}" type="pres">
      <dgm:prSet presAssocID="{6D171B0D-64ED-410C-BDDB-8261259258E6}" presName="arrowWedge3" presStyleLbl="fgSibTrans2D1" presStyleIdx="2" presStyleCnt="3" custLinFactNeighborY="-53"/>
      <dgm:spPr/>
    </dgm:pt>
  </dgm:ptLst>
  <dgm:cxnLst>
    <dgm:cxn modelId="{66B6195F-04CC-4043-864C-E97E0039F1D6}" type="presOf" srcId="{1E686F14-9579-4804-8F99-1962B15776E3}" destId="{790B308B-97B2-40B4-8026-1FB990E5AD1F}" srcOrd="1" destOrd="0" presId="urn:microsoft.com/office/officeart/2005/8/layout/cycle8"/>
    <dgm:cxn modelId="{998FF550-66C8-4F0F-9724-DD7ACE17AB14}" srcId="{D61B6BDD-1E00-4795-9A29-6A72763B2189}" destId="{2C93330D-79FD-4BDD-BEA9-93D62107BD39}" srcOrd="1" destOrd="0" parTransId="{B6BBF40E-78F7-4FEA-BF3B-62C11AA36C11}" sibTransId="{0F605B6F-BB61-4B42-9F1B-D40EEBC424FE}"/>
    <dgm:cxn modelId="{4B32F35A-401E-41E3-A8A8-D941AA08F42F}" type="presOf" srcId="{1E686F14-9579-4804-8F99-1962B15776E3}" destId="{6B0B8B33-B97D-4381-A774-E606AE33560C}" srcOrd="0" destOrd="0" presId="urn:microsoft.com/office/officeart/2005/8/layout/cycle8"/>
    <dgm:cxn modelId="{951F9C8D-D259-4241-9FE5-8010208C4717}" type="presOf" srcId="{6FB4DA39-245A-490A-B539-5A5E1B268A48}" destId="{984E3159-B2D2-48AD-BC72-69E842B78D2B}" srcOrd="0" destOrd="0" presId="urn:microsoft.com/office/officeart/2005/8/layout/cycle8"/>
    <dgm:cxn modelId="{B97F8D9D-C7D5-471B-B3D9-34CD54A9DCDC}" type="presOf" srcId="{6FB4DA39-245A-490A-B539-5A5E1B268A48}" destId="{D8E95D9D-86EF-44CA-8245-190A8A7D0909}" srcOrd="1" destOrd="0" presId="urn:microsoft.com/office/officeart/2005/8/layout/cycle8"/>
    <dgm:cxn modelId="{895C2FA1-9A78-4DA9-B989-B368E2112A94}" type="presOf" srcId="{2C93330D-79FD-4BDD-BEA9-93D62107BD39}" destId="{3E04ADB6-D0D3-4C48-8E91-2F86543E2A27}" srcOrd="0" destOrd="0" presId="urn:microsoft.com/office/officeart/2005/8/layout/cycle8"/>
    <dgm:cxn modelId="{5EBDE3AF-A60C-476B-A16D-C798FBD0F5C5}" type="presOf" srcId="{D61B6BDD-1E00-4795-9A29-6A72763B2189}" destId="{FEE955E6-741B-4480-B338-7A6A9CD4582A}" srcOrd="0" destOrd="0" presId="urn:microsoft.com/office/officeart/2005/8/layout/cycle8"/>
    <dgm:cxn modelId="{AD6865B7-9075-4736-B0AD-AB667ED30A98}" type="presOf" srcId="{2C93330D-79FD-4BDD-BEA9-93D62107BD39}" destId="{60B27050-E357-417F-A4C6-C471DE6E8E82}" srcOrd="1" destOrd="0" presId="urn:microsoft.com/office/officeart/2005/8/layout/cycle8"/>
    <dgm:cxn modelId="{B1C72DDF-732D-4927-9C25-962CE4F78F84}" srcId="{D61B6BDD-1E00-4795-9A29-6A72763B2189}" destId="{6FB4DA39-245A-490A-B539-5A5E1B268A48}" srcOrd="2" destOrd="0" parTransId="{A58E3B13-1CDC-4E6D-8C10-E3A889661DFA}" sibTransId="{6D171B0D-64ED-410C-BDDB-8261259258E6}"/>
    <dgm:cxn modelId="{E8412EF3-90E9-4579-936C-FAD0F9FA2CA7}" srcId="{D61B6BDD-1E00-4795-9A29-6A72763B2189}" destId="{1E686F14-9579-4804-8F99-1962B15776E3}" srcOrd="0" destOrd="0" parTransId="{6722ACE5-6DFD-4E2C-BDA4-D604C108D092}" sibTransId="{37F74C8D-6AD4-44CB-BD43-3DFFCFADDC2C}"/>
    <dgm:cxn modelId="{30FC592A-558C-4F9D-8726-AC564694E576}" type="presParOf" srcId="{FEE955E6-741B-4480-B338-7A6A9CD4582A}" destId="{6B0B8B33-B97D-4381-A774-E606AE33560C}" srcOrd="0" destOrd="0" presId="urn:microsoft.com/office/officeart/2005/8/layout/cycle8"/>
    <dgm:cxn modelId="{E821F98C-2641-44BD-BDD5-983E9DBF15CA}" type="presParOf" srcId="{FEE955E6-741B-4480-B338-7A6A9CD4582A}" destId="{4B99114A-1F74-4F8F-958B-F2DDBC35F996}" srcOrd="1" destOrd="0" presId="urn:microsoft.com/office/officeart/2005/8/layout/cycle8"/>
    <dgm:cxn modelId="{391BA032-E7C8-40AF-BECB-A3FBFCD767E3}" type="presParOf" srcId="{FEE955E6-741B-4480-B338-7A6A9CD4582A}" destId="{D107C7F6-A569-4142-BC20-3081FB65D3BC}" srcOrd="2" destOrd="0" presId="urn:microsoft.com/office/officeart/2005/8/layout/cycle8"/>
    <dgm:cxn modelId="{C756A02D-B799-475E-9CD4-A423FD7E6614}" type="presParOf" srcId="{FEE955E6-741B-4480-B338-7A6A9CD4582A}" destId="{790B308B-97B2-40B4-8026-1FB990E5AD1F}" srcOrd="3" destOrd="0" presId="urn:microsoft.com/office/officeart/2005/8/layout/cycle8"/>
    <dgm:cxn modelId="{DB31162B-E4CD-4EDF-BC13-5D960F95A93B}" type="presParOf" srcId="{FEE955E6-741B-4480-B338-7A6A9CD4582A}" destId="{3E04ADB6-D0D3-4C48-8E91-2F86543E2A27}" srcOrd="4" destOrd="0" presId="urn:microsoft.com/office/officeart/2005/8/layout/cycle8"/>
    <dgm:cxn modelId="{641D94ED-BE95-448E-A83E-CF55E3F83F24}" type="presParOf" srcId="{FEE955E6-741B-4480-B338-7A6A9CD4582A}" destId="{595E54D1-5DC9-4008-8229-1ABD60D404EB}" srcOrd="5" destOrd="0" presId="urn:microsoft.com/office/officeart/2005/8/layout/cycle8"/>
    <dgm:cxn modelId="{8574DB53-BA49-41F4-A5BA-C96128F7E9F3}" type="presParOf" srcId="{FEE955E6-741B-4480-B338-7A6A9CD4582A}" destId="{83AAA6D5-1DB0-4724-8D74-CFAB984185F2}" srcOrd="6" destOrd="0" presId="urn:microsoft.com/office/officeart/2005/8/layout/cycle8"/>
    <dgm:cxn modelId="{381C5C5F-850E-4D32-ADF1-E844C21B5348}" type="presParOf" srcId="{FEE955E6-741B-4480-B338-7A6A9CD4582A}" destId="{60B27050-E357-417F-A4C6-C471DE6E8E82}" srcOrd="7" destOrd="0" presId="urn:microsoft.com/office/officeart/2005/8/layout/cycle8"/>
    <dgm:cxn modelId="{8AFEC38E-C32F-4C57-8419-B93E9129908B}" type="presParOf" srcId="{FEE955E6-741B-4480-B338-7A6A9CD4582A}" destId="{984E3159-B2D2-48AD-BC72-69E842B78D2B}" srcOrd="8" destOrd="0" presId="urn:microsoft.com/office/officeart/2005/8/layout/cycle8"/>
    <dgm:cxn modelId="{45757080-EE14-4894-8EDC-E0B39623A897}" type="presParOf" srcId="{FEE955E6-741B-4480-B338-7A6A9CD4582A}" destId="{02A950C3-A1E0-4A3A-B921-A7DFE0F754EF}" srcOrd="9" destOrd="0" presId="urn:microsoft.com/office/officeart/2005/8/layout/cycle8"/>
    <dgm:cxn modelId="{0F3A6156-33F9-42FD-BE83-5885FDFCA5EA}" type="presParOf" srcId="{FEE955E6-741B-4480-B338-7A6A9CD4582A}" destId="{948EC8B1-AA58-4D24-AAE7-4E8E8C6F9A64}" srcOrd="10" destOrd="0" presId="urn:microsoft.com/office/officeart/2005/8/layout/cycle8"/>
    <dgm:cxn modelId="{502F978C-7D86-4B20-9E9E-DD8ABD5877D5}" type="presParOf" srcId="{FEE955E6-741B-4480-B338-7A6A9CD4582A}" destId="{D8E95D9D-86EF-44CA-8245-190A8A7D0909}" srcOrd="11" destOrd="0" presId="urn:microsoft.com/office/officeart/2005/8/layout/cycle8"/>
    <dgm:cxn modelId="{5D616C24-A8B5-4F2A-983F-D14FC679D30C}" type="presParOf" srcId="{FEE955E6-741B-4480-B338-7A6A9CD4582A}" destId="{023FEF99-F266-45EF-B81E-E93A9872CEB4}" srcOrd="12" destOrd="0" presId="urn:microsoft.com/office/officeart/2005/8/layout/cycle8"/>
    <dgm:cxn modelId="{9264A285-576F-471D-8131-D13CF8290814}" type="presParOf" srcId="{FEE955E6-741B-4480-B338-7A6A9CD4582A}" destId="{313A1D76-3554-4C59-821C-9EFB84974396}" srcOrd="13" destOrd="0" presId="urn:microsoft.com/office/officeart/2005/8/layout/cycle8"/>
    <dgm:cxn modelId="{4399A6BA-720D-47B2-9C73-4EACCD1E0BB5}" type="presParOf" srcId="{FEE955E6-741B-4480-B338-7A6A9CD4582A}" destId="{9D4E42A9-693F-45F6-9258-1DD0B0F0D2B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9998BC-788D-4CAF-96D0-A3D14C641DF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DF045-3F8C-4E00-838E-DB532BD06CA2}">
      <dgm:prSet phldrT="[Text]"/>
      <dgm:spPr/>
      <dgm:t>
        <a:bodyPr/>
        <a:lstStyle/>
        <a:p>
          <a:endParaRPr lang="en-US" dirty="0"/>
        </a:p>
      </dgm:t>
    </dgm:pt>
    <dgm:pt modelId="{8A2A5374-D49A-435E-8922-5C8AB2971BBE}" type="parTrans" cxnId="{2C63F01D-69EE-4135-84A4-4654592E4CEA}">
      <dgm:prSet/>
      <dgm:spPr/>
      <dgm:t>
        <a:bodyPr/>
        <a:lstStyle/>
        <a:p>
          <a:endParaRPr lang="en-US"/>
        </a:p>
      </dgm:t>
    </dgm:pt>
    <dgm:pt modelId="{C6B32785-7466-4545-8002-4E34B6054A75}" type="sibTrans" cxnId="{2C63F01D-69EE-4135-84A4-4654592E4CEA}">
      <dgm:prSet/>
      <dgm:spPr/>
      <dgm:t>
        <a:bodyPr/>
        <a:lstStyle/>
        <a:p>
          <a:endParaRPr lang="en-US"/>
        </a:p>
      </dgm:t>
    </dgm:pt>
    <dgm:pt modelId="{7078C315-9448-491C-8B96-1E2E71D20A26}">
      <dgm:prSet phldrT="[Text]" custT="1"/>
      <dgm:spPr/>
      <dgm:t>
        <a:bodyPr/>
        <a:lstStyle/>
        <a:p>
          <a:r>
            <a:rPr lang="en-US" sz="2000" dirty="0"/>
            <a:t>Formal analysis</a:t>
          </a:r>
        </a:p>
      </dgm:t>
    </dgm:pt>
    <dgm:pt modelId="{9DE8724F-30DA-4ED2-B476-EA34331B4CA5}" type="parTrans" cxnId="{689DD691-E431-4988-906E-779B6D6DC64B}">
      <dgm:prSet/>
      <dgm:spPr/>
      <dgm:t>
        <a:bodyPr/>
        <a:lstStyle/>
        <a:p>
          <a:endParaRPr lang="en-US"/>
        </a:p>
      </dgm:t>
    </dgm:pt>
    <dgm:pt modelId="{B96CB9FB-CFCD-4DF3-A1D3-1F544E2C0523}" type="sibTrans" cxnId="{689DD691-E431-4988-906E-779B6D6DC64B}">
      <dgm:prSet/>
      <dgm:spPr/>
      <dgm:t>
        <a:bodyPr/>
        <a:lstStyle/>
        <a:p>
          <a:endParaRPr lang="en-US"/>
        </a:p>
      </dgm:t>
    </dgm:pt>
    <dgm:pt modelId="{0771A1FD-452C-4E66-8173-9B3DF7DD9FF1}">
      <dgm:prSet phldrT="[Text]" custT="1"/>
      <dgm:spPr/>
      <dgm:t>
        <a:bodyPr/>
        <a:lstStyle/>
        <a:p>
          <a:r>
            <a:rPr lang="en-US" sz="2000" dirty="0"/>
            <a:t>Formal proof of correctness</a:t>
          </a:r>
        </a:p>
      </dgm:t>
    </dgm:pt>
    <dgm:pt modelId="{22E77F8A-B16D-4297-84B3-AA3D8AA84956}" type="parTrans" cxnId="{F443FB65-B4D6-4B1B-AB25-DF3543B554E6}">
      <dgm:prSet/>
      <dgm:spPr/>
      <dgm:t>
        <a:bodyPr/>
        <a:lstStyle/>
        <a:p>
          <a:endParaRPr lang="en-US"/>
        </a:p>
      </dgm:t>
    </dgm:pt>
    <dgm:pt modelId="{0A7443F9-90DF-4DDD-A52E-B313C5C86696}" type="sibTrans" cxnId="{F443FB65-B4D6-4B1B-AB25-DF3543B554E6}">
      <dgm:prSet/>
      <dgm:spPr/>
      <dgm:t>
        <a:bodyPr/>
        <a:lstStyle/>
        <a:p>
          <a:endParaRPr lang="en-US"/>
        </a:p>
      </dgm:t>
    </dgm:pt>
    <dgm:pt modelId="{1495F407-E321-4496-A8DF-5D17E74359BF}">
      <dgm:prSet phldrT="[Text]" custT="1"/>
      <dgm:spPr/>
      <dgm:t>
        <a:bodyPr/>
        <a:lstStyle/>
        <a:p>
          <a:r>
            <a:rPr lang="en-US" sz="2000" dirty="0"/>
            <a:t>Basic algorithm paradigms</a:t>
          </a:r>
        </a:p>
      </dgm:t>
    </dgm:pt>
    <dgm:pt modelId="{45B3E944-654A-4C1C-9B38-D0214AD4FFB7}" type="parTrans" cxnId="{9381BF54-6589-45DC-A816-593191B9877E}">
      <dgm:prSet/>
      <dgm:spPr/>
      <dgm:t>
        <a:bodyPr/>
        <a:lstStyle/>
        <a:p>
          <a:endParaRPr lang="en-US"/>
        </a:p>
      </dgm:t>
    </dgm:pt>
    <dgm:pt modelId="{3024F094-EF28-4D5E-BA02-21B463B01A1D}" type="sibTrans" cxnId="{9381BF54-6589-45DC-A816-593191B9877E}">
      <dgm:prSet/>
      <dgm:spPr/>
      <dgm:t>
        <a:bodyPr/>
        <a:lstStyle/>
        <a:p>
          <a:endParaRPr lang="en-US"/>
        </a:p>
      </dgm:t>
    </dgm:pt>
    <dgm:pt modelId="{5FDB22EB-D7F0-4BCE-A863-8700CD8DB064}" type="pres">
      <dgm:prSet presAssocID="{289998BC-788D-4CAF-96D0-A3D14C641DF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BBA2ED1-032F-4B6C-B186-C33C577A6FFD}" type="pres">
      <dgm:prSet presAssocID="{AA5DF045-3F8C-4E00-838E-DB532BD06CA2}" presName="root1" presStyleCnt="0"/>
      <dgm:spPr/>
    </dgm:pt>
    <dgm:pt modelId="{DA81835D-8E03-4717-9090-5E3F5B3AA660}" type="pres">
      <dgm:prSet presAssocID="{AA5DF045-3F8C-4E00-838E-DB532BD06CA2}" presName="LevelOneTextNode" presStyleLbl="node0" presStyleIdx="0" presStyleCnt="1" custScaleX="528643" custScaleY="8606" custLinFactNeighborX="-53075" custLinFactNeighborY="-16261">
        <dgm:presLayoutVars>
          <dgm:chPref val="3"/>
        </dgm:presLayoutVars>
      </dgm:prSet>
      <dgm:spPr/>
    </dgm:pt>
    <dgm:pt modelId="{238044D6-F73B-4004-9DFF-60A28B2099BE}" type="pres">
      <dgm:prSet presAssocID="{AA5DF045-3F8C-4E00-838E-DB532BD06CA2}" presName="level2hierChild" presStyleCnt="0"/>
      <dgm:spPr/>
    </dgm:pt>
    <dgm:pt modelId="{D12E7D44-4D02-427F-8A2B-488819650A24}" type="pres">
      <dgm:prSet presAssocID="{9DE8724F-30DA-4ED2-B476-EA34331B4CA5}" presName="conn2-1" presStyleLbl="parChTrans1D2" presStyleIdx="0" presStyleCnt="3"/>
      <dgm:spPr/>
    </dgm:pt>
    <dgm:pt modelId="{3F39AC85-9D42-440E-913D-5F7ED793040E}" type="pres">
      <dgm:prSet presAssocID="{9DE8724F-30DA-4ED2-B476-EA34331B4CA5}" presName="connTx" presStyleLbl="parChTrans1D2" presStyleIdx="0" presStyleCnt="3"/>
      <dgm:spPr/>
    </dgm:pt>
    <dgm:pt modelId="{1A38FDCF-D623-433A-BBD0-FA1E56A0D554}" type="pres">
      <dgm:prSet presAssocID="{7078C315-9448-491C-8B96-1E2E71D20A26}" presName="root2" presStyleCnt="0"/>
      <dgm:spPr/>
    </dgm:pt>
    <dgm:pt modelId="{EDE10186-119C-4211-94EB-DA04D469B322}" type="pres">
      <dgm:prSet presAssocID="{7078C315-9448-491C-8B96-1E2E71D20A26}" presName="LevelTwoTextNode" presStyleLbl="node2" presStyleIdx="0" presStyleCnt="3" custLinFactNeighborY="-77770">
        <dgm:presLayoutVars>
          <dgm:chPref val="3"/>
        </dgm:presLayoutVars>
      </dgm:prSet>
      <dgm:spPr/>
    </dgm:pt>
    <dgm:pt modelId="{4D3D91EF-8DE6-4DDB-AE46-934F9F2281DC}" type="pres">
      <dgm:prSet presAssocID="{7078C315-9448-491C-8B96-1E2E71D20A26}" presName="level3hierChild" presStyleCnt="0"/>
      <dgm:spPr/>
    </dgm:pt>
    <dgm:pt modelId="{8504ED0A-88FB-49DC-A0FD-021DD5EEE75B}" type="pres">
      <dgm:prSet presAssocID="{22E77F8A-B16D-4297-84B3-AA3D8AA84956}" presName="conn2-1" presStyleLbl="parChTrans1D2" presStyleIdx="1" presStyleCnt="3"/>
      <dgm:spPr/>
    </dgm:pt>
    <dgm:pt modelId="{74FE17F0-52F7-4454-904D-8A3B15D655DD}" type="pres">
      <dgm:prSet presAssocID="{22E77F8A-B16D-4297-84B3-AA3D8AA84956}" presName="connTx" presStyleLbl="parChTrans1D2" presStyleIdx="1" presStyleCnt="3"/>
      <dgm:spPr/>
    </dgm:pt>
    <dgm:pt modelId="{83C8D2F2-CE22-4407-A9A3-9BC9CAF9FE52}" type="pres">
      <dgm:prSet presAssocID="{0771A1FD-452C-4E66-8173-9B3DF7DD9FF1}" presName="root2" presStyleCnt="0"/>
      <dgm:spPr/>
    </dgm:pt>
    <dgm:pt modelId="{4A21A74F-57E8-4CF8-A5E1-D8C4080A75AE}" type="pres">
      <dgm:prSet presAssocID="{0771A1FD-452C-4E66-8173-9B3DF7DD9FF1}" presName="LevelTwoTextNode" presStyleLbl="node2" presStyleIdx="1" presStyleCnt="3" custLinFactNeighborY="-77770">
        <dgm:presLayoutVars>
          <dgm:chPref val="3"/>
        </dgm:presLayoutVars>
      </dgm:prSet>
      <dgm:spPr/>
    </dgm:pt>
    <dgm:pt modelId="{A227ACFE-5FE6-41A7-AFC9-CD5A0DE48605}" type="pres">
      <dgm:prSet presAssocID="{0771A1FD-452C-4E66-8173-9B3DF7DD9FF1}" presName="level3hierChild" presStyleCnt="0"/>
      <dgm:spPr/>
    </dgm:pt>
    <dgm:pt modelId="{1A800FD6-FC21-4372-8466-37EE93D6C23B}" type="pres">
      <dgm:prSet presAssocID="{45B3E944-654A-4C1C-9B38-D0214AD4FFB7}" presName="conn2-1" presStyleLbl="parChTrans1D2" presStyleIdx="2" presStyleCnt="3"/>
      <dgm:spPr/>
    </dgm:pt>
    <dgm:pt modelId="{C4EAC19A-7844-4824-A94C-AFF82347D87E}" type="pres">
      <dgm:prSet presAssocID="{45B3E944-654A-4C1C-9B38-D0214AD4FFB7}" presName="connTx" presStyleLbl="parChTrans1D2" presStyleIdx="2" presStyleCnt="3"/>
      <dgm:spPr/>
    </dgm:pt>
    <dgm:pt modelId="{8A2D5A3F-CCFE-4B81-84DF-FE54E97F40FA}" type="pres">
      <dgm:prSet presAssocID="{1495F407-E321-4496-A8DF-5D17E74359BF}" presName="root2" presStyleCnt="0"/>
      <dgm:spPr/>
    </dgm:pt>
    <dgm:pt modelId="{713E8602-F688-44B2-B544-518A7C47FDD0}" type="pres">
      <dgm:prSet presAssocID="{1495F407-E321-4496-A8DF-5D17E74359BF}" presName="LevelTwoTextNode" presStyleLbl="node2" presStyleIdx="2" presStyleCnt="3" custLinFactNeighborY="-77770">
        <dgm:presLayoutVars>
          <dgm:chPref val="3"/>
        </dgm:presLayoutVars>
      </dgm:prSet>
      <dgm:spPr/>
    </dgm:pt>
    <dgm:pt modelId="{565B095F-7FA2-4205-AB7F-AA4CC55EC149}" type="pres">
      <dgm:prSet presAssocID="{1495F407-E321-4496-A8DF-5D17E74359BF}" presName="level3hierChild" presStyleCnt="0"/>
      <dgm:spPr/>
    </dgm:pt>
  </dgm:ptLst>
  <dgm:cxnLst>
    <dgm:cxn modelId="{2C63F01D-69EE-4135-84A4-4654592E4CEA}" srcId="{289998BC-788D-4CAF-96D0-A3D14C641DF3}" destId="{AA5DF045-3F8C-4E00-838E-DB532BD06CA2}" srcOrd="0" destOrd="0" parTransId="{8A2A5374-D49A-435E-8922-5C8AB2971BBE}" sibTransId="{C6B32785-7466-4545-8002-4E34B6054A75}"/>
    <dgm:cxn modelId="{856DD928-B5EF-4E2C-8BBB-7905DA3A21A9}" type="presOf" srcId="{7078C315-9448-491C-8B96-1E2E71D20A26}" destId="{EDE10186-119C-4211-94EB-DA04D469B322}" srcOrd="0" destOrd="0" presId="urn:microsoft.com/office/officeart/2008/layout/HorizontalMultiLevelHierarchy"/>
    <dgm:cxn modelId="{7068B563-15D7-4EAF-AE62-718DCBB7746C}" type="presOf" srcId="{22E77F8A-B16D-4297-84B3-AA3D8AA84956}" destId="{8504ED0A-88FB-49DC-A0FD-021DD5EEE75B}" srcOrd="0" destOrd="0" presId="urn:microsoft.com/office/officeart/2008/layout/HorizontalMultiLevelHierarchy"/>
    <dgm:cxn modelId="{F443FB65-B4D6-4B1B-AB25-DF3543B554E6}" srcId="{AA5DF045-3F8C-4E00-838E-DB532BD06CA2}" destId="{0771A1FD-452C-4E66-8173-9B3DF7DD9FF1}" srcOrd="1" destOrd="0" parTransId="{22E77F8A-B16D-4297-84B3-AA3D8AA84956}" sibTransId="{0A7443F9-90DF-4DDD-A52E-B313C5C86696}"/>
    <dgm:cxn modelId="{BE97C047-DE7E-4DF5-A940-2D39733E6D57}" type="presOf" srcId="{0771A1FD-452C-4E66-8173-9B3DF7DD9FF1}" destId="{4A21A74F-57E8-4CF8-A5E1-D8C4080A75AE}" srcOrd="0" destOrd="0" presId="urn:microsoft.com/office/officeart/2008/layout/HorizontalMultiLevelHierarchy"/>
    <dgm:cxn modelId="{7EDCF449-1E4F-415F-95B1-1F6337428CBC}" type="presOf" srcId="{9DE8724F-30DA-4ED2-B476-EA34331B4CA5}" destId="{3F39AC85-9D42-440E-913D-5F7ED793040E}" srcOrd="1" destOrd="0" presId="urn:microsoft.com/office/officeart/2008/layout/HorizontalMultiLevelHierarchy"/>
    <dgm:cxn modelId="{9381BF54-6589-45DC-A816-593191B9877E}" srcId="{AA5DF045-3F8C-4E00-838E-DB532BD06CA2}" destId="{1495F407-E321-4496-A8DF-5D17E74359BF}" srcOrd="2" destOrd="0" parTransId="{45B3E944-654A-4C1C-9B38-D0214AD4FFB7}" sibTransId="{3024F094-EF28-4D5E-BA02-21B463B01A1D}"/>
    <dgm:cxn modelId="{9ED31E84-65A9-41C6-9369-7D358F536CEF}" type="presOf" srcId="{22E77F8A-B16D-4297-84B3-AA3D8AA84956}" destId="{74FE17F0-52F7-4454-904D-8A3B15D655DD}" srcOrd="1" destOrd="0" presId="urn:microsoft.com/office/officeart/2008/layout/HorizontalMultiLevelHierarchy"/>
    <dgm:cxn modelId="{13BA9190-EACC-44AB-B094-E642AB205AAF}" type="presOf" srcId="{45B3E944-654A-4C1C-9B38-D0214AD4FFB7}" destId="{1A800FD6-FC21-4372-8466-37EE93D6C23B}" srcOrd="0" destOrd="0" presId="urn:microsoft.com/office/officeart/2008/layout/HorizontalMultiLevelHierarchy"/>
    <dgm:cxn modelId="{689DD691-E431-4988-906E-779B6D6DC64B}" srcId="{AA5DF045-3F8C-4E00-838E-DB532BD06CA2}" destId="{7078C315-9448-491C-8B96-1E2E71D20A26}" srcOrd="0" destOrd="0" parTransId="{9DE8724F-30DA-4ED2-B476-EA34331B4CA5}" sibTransId="{B96CB9FB-CFCD-4DF3-A1D3-1F544E2C0523}"/>
    <dgm:cxn modelId="{8E7E299A-8D6A-4F6E-B687-E6D6E657DE7E}" type="presOf" srcId="{289998BC-788D-4CAF-96D0-A3D14C641DF3}" destId="{5FDB22EB-D7F0-4BCE-A863-8700CD8DB064}" srcOrd="0" destOrd="0" presId="urn:microsoft.com/office/officeart/2008/layout/HorizontalMultiLevelHierarchy"/>
    <dgm:cxn modelId="{A2B75CBA-FED5-4E49-8E77-740BEF9ABF1D}" type="presOf" srcId="{AA5DF045-3F8C-4E00-838E-DB532BD06CA2}" destId="{DA81835D-8E03-4717-9090-5E3F5B3AA660}" srcOrd="0" destOrd="0" presId="urn:microsoft.com/office/officeart/2008/layout/HorizontalMultiLevelHierarchy"/>
    <dgm:cxn modelId="{500BCDCC-FD95-4077-B4A0-D5CB56D50F16}" type="presOf" srcId="{9DE8724F-30DA-4ED2-B476-EA34331B4CA5}" destId="{D12E7D44-4D02-427F-8A2B-488819650A24}" srcOrd="0" destOrd="0" presId="urn:microsoft.com/office/officeart/2008/layout/HorizontalMultiLevelHierarchy"/>
    <dgm:cxn modelId="{F1E14EE0-DA28-4A04-A328-EC956A3D920F}" type="presOf" srcId="{45B3E944-654A-4C1C-9B38-D0214AD4FFB7}" destId="{C4EAC19A-7844-4824-A94C-AFF82347D87E}" srcOrd="1" destOrd="0" presId="urn:microsoft.com/office/officeart/2008/layout/HorizontalMultiLevelHierarchy"/>
    <dgm:cxn modelId="{2CFEA2F4-A3C2-4E54-AFAA-0D3140BB64F1}" type="presOf" srcId="{1495F407-E321-4496-A8DF-5D17E74359BF}" destId="{713E8602-F688-44B2-B544-518A7C47FDD0}" srcOrd="0" destOrd="0" presId="urn:microsoft.com/office/officeart/2008/layout/HorizontalMultiLevelHierarchy"/>
    <dgm:cxn modelId="{A42B8874-47C4-4D76-AEC1-C35511450EFA}" type="presParOf" srcId="{5FDB22EB-D7F0-4BCE-A863-8700CD8DB064}" destId="{5BBA2ED1-032F-4B6C-B186-C33C577A6FFD}" srcOrd="0" destOrd="0" presId="urn:microsoft.com/office/officeart/2008/layout/HorizontalMultiLevelHierarchy"/>
    <dgm:cxn modelId="{783C61C2-3A23-4900-AED9-3ECECE2638E2}" type="presParOf" srcId="{5BBA2ED1-032F-4B6C-B186-C33C577A6FFD}" destId="{DA81835D-8E03-4717-9090-5E3F5B3AA660}" srcOrd="0" destOrd="0" presId="urn:microsoft.com/office/officeart/2008/layout/HorizontalMultiLevelHierarchy"/>
    <dgm:cxn modelId="{E75724CE-BAF4-4816-B10C-9A60F421830C}" type="presParOf" srcId="{5BBA2ED1-032F-4B6C-B186-C33C577A6FFD}" destId="{238044D6-F73B-4004-9DFF-60A28B2099BE}" srcOrd="1" destOrd="0" presId="urn:microsoft.com/office/officeart/2008/layout/HorizontalMultiLevelHierarchy"/>
    <dgm:cxn modelId="{D6FE7FDC-2AED-40C5-9088-BF6E6FF45653}" type="presParOf" srcId="{238044D6-F73B-4004-9DFF-60A28B2099BE}" destId="{D12E7D44-4D02-427F-8A2B-488819650A24}" srcOrd="0" destOrd="0" presId="urn:microsoft.com/office/officeart/2008/layout/HorizontalMultiLevelHierarchy"/>
    <dgm:cxn modelId="{0BEE3DAC-9845-449C-8EA2-D146E74BB85C}" type="presParOf" srcId="{D12E7D44-4D02-427F-8A2B-488819650A24}" destId="{3F39AC85-9D42-440E-913D-5F7ED793040E}" srcOrd="0" destOrd="0" presId="urn:microsoft.com/office/officeart/2008/layout/HorizontalMultiLevelHierarchy"/>
    <dgm:cxn modelId="{50A32D57-0F6D-46EC-A3EB-1CF84450D277}" type="presParOf" srcId="{238044D6-F73B-4004-9DFF-60A28B2099BE}" destId="{1A38FDCF-D623-433A-BBD0-FA1E56A0D554}" srcOrd="1" destOrd="0" presId="urn:microsoft.com/office/officeart/2008/layout/HorizontalMultiLevelHierarchy"/>
    <dgm:cxn modelId="{C1E78379-D53F-439C-95BB-9A8C11683318}" type="presParOf" srcId="{1A38FDCF-D623-433A-BBD0-FA1E56A0D554}" destId="{EDE10186-119C-4211-94EB-DA04D469B322}" srcOrd="0" destOrd="0" presId="urn:microsoft.com/office/officeart/2008/layout/HorizontalMultiLevelHierarchy"/>
    <dgm:cxn modelId="{D381C730-0E22-43A8-B862-D8A666BF61DA}" type="presParOf" srcId="{1A38FDCF-D623-433A-BBD0-FA1E56A0D554}" destId="{4D3D91EF-8DE6-4DDB-AE46-934F9F2281DC}" srcOrd="1" destOrd="0" presId="urn:microsoft.com/office/officeart/2008/layout/HorizontalMultiLevelHierarchy"/>
    <dgm:cxn modelId="{653BCB45-66A0-4118-9185-76DE8FE30B27}" type="presParOf" srcId="{238044D6-F73B-4004-9DFF-60A28B2099BE}" destId="{8504ED0A-88FB-49DC-A0FD-021DD5EEE75B}" srcOrd="2" destOrd="0" presId="urn:microsoft.com/office/officeart/2008/layout/HorizontalMultiLevelHierarchy"/>
    <dgm:cxn modelId="{E3FEB0C4-B850-4C96-926A-B325AF5B5DC5}" type="presParOf" srcId="{8504ED0A-88FB-49DC-A0FD-021DD5EEE75B}" destId="{74FE17F0-52F7-4454-904D-8A3B15D655DD}" srcOrd="0" destOrd="0" presId="urn:microsoft.com/office/officeart/2008/layout/HorizontalMultiLevelHierarchy"/>
    <dgm:cxn modelId="{584422F0-96EE-4CCF-AFCD-47C96EA437EB}" type="presParOf" srcId="{238044D6-F73B-4004-9DFF-60A28B2099BE}" destId="{83C8D2F2-CE22-4407-A9A3-9BC9CAF9FE52}" srcOrd="3" destOrd="0" presId="urn:microsoft.com/office/officeart/2008/layout/HorizontalMultiLevelHierarchy"/>
    <dgm:cxn modelId="{821C704B-B79B-4BD3-960E-0F6F1CE3BE8F}" type="presParOf" srcId="{83C8D2F2-CE22-4407-A9A3-9BC9CAF9FE52}" destId="{4A21A74F-57E8-4CF8-A5E1-D8C4080A75AE}" srcOrd="0" destOrd="0" presId="urn:microsoft.com/office/officeart/2008/layout/HorizontalMultiLevelHierarchy"/>
    <dgm:cxn modelId="{1CC6EF1E-5A61-4236-8772-BFAC20B4CD19}" type="presParOf" srcId="{83C8D2F2-CE22-4407-A9A3-9BC9CAF9FE52}" destId="{A227ACFE-5FE6-41A7-AFC9-CD5A0DE48605}" srcOrd="1" destOrd="0" presId="urn:microsoft.com/office/officeart/2008/layout/HorizontalMultiLevelHierarchy"/>
    <dgm:cxn modelId="{3B38D26D-B46F-4997-9ACE-A5249ED7F475}" type="presParOf" srcId="{238044D6-F73B-4004-9DFF-60A28B2099BE}" destId="{1A800FD6-FC21-4372-8466-37EE93D6C23B}" srcOrd="4" destOrd="0" presId="urn:microsoft.com/office/officeart/2008/layout/HorizontalMultiLevelHierarchy"/>
    <dgm:cxn modelId="{CF55D819-43B1-41DD-9696-C95D1E84DC70}" type="presParOf" srcId="{1A800FD6-FC21-4372-8466-37EE93D6C23B}" destId="{C4EAC19A-7844-4824-A94C-AFF82347D87E}" srcOrd="0" destOrd="0" presId="urn:microsoft.com/office/officeart/2008/layout/HorizontalMultiLevelHierarchy"/>
    <dgm:cxn modelId="{19C0930B-72D1-4C6C-9BB1-7DA657F88340}" type="presParOf" srcId="{238044D6-F73B-4004-9DFF-60A28B2099BE}" destId="{8A2D5A3F-CCFE-4B81-84DF-FE54E97F40FA}" srcOrd="5" destOrd="0" presId="urn:microsoft.com/office/officeart/2008/layout/HorizontalMultiLevelHierarchy"/>
    <dgm:cxn modelId="{19D05936-7944-4BB8-A945-1A3CB88DBF14}" type="presParOf" srcId="{8A2D5A3F-CCFE-4B81-84DF-FE54E97F40FA}" destId="{713E8602-F688-44B2-B544-518A7C47FDD0}" srcOrd="0" destOrd="0" presId="urn:microsoft.com/office/officeart/2008/layout/HorizontalMultiLevelHierarchy"/>
    <dgm:cxn modelId="{84F37FCF-7661-4988-8009-503C560C302E}" type="presParOf" srcId="{8A2D5A3F-CCFE-4B81-84DF-FE54E97F40FA}" destId="{565B095F-7FA2-4205-AB7F-AA4CC55EC1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B8B33-B97D-4381-A774-E606AE33560C}">
      <dsp:nvSpPr>
        <dsp:cNvPr id="0" name=""/>
        <dsp:cNvSpPr/>
      </dsp:nvSpPr>
      <dsp:spPr>
        <a:xfrm>
          <a:off x="1542341" y="29222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Efficiency</a:t>
          </a:r>
        </a:p>
      </dsp:txBody>
      <dsp:txXfrm>
        <a:off x="3532632" y="1092479"/>
        <a:ext cx="1348740" cy="1123950"/>
      </dsp:txXfrm>
    </dsp:sp>
    <dsp:sp modelId="{3E04ADB6-D0D3-4C48-8E91-2F86543E2A27}">
      <dsp:nvSpPr>
        <dsp:cNvPr id="0" name=""/>
        <dsp:cNvSpPr/>
      </dsp:nvSpPr>
      <dsp:spPr>
        <a:xfrm>
          <a:off x="1464564" y="427100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6C31"/>
              </a:solidFill>
            </a:rPr>
            <a:t>Simplicity</a:t>
          </a:r>
        </a:p>
      </dsp:txBody>
      <dsp:txXfrm>
        <a:off x="2363723" y="2877312"/>
        <a:ext cx="2023110" cy="989076"/>
      </dsp:txXfrm>
    </dsp:sp>
    <dsp:sp modelId="{984E3159-B2D2-48AD-BC72-69E842B78D2B}">
      <dsp:nvSpPr>
        <dsp:cNvPr id="0" name=""/>
        <dsp:cNvSpPr/>
      </dsp:nvSpPr>
      <dsp:spPr>
        <a:xfrm>
          <a:off x="1386786" y="292226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1824227" y="1092479"/>
        <a:ext cx="1348740" cy="1123950"/>
      </dsp:txXfrm>
    </dsp:sp>
    <dsp:sp modelId="{023FEF99-F266-45EF-B81E-E93A9872CEB4}">
      <dsp:nvSpPr>
        <dsp:cNvPr id="0" name=""/>
        <dsp:cNvSpPr/>
      </dsp:nvSpPr>
      <dsp:spPr>
        <a:xfrm>
          <a:off x="1308871" y="58445"/>
          <a:ext cx="4244035" cy="4244035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A1D76-3554-4C59-821C-9EFB84974396}">
      <dsp:nvSpPr>
        <dsp:cNvPr id="0" name=""/>
        <dsp:cNvSpPr/>
      </dsp:nvSpPr>
      <dsp:spPr>
        <a:xfrm>
          <a:off x="1230782" y="193080"/>
          <a:ext cx="4244035" cy="4244035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4E42A9-693F-45F6-9258-1DD0B0F0D2B3}">
      <dsp:nvSpPr>
        <dsp:cNvPr id="0" name=""/>
        <dsp:cNvSpPr/>
      </dsp:nvSpPr>
      <dsp:spPr>
        <a:xfrm>
          <a:off x="1152693" y="56196"/>
          <a:ext cx="4244035" cy="4244035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00FD6-FC21-4372-8466-37EE93D6C23B}">
      <dsp:nvSpPr>
        <dsp:cNvPr id="0" name=""/>
        <dsp:cNvSpPr/>
      </dsp:nvSpPr>
      <dsp:spPr>
        <a:xfrm>
          <a:off x="3877872" y="1302595"/>
          <a:ext cx="870542" cy="974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35271" y="0"/>
              </a:lnTo>
              <a:lnTo>
                <a:pt x="435271" y="974261"/>
              </a:lnTo>
              <a:lnTo>
                <a:pt x="870542" y="9742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0480" y="1757062"/>
        <a:ext cx="65326" cy="65326"/>
      </dsp:txXfrm>
    </dsp:sp>
    <dsp:sp modelId="{8504ED0A-88FB-49DC-A0FD-021DD5EEE75B}">
      <dsp:nvSpPr>
        <dsp:cNvPr id="0" name=""/>
        <dsp:cNvSpPr/>
      </dsp:nvSpPr>
      <dsp:spPr>
        <a:xfrm>
          <a:off x="3877872" y="1256875"/>
          <a:ext cx="870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271" y="45720"/>
              </a:lnTo>
              <a:lnTo>
                <a:pt x="435271" y="103041"/>
              </a:lnTo>
              <a:lnTo>
                <a:pt x="870542" y="1030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91333" y="1280784"/>
        <a:ext cx="43621" cy="43621"/>
      </dsp:txXfrm>
    </dsp:sp>
    <dsp:sp modelId="{D12E7D44-4D02-427F-8A2B-488819650A24}">
      <dsp:nvSpPr>
        <dsp:cNvPr id="0" name=""/>
        <dsp:cNvSpPr/>
      </dsp:nvSpPr>
      <dsp:spPr>
        <a:xfrm>
          <a:off x="3877872" y="442976"/>
          <a:ext cx="870542" cy="859618"/>
        </a:xfrm>
        <a:custGeom>
          <a:avLst/>
          <a:gdLst/>
          <a:ahLst/>
          <a:cxnLst/>
          <a:rect l="0" t="0" r="0" b="0"/>
          <a:pathLst>
            <a:path>
              <a:moveTo>
                <a:pt x="0" y="859618"/>
              </a:moveTo>
              <a:lnTo>
                <a:pt x="435271" y="859618"/>
              </a:lnTo>
              <a:lnTo>
                <a:pt x="435271" y="0"/>
              </a:lnTo>
              <a:lnTo>
                <a:pt x="87054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2558" y="842200"/>
        <a:ext cx="61171" cy="61171"/>
      </dsp:txXfrm>
    </dsp:sp>
    <dsp:sp modelId="{DA81835D-8E03-4717-9090-5E3F5B3AA660}">
      <dsp:nvSpPr>
        <dsp:cNvPr id="0" name=""/>
        <dsp:cNvSpPr/>
      </dsp:nvSpPr>
      <dsp:spPr>
        <a:xfrm rot="16200000">
          <a:off x="1772806" y="-636340"/>
          <a:ext cx="332260" cy="3877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1772806" y="-636340"/>
        <a:ext cx="332260" cy="3877871"/>
      </dsp:txXfrm>
    </dsp:sp>
    <dsp:sp modelId="{EDE10186-119C-4211-94EB-DA04D469B322}">
      <dsp:nvSpPr>
        <dsp:cNvPr id="0" name=""/>
        <dsp:cNvSpPr/>
      </dsp:nvSpPr>
      <dsp:spPr>
        <a:xfrm>
          <a:off x="4748415" y="7620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Formal analysis</a:t>
          </a:r>
        </a:p>
      </dsp:txBody>
      <dsp:txXfrm>
        <a:off x="4748415" y="76200"/>
        <a:ext cx="2406050" cy="733552"/>
      </dsp:txXfrm>
    </dsp:sp>
    <dsp:sp modelId="{4A21A74F-57E8-4CF8-A5E1-D8C4080A75AE}">
      <dsp:nvSpPr>
        <dsp:cNvPr id="0" name=""/>
        <dsp:cNvSpPr/>
      </dsp:nvSpPr>
      <dsp:spPr>
        <a:xfrm>
          <a:off x="4748415" y="99314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Formal proof of correctness</a:t>
          </a:r>
        </a:p>
      </dsp:txBody>
      <dsp:txXfrm>
        <a:off x="4748415" y="993140"/>
        <a:ext cx="2406050" cy="733552"/>
      </dsp:txXfrm>
    </dsp:sp>
    <dsp:sp modelId="{713E8602-F688-44B2-B544-518A7C47FDD0}">
      <dsp:nvSpPr>
        <dsp:cNvPr id="0" name=""/>
        <dsp:cNvSpPr/>
      </dsp:nvSpPr>
      <dsp:spPr>
        <a:xfrm>
          <a:off x="4748415" y="1910080"/>
          <a:ext cx="2406050" cy="7335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Basic algorithm paradigms</a:t>
          </a:r>
        </a:p>
      </dsp:txBody>
      <dsp:txXfrm>
        <a:off x="4748415" y="1910080"/>
        <a:ext cx="2406050" cy="733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output</a:t>
            </a:r>
            <a:r>
              <a:rPr lang="en-US" sz="1200" dirty="0"/>
              <a:t>  as well as the </a:t>
            </a:r>
            <a:r>
              <a:rPr lang="en-US" sz="1200" b="1" dirty="0">
                <a:solidFill>
                  <a:srgbClr val="002060"/>
                </a:solidFill>
              </a:rPr>
              <a:t>running time </a:t>
            </a:r>
            <a:r>
              <a:rPr lang="en-US" sz="1200" dirty="0"/>
              <a:t>are </a:t>
            </a:r>
            <a:r>
              <a:rPr lang="en-US" sz="1200" b="1" u="sng" dirty="0"/>
              <a:t>functions</a:t>
            </a:r>
            <a:r>
              <a:rPr lang="en-US" sz="1200" u="sng" dirty="0"/>
              <a:t> only of the </a:t>
            </a:r>
            <a:r>
              <a:rPr lang="en-US" sz="1200" b="1" u="sng" dirty="0"/>
              <a:t>input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output</a:t>
            </a:r>
            <a:r>
              <a:rPr lang="en-US" sz="1200" dirty="0"/>
              <a:t>  as well as the </a:t>
            </a:r>
            <a:r>
              <a:rPr lang="en-US" sz="1200" b="1" dirty="0">
                <a:solidFill>
                  <a:srgbClr val="002060"/>
                </a:solidFill>
              </a:rPr>
              <a:t>running time </a:t>
            </a:r>
            <a:r>
              <a:rPr lang="en-US" sz="1200" dirty="0"/>
              <a:t>are </a:t>
            </a:r>
            <a:r>
              <a:rPr lang="en-US" sz="1200" b="1" u="sng" dirty="0"/>
              <a:t>functions</a:t>
            </a:r>
            <a:r>
              <a:rPr lang="en-US" sz="1200" u="sng" dirty="0"/>
              <a:t> only of the </a:t>
            </a:r>
            <a:r>
              <a:rPr lang="en-US" sz="1200" b="1" u="sng" dirty="0"/>
              <a:t>input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</a:t>
            </a:r>
            <a:r>
              <a:rPr lang="en-US" sz="1200" b="1" dirty="0">
                <a:solidFill>
                  <a:srgbClr val="002060"/>
                </a:solidFill>
              </a:rPr>
              <a:t>output</a:t>
            </a:r>
            <a:r>
              <a:rPr lang="en-US" sz="1200" dirty="0"/>
              <a:t>  or the </a:t>
            </a:r>
            <a:r>
              <a:rPr lang="en-US" sz="1200" b="1" dirty="0">
                <a:solidFill>
                  <a:srgbClr val="002060"/>
                </a:solidFill>
              </a:rPr>
              <a:t>running time </a:t>
            </a:r>
            <a:r>
              <a:rPr lang="en-US" sz="1200" dirty="0"/>
              <a:t>are </a:t>
            </a:r>
            <a:r>
              <a:rPr lang="en-US" sz="1200" b="1" u="sng" dirty="0"/>
              <a:t>functions</a:t>
            </a:r>
            <a:r>
              <a:rPr lang="en-US" sz="1200" u="sng" dirty="0"/>
              <a:t> of the </a:t>
            </a:r>
            <a:r>
              <a:rPr lang="en-US" sz="1200" b="1" u="sng" dirty="0"/>
              <a:t>input </a:t>
            </a:r>
            <a:r>
              <a:rPr lang="en-US" sz="1200" u="sng" dirty="0"/>
              <a:t>and</a:t>
            </a:r>
            <a:r>
              <a:rPr lang="en-US" sz="1200" b="1" u="sng" dirty="0"/>
              <a:t> random bits chosen 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hyperlink" Target="http://dblp.uni-trier.de/db/journals/siamdm/siamdm14.html#DorHUZ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3" Type="http://schemas.openxmlformats.org/officeDocument/2006/relationships/image" Target="../media/image510.png"/><Relationship Id="rId7" Type="http://schemas.openxmlformats.org/officeDocument/2006/relationships/image" Target="../media/image900.png"/><Relationship Id="rId12" Type="http://schemas.openxmlformats.org/officeDocument/2006/relationships/image" Target="../media/image14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0.png"/><Relationship Id="rId10" Type="http://schemas.openxmlformats.org/officeDocument/2006/relationships/image" Target="../media/image120.png"/><Relationship Id="rId4" Type="http://schemas.openxmlformats.org/officeDocument/2006/relationships/image" Target="../media/image63.png"/><Relationship Id="rId9" Type="http://schemas.openxmlformats.org/officeDocument/2006/relationships/image" Target="../media/image1110.png"/><Relationship Id="rId1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2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6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An overview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r>
                  <a:rPr lang="en-US" sz="2000" b="1" dirty="0"/>
                  <a:t>Distribution sensitive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</a:t>
                </a:r>
                <a:r>
                  <a:rPr lang="en-US" sz="1800" dirty="0"/>
                  <a:t>Time taken </a:t>
                </a:r>
                <a:r>
                  <a:rPr lang="en-US" sz="1800" u="sng" dirty="0"/>
                  <a:t>depends</a:t>
                </a:r>
                <a:r>
                  <a:rPr lang="en-US" sz="1800" dirty="0"/>
                  <a:t> upon the </a:t>
                </a:r>
                <a:r>
                  <a:rPr lang="en-US" sz="1800" u="sng" dirty="0"/>
                  <a:t>initial permutation </a:t>
                </a:r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00200" y="457200"/>
            <a:ext cx="6172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serious problem </a:t>
            </a:r>
            <a:r>
              <a:rPr lang="en-US" sz="2800" dirty="0">
                <a:solidFill>
                  <a:schemeClr val="tx1"/>
                </a:solidFill>
              </a:rPr>
              <a:t>with </a:t>
            </a:r>
            <a:r>
              <a:rPr lang="en-US" sz="2800" b="1" dirty="0" err="1">
                <a:solidFill>
                  <a:srgbClr val="7030A0"/>
                </a:solidFill>
              </a:rPr>
              <a:t>QuickSort</a:t>
            </a:r>
            <a:endParaRPr 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/>
          <p:cNvSpPr/>
          <p:nvPr/>
        </p:nvSpPr>
        <p:spPr>
          <a:xfrm>
            <a:off x="3581400" y="5181600"/>
            <a:ext cx="4572000" cy="1219200"/>
          </a:xfrm>
          <a:prstGeom prst="cloudCallout">
            <a:avLst>
              <a:gd name="adj1" fmla="val -30461"/>
              <a:gd name="adj2" fmla="val 809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make </a:t>
            </a:r>
            <a:r>
              <a:rPr lang="en-US" b="1" dirty="0" err="1">
                <a:solidFill>
                  <a:srgbClr val="7030A0"/>
                </a:solidFill>
              </a:rPr>
              <a:t>QuickSort</a:t>
            </a:r>
            <a:r>
              <a:rPr lang="en-US" dirty="0">
                <a:solidFill>
                  <a:schemeClr val="tx1"/>
                </a:solidFill>
              </a:rPr>
              <a:t> distribution insensitive ?</a:t>
            </a:r>
          </a:p>
        </p:txBody>
      </p:sp>
    </p:spTree>
    <p:extLst>
      <p:ext uri="{BB962C8B-B14F-4D97-AF65-F5344CB8AC3E}">
        <p14:creationId xmlns:p14="http://schemas.microsoft.com/office/powerpoint/2010/main" val="3211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</p:spPr>
            <p:txBody>
              <a:bodyPr/>
              <a:lstStyle/>
              <a:p>
                <a:r>
                  <a:rPr lang="en-US" sz="3600" b="1" dirty="0">
                    <a:solidFill>
                      <a:srgbClr val="C00000"/>
                    </a:solidFill>
                  </a:rPr>
                  <a:t>Randomized</a:t>
                </a:r>
                <a:r>
                  <a:rPr lang="en-US" sz="3600" b="1" dirty="0"/>
                  <a:t> </a:t>
                </a:r>
                <a:r>
                  <a:rPr lang="en-US" sz="36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3600" b="1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r>
                  <a:rPr lang="en-US" sz="2400" dirty="0"/>
                  <a:t>When the input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stored in an array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143000"/>
              </a:xfrm>
              <a:blipFill rotWithShape="1">
                <a:blip r:embed="rId2"/>
                <a:stretch>
                  <a:fillRect t="-2139"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r>
                  <a:rPr lang="en-US" sz="2000" b="1" dirty="0"/>
                  <a:t>Distribution </a:t>
                </a:r>
                <a:r>
                  <a:rPr lang="en-US" sz="2000" dirty="0"/>
                  <a:t>insensitive: </a:t>
                </a:r>
                <a:r>
                  <a:rPr lang="en-US" sz="1800" dirty="0"/>
                  <a:t>Time taken does </a:t>
                </a:r>
                <a:r>
                  <a:rPr lang="en-US" sz="1800" b="1" u="sng" dirty="0"/>
                  <a:t>not</a:t>
                </a:r>
                <a:r>
                  <a:rPr lang="en-US" sz="1800" u="sng" dirty="0"/>
                  <a:t> depend </a:t>
                </a:r>
                <a:r>
                  <a:rPr lang="en-US" sz="1800" dirty="0"/>
                  <a:t> on initial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.</a:t>
                </a:r>
                <a:endParaRPr lang="en-US" sz="2000" dirty="0"/>
              </a:p>
              <a:p>
                <a:r>
                  <a:rPr lang="en-US" sz="2000" dirty="0"/>
                  <a:t>Time taken</a:t>
                </a:r>
                <a:r>
                  <a:rPr lang="en-US" sz="2000" b="1" dirty="0"/>
                  <a:t> depends </a:t>
                </a:r>
                <a:r>
                  <a:rPr lang="en-US" sz="2000" dirty="0"/>
                  <a:t>upon the </a:t>
                </a:r>
                <a:r>
                  <a:rPr lang="en-US" sz="2000" b="1" dirty="0"/>
                  <a:t>random</a:t>
                </a:r>
                <a:r>
                  <a:rPr lang="en-US" sz="2000" dirty="0"/>
                  <a:t> choices of pivot elements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3"/>
                <a:stretch>
                  <a:fillRect l="-727" t="-615" r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an element selected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sym typeface="Wingdings" pitchFamily="2" charset="2"/>
                  </a:rPr>
                  <a:t>];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14600"/>
                <a:ext cx="5562600" cy="304800"/>
              </a:xfrm>
              <a:prstGeom prst="roundRect">
                <a:avLst/>
              </a:prstGeom>
              <a:blipFill rotWithShape="1">
                <a:blip r:embed="rId4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          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3000" y="609600"/>
            <a:ext cx="25917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129" y="5747266"/>
            <a:ext cx="68737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only of the </a:t>
            </a:r>
            <a:r>
              <a:rPr lang="en-US" b="1" u="sng" dirty="0"/>
              <a:t>input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936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          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10000" y="2133600"/>
            <a:ext cx="1536192" cy="5450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 bits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7800" y="558225"/>
            <a:ext cx="2294603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Randomized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553200" y="5376446"/>
            <a:ext cx="1295547" cy="1147465"/>
            <a:chOff x="7467600" y="5410200"/>
            <a:chExt cx="1295547" cy="114746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>
                  <a:latin typeface="Bernard MT Condensed" pitchFamily="18" charset="0"/>
                </a:rPr>
                <a:t>On a few occasions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47800" y="5468135"/>
            <a:ext cx="1554913" cy="1313546"/>
            <a:chOff x="7553955" y="3200400"/>
            <a:chExt cx="1554913" cy="131354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2681" y="3200400"/>
              <a:ext cx="996519" cy="79721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553955" y="3867615"/>
              <a:ext cx="1554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Gloucester MT Extra Condensed" pitchFamily="18" charset="0"/>
                </a:rPr>
                <a:t>Excess</a:t>
              </a:r>
              <a:r>
                <a:rPr lang="en-US" dirty="0">
                  <a:latin typeface="Gloucester MT Extra Condensed" pitchFamily="18" charset="0"/>
                </a:rPr>
                <a:t> running time </a:t>
              </a:r>
            </a:p>
            <a:p>
              <a:r>
                <a:rPr lang="en-US" dirty="0">
                  <a:latin typeface="Gloucester MT Extra Condensed" pitchFamily="18" charset="0"/>
                </a:rPr>
                <a:t>on a few occasions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495800" y="5638800"/>
            <a:ext cx="45878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245" y="4943475"/>
            <a:ext cx="88179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 of the </a:t>
            </a:r>
            <a:r>
              <a:rPr lang="en-US" b="1" u="sng" dirty="0"/>
              <a:t>input </a:t>
            </a:r>
            <a:r>
              <a:rPr lang="en-US" dirty="0"/>
              <a:t>and</a:t>
            </a:r>
            <a:r>
              <a:rPr lang="en-US" u="sng" dirty="0"/>
              <a:t> </a:t>
            </a:r>
            <a:r>
              <a:rPr lang="en-US" b="1" u="sng" dirty="0"/>
              <a:t>random bits chosen</a:t>
            </a:r>
            <a:r>
              <a:rPr lang="en-US" dirty="0"/>
              <a:t>.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04800" y="5468135"/>
            <a:ext cx="978408" cy="886129"/>
          </a:xfrm>
          <a:prstGeom prst="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3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why to study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Algorithms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221253490"/>
              </p:ext>
            </p:extLst>
          </p:nvPr>
        </p:nvGraphicFramePr>
        <p:xfrm>
          <a:off x="1524000" y="1676400"/>
          <a:ext cx="6705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3194447"/>
            <a:ext cx="17778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……….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Deterministic </a:t>
            </a:r>
            <a:r>
              <a:rPr lang="en-US" sz="1600" b="1" dirty="0" err="1">
                <a:solidFill>
                  <a:schemeClr val="bg1"/>
                </a:solidFill>
              </a:rPr>
              <a:t>algo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23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>
                                            <p:graphicEl>
                                              <a:dgm id="{6B0B8B33-B97D-4381-A774-E606AE335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>
                                            <p:graphicEl>
                                              <a:dgm id="{023FEF99-F266-45EF-B81E-E93A9872C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>
                                            <p:graphicEl>
                                              <a:dgm id="{3E04ADB6-D0D3-4C48-8E91-2F86543E2A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>
                                            <p:graphicEl>
                                              <a:dgm id="{313A1D76-3554-4C59-821C-9EFB84974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8">
                                            <p:graphicEl>
                                              <a:dgm id="{984E3159-B2D2-48AD-BC72-69E842B78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>
                                            <p:graphicEl>
                                              <a:dgm id="{9D4E42A9-693F-45F6-9258-1DD0B0F0D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makes </a:t>
            </a:r>
            <a:r>
              <a:rPr lang="en-US" sz="3200" b="1" dirty="0">
                <a:solidFill>
                  <a:srgbClr val="C00000"/>
                </a:solidFill>
              </a:rPr>
              <a:t>Randomized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Algorithms </a:t>
            </a:r>
            <a:r>
              <a:rPr lang="en-US" sz="3200" b="1" dirty="0">
                <a:solidFill>
                  <a:srgbClr val="006C31"/>
                </a:solidFill>
              </a:rPr>
              <a:t>popular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ym typeface="Wingdings" pitchFamily="2" charset="2"/>
              </a:rPr>
              <a:t>              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6C31"/>
                </a:solidFill>
              </a:rPr>
              <a:t>Homework</a:t>
            </a:r>
            <a:r>
              <a:rPr lang="en-US" sz="2400" dirty="0"/>
              <a:t>: Keep pondering over this question.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shall answer this question in 2 weeks from now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D3E37-BF42-8B43-957D-A38472A53C59}"/>
              </a:ext>
            </a:extLst>
          </p:cNvPr>
          <p:cNvSpPr txBox="1"/>
          <p:nvPr/>
        </p:nvSpPr>
        <p:spPr>
          <a:xfrm>
            <a:off x="4935679" y="553750"/>
            <a:ext cx="1922321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Quick sort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62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Types of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Randomized </a:t>
            </a:r>
            <a:r>
              <a:rPr lang="en-US" sz="2000" b="1" dirty="0">
                <a:solidFill>
                  <a:srgbClr val="C00000"/>
                </a:solidFill>
              </a:rPr>
              <a:t>Las Vegas </a:t>
            </a:r>
            <a:r>
              <a:rPr lang="en-US" sz="2000" b="1" dirty="0"/>
              <a:t>Algorithms:</a:t>
            </a:r>
          </a:p>
          <a:p>
            <a:r>
              <a:rPr lang="en-US" sz="2000" dirty="0"/>
              <a:t>Output is always correct</a:t>
            </a:r>
          </a:p>
          <a:p>
            <a:r>
              <a:rPr lang="en-US" sz="2000" dirty="0"/>
              <a:t>Running time is a </a:t>
            </a:r>
            <a:r>
              <a:rPr lang="en-US" sz="2000" b="1" dirty="0"/>
              <a:t>random variable</a:t>
            </a:r>
          </a:p>
          <a:p>
            <a:pPr marL="0" indent="0">
              <a:buNone/>
            </a:pPr>
            <a:r>
              <a:rPr lang="en-US" sz="2000" b="1" dirty="0"/>
              <a:t>Example: </a:t>
            </a:r>
            <a:r>
              <a:rPr lang="en-US" sz="2000" dirty="0">
                <a:solidFill>
                  <a:srgbClr val="002060"/>
                </a:solidFill>
              </a:rPr>
              <a:t>Randomized Quick Sort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Randomized </a:t>
            </a:r>
            <a:r>
              <a:rPr lang="en-US" sz="2000" b="1" dirty="0">
                <a:solidFill>
                  <a:srgbClr val="C00000"/>
                </a:solidFill>
              </a:rPr>
              <a:t>Monte Carlo </a:t>
            </a:r>
            <a:r>
              <a:rPr lang="en-US" sz="2000" b="1" dirty="0"/>
              <a:t>Algorithms:</a:t>
            </a:r>
          </a:p>
          <a:p>
            <a:r>
              <a:rPr lang="en-US" sz="2000" dirty="0"/>
              <a:t>Output may be incorrect with some probability</a:t>
            </a:r>
          </a:p>
          <a:p>
            <a:r>
              <a:rPr lang="en-US" sz="2000" dirty="0"/>
              <a:t>Running time is deterministic.</a:t>
            </a:r>
          </a:p>
          <a:p>
            <a:pPr marL="0" indent="0">
              <a:buNone/>
            </a:pPr>
            <a:r>
              <a:rPr lang="en-US" sz="2000" b="1" dirty="0"/>
              <a:t>Example:    </a:t>
            </a:r>
            <a:r>
              <a:rPr lang="en-US" sz="2000" dirty="0"/>
              <a:t>Randomized algorithm for </a:t>
            </a:r>
            <a:r>
              <a:rPr lang="en-US" sz="2000" dirty="0">
                <a:solidFill>
                  <a:srgbClr val="002060"/>
                </a:solidFill>
              </a:rPr>
              <a:t>approximate median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              10 </a:t>
            </a:r>
            <a:r>
              <a:rPr lang="en-US" sz="3200" dirty="0" err="1">
                <a:solidFill>
                  <a:srgbClr val="0070C0"/>
                </a:solidFill>
              </a:rPr>
              <a:t>MotivatiNG</a:t>
            </a:r>
            <a:r>
              <a:rPr lang="en-US" sz="3200" dirty="0">
                <a:solidFill>
                  <a:srgbClr val="0070C0"/>
                </a:solidFill>
              </a:rPr>
              <a:t> Examples </a:t>
            </a:r>
            <a:r>
              <a:rPr lang="en-US" sz="3200" dirty="0"/>
              <a:t>for</a:t>
            </a:r>
            <a:br>
              <a:rPr lang="en-US" sz="3200" dirty="0"/>
            </a:br>
            <a:r>
              <a:rPr lang="en-US" sz="3200" dirty="0"/>
              <a:t>               randomized Algorithms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: </a:t>
            </a:r>
            <a:r>
              <a:rPr lang="en-US" sz="3200" b="1" dirty="0">
                <a:solidFill>
                  <a:srgbClr val="7030A0"/>
                </a:solidFill>
              </a:rPr>
              <a:t>Exact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Theorem**</a:t>
                </a:r>
                <a:r>
                  <a:rPr lang="en-US" sz="1800" dirty="0"/>
                  <a:t>: Every deterministic algorithm for exact median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must perform at least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comparisons in the worst case.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 There is a randomized Las Vegas algorithm that computes exact median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and performs only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𝑜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comparisons on expectation.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**</a:t>
                </a:r>
                <a:r>
                  <a:rPr lang="en-US" sz="1800" dirty="0" err="1"/>
                  <a:t>Dorit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Dor</a:t>
                </a:r>
                <a:r>
                  <a:rPr lang="en-US" sz="1800" dirty="0"/>
                  <a:t>, Uri </a:t>
                </a:r>
                <a:r>
                  <a:rPr lang="en-US" sz="1800" dirty="0" err="1"/>
                  <a:t>Zwick</a:t>
                </a:r>
                <a:r>
                  <a:rPr lang="en-US" sz="1800" dirty="0"/>
                  <a:t>:</a:t>
                </a:r>
                <a:br>
                  <a:rPr lang="en-US" sz="1800" dirty="0"/>
                </a:br>
                <a:r>
                  <a:rPr lang="en-US" sz="1800" b="1" dirty="0"/>
                  <a:t>On Lower Bounds for Selecting the Median.</a:t>
                </a:r>
                <a:r>
                  <a:rPr lang="en-US" sz="1800" dirty="0"/>
                  <a:t> </a:t>
                </a:r>
              </a:p>
              <a:p>
                <a:pPr marL="0" indent="0">
                  <a:buNone/>
                </a:pPr>
                <a:r>
                  <a:rPr lang="en-US" sz="1800" dirty="0">
                    <a:hlinkClick r:id="rId2"/>
                  </a:rPr>
                  <a:t>SIAM J. Discrete Math. 14(3)</a:t>
                </a:r>
                <a:r>
                  <a:rPr lang="en-US" sz="1800" dirty="0"/>
                  <a:t>: 312-325 (2001)</a:t>
                </a:r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2060"/>
                </a:solidFill>
              </a:rPr>
              <a:t>          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133600"/>
            <a:ext cx="15240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4431268"/>
            <a:ext cx="113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895600"/>
            <a:ext cx="1752600" cy="484632"/>
            <a:chOff x="2057400" y="2895600"/>
            <a:chExt cx="1752600" cy="484632"/>
          </a:xfrm>
        </p:grpSpPr>
        <p:sp>
          <p:nvSpPr>
            <p:cNvPr id="6" name="Right Arrow 5"/>
            <p:cNvSpPr/>
            <p:nvPr/>
          </p:nvSpPr>
          <p:spPr>
            <a:xfrm>
              <a:off x="28315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57400" y="29834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46192" y="2895600"/>
            <a:ext cx="1911930" cy="484632"/>
            <a:chOff x="5346192" y="2895600"/>
            <a:chExt cx="1911930" cy="484632"/>
          </a:xfrm>
        </p:grpSpPr>
        <p:sp>
          <p:nvSpPr>
            <p:cNvPr id="7" name="Right Arrow 6"/>
            <p:cNvSpPr/>
            <p:nvPr/>
          </p:nvSpPr>
          <p:spPr>
            <a:xfrm>
              <a:off x="5346192" y="2895600"/>
              <a:ext cx="978408" cy="4846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797" y="2971800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43000" y="609600"/>
            <a:ext cx="2591797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35129" y="5747266"/>
            <a:ext cx="68737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output</a:t>
            </a:r>
            <a:r>
              <a:rPr lang="en-US" dirty="0"/>
              <a:t>  as well as the </a:t>
            </a:r>
            <a:r>
              <a:rPr lang="en-US" b="1" dirty="0">
                <a:solidFill>
                  <a:srgbClr val="002060"/>
                </a:solidFill>
              </a:rPr>
              <a:t>running time </a:t>
            </a:r>
            <a:r>
              <a:rPr lang="en-US" dirty="0"/>
              <a:t>are </a:t>
            </a:r>
            <a:r>
              <a:rPr lang="en-US" b="1" u="sng" dirty="0"/>
              <a:t>functions</a:t>
            </a:r>
            <a:r>
              <a:rPr lang="en-US" u="sng" dirty="0"/>
              <a:t> only of the </a:t>
            </a:r>
            <a:r>
              <a:rPr lang="en-US" b="1" u="sng" dirty="0"/>
              <a:t>input</a:t>
            </a:r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68296" y="5659398"/>
            <a:ext cx="2584704" cy="512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76800" y="5638800"/>
            <a:ext cx="3118104" cy="5128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7030A0"/>
                </a:solidFill>
              </a:rPr>
              <a:t>Smallest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Problem definition: </a:t>
                </a: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points in a plane,</a:t>
                </a:r>
              </a:p>
              <a:p>
                <a:pPr marL="0" indent="0">
                  <a:buNone/>
                </a:pPr>
                <a:r>
                  <a:rPr lang="en-US" sz="1800" dirty="0"/>
                  <a:t> compute the smallest radius circle that encloses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point.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Applications: </a:t>
                </a:r>
                <a:r>
                  <a:rPr lang="en-US" sz="1800" dirty="0"/>
                  <a:t>Facility location problem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Best deterministic algorithm : [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Megiddo, 1983</a:t>
                </a:r>
                <a:r>
                  <a:rPr lang="en-US" sz="2000" b="1" dirty="0"/>
                  <a:t>] 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complexity,  too </a:t>
                </a:r>
                <a:r>
                  <a:rPr lang="en-US" sz="1800" b="1" dirty="0"/>
                  <a:t>complex</a:t>
                </a:r>
                <a:r>
                  <a:rPr lang="en-US" sz="1800" dirty="0"/>
                  <a:t>, uses </a:t>
                </a:r>
                <a:r>
                  <a:rPr lang="en-US" sz="1800" b="1" dirty="0"/>
                  <a:t>advanced geometry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Las Vegas</a:t>
                </a:r>
                <a:r>
                  <a:rPr lang="en-US" sz="2000" b="1" dirty="0"/>
                  <a:t> algorithm: [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Welzl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1991</a:t>
                </a:r>
                <a:r>
                  <a:rPr lang="en-US" sz="2000" b="1" dirty="0"/>
                  <a:t>]</a:t>
                </a:r>
              </a:p>
              <a:p>
                <a:r>
                  <a:rPr lang="en-US" sz="1800" b="1" dirty="0"/>
                  <a:t>Average 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complexity,  too </a:t>
                </a:r>
                <a:r>
                  <a:rPr lang="en-US" sz="1800" b="1" dirty="0"/>
                  <a:t>simple</a:t>
                </a:r>
                <a:r>
                  <a:rPr lang="en-US" sz="1800" dirty="0"/>
                  <a:t>, uses </a:t>
                </a:r>
                <a:r>
                  <a:rPr lang="en-US" sz="1800" b="1" dirty="0"/>
                  <a:t>elementary geometry  </a:t>
                </a:r>
              </a:p>
              <a:p>
                <a:endParaRPr lang="en-US" sz="1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5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2133600"/>
            <a:ext cx="1600200" cy="1447800"/>
            <a:chOff x="3657600" y="2133600"/>
            <a:chExt cx="1600200" cy="1447800"/>
          </a:xfrm>
        </p:grpSpPr>
        <p:sp>
          <p:nvSpPr>
            <p:cNvPr id="6" name="Oval 5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2971800" y="4572000"/>
            <a:ext cx="13335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67200" y="4572000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24600" y="2250977"/>
                <a:ext cx="2379562" cy="37484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Simple exercise :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50977"/>
                <a:ext cx="2379562" cy="374846"/>
              </a:xfrm>
              <a:prstGeom prst="rect">
                <a:avLst/>
              </a:prstGeom>
              <a:blipFill rotWithShape="1">
                <a:blip r:embed="rId3"/>
                <a:stretch>
                  <a:fillRect l="-2041" t="-4688" r="-2296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7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5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3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7030A0"/>
                </a:solidFill>
              </a:rPr>
              <a:t>minimum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Problem definition: </a:t>
                </a:r>
                <a:r>
                  <a:rPr lang="en-US" sz="1800" dirty="0"/>
                  <a:t>Given a connected graph </a:t>
                </a:r>
                <a:r>
                  <a:rPr lang="en-US" sz="1800" b="1" dirty="0"/>
                  <a:t>G</a:t>
                </a:r>
                <a:r>
                  <a:rPr lang="en-US" sz="1800" dirty="0"/>
                  <a:t>=(</a:t>
                </a:r>
                <a:r>
                  <a:rPr lang="en-US" sz="1800" b="1" dirty="0"/>
                  <a:t>V</a:t>
                </a:r>
                <a:r>
                  <a:rPr lang="en-US" sz="1800" dirty="0"/>
                  <a:t>,</a:t>
                </a:r>
                <a:r>
                  <a:rPr lang="en-US" sz="1800" b="1" dirty="0"/>
                  <a:t>E</a:t>
                </a:r>
                <a:r>
                  <a:rPr lang="en-US" sz="1800" dirty="0"/>
                  <a:t>) 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/>
                  <a:t> vertices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/>
                  <a:t> edges, compute the smallest set of edges whose removal will make G disconnected.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Deterministic algorithm : [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Stoer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Wagner, 1997</a:t>
                </a:r>
                <a:r>
                  <a:rPr lang="en-US" sz="2000" b="1" dirty="0"/>
                  <a:t>] 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complexity.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Monte Carlo</a:t>
                </a:r>
                <a:r>
                  <a:rPr lang="en-US" sz="2000" b="1" dirty="0"/>
                  <a:t> algorithm: [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Karger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 1993</a:t>
                </a:r>
                <a:r>
                  <a:rPr lang="en-US" sz="2000" b="1" dirty="0"/>
                  <a:t>]</a:t>
                </a:r>
              </a:p>
              <a:p>
                <a:r>
                  <a:rPr lang="en-US" sz="1800" b="1" dirty="0"/>
                  <a:t>O(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log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dirty="0"/>
                  <a:t> time complexity. </a:t>
                </a:r>
              </a:p>
              <a:p>
                <a:r>
                  <a:rPr lang="en-US" sz="18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1800" b="1" dirty="0"/>
                  <a:t> 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 that we desire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Deterministic algorithm: [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Thorup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and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Kawarabayashi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2015</a:t>
                </a:r>
                <a:r>
                  <a:rPr lang="en-US" sz="1800" b="1" dirty="0"/>
                  <a:t>]</a:t>
                </a:r>
              </a:p>
              <a:p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𝐥𝐨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US" sz="1600" b="1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)</a:t>
                </a:r>
                <a:r>
                  <a:rPr lang="en-US" sz="1600" dirty="0"/>
                  <a:t> time complexity. 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741" t="-7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6576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52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1200" y="3429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912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6" idx="3"/>
            <a:endCxn id="12" idx="0"/>
          </p:cNvCxnSpPr>
          <p:nvPr/>
        </p:nvCxnSpPr>
        <p:spPr>
          <a:xfrm flipH="1">
            <a:off x="3086100" y="2503441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  <a:endCxn id="11" idx="7"/>
          </p:cNvCxnSpPr>
          <p:nvPr/>
        </p:nvCxnSpPr>
        <p:spPr>
          <a:xfrm flipH="1">
            <a:off x="4332241" y="2743200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0"/>
            <a:endCxn id="6" idx="7"/>
          </p:cNvCxnSpPr>
          <p:nvPr/>
        </p:nvCxnSpPr>
        <p:spPr>
          <a:xfrm flipV="1">
            <a:off x="3543300" y="2449559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  <a:endCxn id="17" idx="1"/>
          </p:cNvCxnSpPr>
          <p:nvPr/>
        </p:nvCxnSpPr>
        <p:spPr>
          <a:xfrm>
            <a:off x="3733800" y="2476500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0"/>
            <a:endCxn id="9" idx="1"/>
          </p:cNvCxnSpPr>
          <p:nvPr/>
        </p:nvCxnSpPr>
        <p:spPr>
          <a:xfrm>
            <a:off x="3086100" y="2895600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0"/>
            <a:endCxn id="11" idx="0"/>
          </p:cNvCxnSpPr>
          <p:nvPr/>
        </p:nvCxnSpPr>
        <p:spPr>
          <a:xfrm flipV="1">
            <a:off x="3543300" y="3505200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11" idx="4"/>
          </p:cNvCxnSpPr>
          <p:nvPr/>
        </p:nvCxnSpPr>
        <p:spPr>
          <a:xfrm>
            <a:off x="3722641" y="2503441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1"/>
            <a:endCxn id="9" idx="0"/>
          </p:cNvCxnSpPr>
          <p:nvPr/>
        </p:nvCxnSpPr>
        <p:spPr>
          <a:xfrm flipH="1">
            <a:off x="3543300" y="2754359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2" idx="2"/>
            <a:endCxn id="17" idx="0"/>
          </p:cNvCxnSpPr>
          <p:nvPr/>
        </p:nvCxnSpPr>
        <p:spPr>
          <a:xfrm flipV="1">
            <a:off x="3048000" y="2743200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2" idx="0"/>
            <a:endCxn id="11" idx="0"/>
          </p:cNvCxnSpPr>
          <p:nvPr/>
        </p:nvCxnSpPr>
        <p:spPr>
          <a:xfrm>
            <a:off x="3086100" y="2895600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0"/>
          </p:cNvCxnSpPr>
          <p:nvPr/>
        </p:nvCxnSpPr>
        <p:spPr>
          <a:xfrm>
            <a:off x="5219700" y="27432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6"/>
            <a:endCxn id="15" idx="6"/>
          </p:cNvCxnSpPr>
          <p:nvPr/>
        </p:nvCxnSpPr>
        <p:spPr>
          <a:xfrm>
            <a:off x="5867400" y="27813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0"/>
            <a:endCxn id="13" idx="7"/>
          </p:cNvCxnSpPr>
          <p:nvPr/>
        </p:nvCxnSpPr>
        <p:spPr>
          <a:xfrm>
            <a:off x="5219700" y="2743200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0"/>
            <a:endCxn id="15" idx="6"/>
          </p:cNvCxnSpPr>
          <p:nvPr/>
        </p:nvCxnSpPr>
        <p:spPr>
          <a:xfrm>
            <a:off x="5219700" y="3429000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0"/>
            <a:endCxn id="8" idx="0"/>
          </p:cNvCxnSpPr>
          <p:nvPr/>
        </p:nvCxnSpPr>
        <p:spPr>
          <a:xfrm>
            <a:off x="4381500" y="2743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1" idx="6"/>
            <a:endCxn id="13" idx="7"/>
          </p:cNvCxnSpPr>
          <p:nvPr/>
        </p:nvCxnSpPr>
        <p:spPr>
          <a:xfrm flipV="1">
            <a:off x="4343400" y="3440159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3" idx="7"/>
            <a:endCxn id="16" idx="1"/>
          </p:cNvCxnSpPr>
          <p:nvPr/>
        </p:nvCxnSpPr>
        <p:spPr>
          <a:xfrm flipV="1">
            <a:off x="5246641" y="2754359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0"/>
            <a:endCxn id="15" idx="3"/>
          </p:cNvCxnSpPr>
          <p:nvPr/>
        </p:nvCxnSpPr>
        <p:spPr>
          <a:xfrm>
            <a:off x="5219700" y="2743200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95020" y="2476500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4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Problem definition: </a:t>
                </a:r>
                <a:r>
                  <a:rPr lang="en-US" sz="1800" dirty="0"/>
                  <a:t>Given 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bit integer, determine if it is prime.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Applications: </a:t>
                </a:r>
              </a:p>
              <a:p>
                <a:r>
                  <a:rPr lang="en-US" sz="1800" b="1" dirty="0">
                    <a:solidFill>
                      <a:srgbClr val="002060"/>
                    </a:solidFill>
                  </a:rPr>
                  <a:t>RSA-cryptosystem,</a:t>
                </a:r>
              </a:p>
              <a:p>
                <a:r>
                  <a:rPr lang="en-US" sz="1800" b="1" dirty="0">
                    <a:solidFill>
                      <a:srgbClr val="002060"/>
                    </a:solidFill>
                  </a:rPr>
                  <a:t>Algebraic algorithms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/>
                  <a:t>Best deterministic algorithm : [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Agrawal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Kayal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and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7030A0"/>
                    </a:solidFill>
                  </a:rPr>
                  <a:t>Saxena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, 2002</a:t>
                </a:r>
                <a:r>
                  <a:rPr lang="en-US" sz="1800" b="1" dirty="0"/>
                  <a:t>] </a:t>
                </a:r>
                <a:endParaRPr lang="en-US" sz="1600" dirty="0">
                  <a:solidFill>
                    <a:srgbClr val="002060"/>
                  </a:solidFill>
                </a:endParaRPr>
              </a:p>
              <a:p>
                <a:r>
                  <a:rPr lang="en-US" sz="1600" dirty="0"/>
                  <a:t> </a:t>
                </a:r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</a:t>
                </a:r>
                <a:r>
                  <a:rPr lang="en-US" sz="16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Randomized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Monte Carlo </a:t>
                </a:r>
                <a:r>
                  <a:rPr lang="en-US" sz="1800" b="1" dirty="0"/>
                  <a:t>algorithm: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Rabin, 1980</a:t>
                </a:r>
                <a:r>
                  <a:rPr lang="en-US" sz="1800" b="1" dirty="0"/>
                  <a:t>]</a:t>
                </a:r>
              </a:p>
              <a:p>
                <a:r>
                  <a:rPr lang="en-US" sz="1600" b="1" dirty="0"/>
                  <a:t>O(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)</a:t>
                </a:r>
                <a:r>
                  <a:rPr lang="en-US" sz="1600" dirty="0"/>
                  <a:t> time complexity. </a:t>
                </a:r>
              </a:p>
              <a:p>
                <a:r>
                  <a:rPr lang="en-US" sz="16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sz="1600" b="1" dirty="0"/>
                  <a:t> for any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/>
                  <a:t> that we desire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50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this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05400"/>
                <a:ext cx="63246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7B4A-50C8-4071-C394-B10FC5B5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</a:t>
            </a:r>
            <a:r>
              <a:rPr lang="en-US" sz="3600" b="1" dirty="0">
                <a:solidFill>
                  <a:srgbClr val="0070C0"/>
                </a:solidFill>
              </a:rPr>
              <a:t>5</a:t>
            </a:r>
            <a:r>
              <a:rPr lang="en-US" sz="3600" b="1" dirty="0"/>
              <a:t>: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Small world phenomenon</a:t>
            </a:r>
            <a:endParaRPr lang="en-IN" sz="3600" dirty="0"/>
          </a:p>
        </p:txBody>
      </p:sp>
      <p:pic>
        <p:nvPicPr>
          <p:cNvPr id="9" name="Content Placeholder 8" descr="A screenshot of a game&#10;&#10;Description automatically generated">
            <a:extLst>
              <a:ext uri="{FF2B5EF4-FFF2-40B4-BE49-F238E27FC236}">
                <a16:creationId xmlns:a16="http://schemas.microsoft.com/office/drawing/2014/main" id="{3FC8DB35-3DC5-F79B-7FCE-9E697BA11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2286000"/>
            <a:ext cx="6034617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FFEBF-CEB6-946C-27CA-170EF012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B0001-F44B-65A8-5B0B-C600329B386F}"/>
                  </a:ext>
                </a:extLst>
              </p:cNvPr>
              <p:cNvSpPr txBox="1"/>
              <p:nvPr/>
            </p:nvSpPr>
            <p:spPr>
              <a:xfrm>
                <a:off x="914400" y="1417638"/>
                <a:ext cx="7349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Any two persons in the world are connected by a chain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r>
                  <a:rPr lang="en-IN" dirty="0"/>
                  <a:t>acquaintances</a:t>
                </a:r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B0001-F44B-65A8-5B0B-C600329B3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17638"/>
                <a:ext cx="7349833" cy="369332"/>
              </a:xfrm>
              <a:prstGeom prst="rect">
                <a:avLst/>
              </a:prstGeom>
              <a:blipFill>
                <a:blip r:embed="rId3"/>
                <a:stretch>
                  <a:fillRect l="-663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9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48BC-BDD7-B456-9B78-827FD649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Example </a:t>
            </a:r>
            <a:r>
              <a:rPr lang="en-US" sz="4400" b="1" dirty="0">
                <a:solidFill>
                  <a:srgbClr val="0070C0"/>
                </a:solidFill>
              </a:rPr>
              <a:t>6</a:t>
            </a:r>
            <a:r>
              <a:rPr lang="en-US" sz="4400" b="1" dirty="0"/>
              <a:t>: </a:t>
            </a:r>
            <a:br>
              <a:rPr lang="en-US" sz="4400" b="1" dirty="0"/>
            </a:br>
            <a:r>
              <a:rPr lang="en-US" b="1" dirty="0">
                <a:solidFill>
                  <a:srgbClr val="7030A0"/>
                </a:solidFill>
              </a:rPr>
              <a:t>Generating a random structure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0CBE2-9F4E-654A-5922-F7006D7F49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fair coin </a:t>
                </a:r>
                <a:r>
                  <a:rPr lang="en-US" sz="2000" dirty="0">
                    <a:sym typeface="Wingdings" panose="05000000000000000000" pitchFamily="2" charset="2"/>
                  </a:rPr>
                  <a:t> a random bit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number from 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permutation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objects.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Algorithm to generate a uniformly random spanning tree of a given graph ?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Ponder over these results, especially the last one.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0CBE2-9F4E-654A-5922-F7006D7F49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>
                <a:blip r:embed="rId2"/>
                <a:stretch>
                  <a:fillRect l="-800" r="-509" b="-80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6B99E-226B-AC3A-9E6E-6C302836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706893-0420-AB92-7E74-3C32C4EB0255}"/>
                  </a:ext>
                </a:extLst>
              </p:cNvPr>
              <p:cNvSpPr txBox="1"/>
              <p:nvPr/>
            </p:nvSpPr>
            <p:spPr>
              <a:xfrm>
                <a:off x="2913501" y="4343400"/>
                <a:ext cx="4429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random bits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706893-0420-AB92-7E74-3C32C4EB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01" y="4343400"/>
                <a:ext cx="4429482" cy="369332"/>
              </a:xfrm>
              <a:prstGeom prst="rect">
                <a:avLst/>
              </a:prstGeom>
              <a:blipFill>
                <a:blip r:embed="rId3"/>
                <a:stretch>
                  <a:fillRect t="-10000" r="-275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C278F-8CAC-A129-ECE8-06A270DAF622}"/>
                  </a:ext>
                </a:extLst>
              </p:cNvPr>
              <p:cNvSpPr txBox="1"/>
              <p:nvPr/>
            </p:nvSpPr>
            <p:spPr>
              <a:xfrm>
                <a:off x="2913501" y="3244334"/>
                <a:ext cx="402873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time and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random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3C278F-8CAC-A129-ECE8-06A270DAF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01" y="3244334"/>
                <a:ext cx="4028732" cy="369332"/>
              </a:xfrm>
              <a:prstGeom prst="rect">
                <a:avLst/>
              </a:prstGeom>
              <a:blipFill>
                <a:blip r:embed="rId4"/>
                <a:stretch>
                  <a:fillRect t="-8197" r="-6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B89A015-9924-8AAB-6480-A880D47B54E1}"/>
              </a:ext>
            </a:extLst>
          </p:cNvPr>
          <p:cNvSpPr txBox="1"/>
          <p:nvPr/>
        </p:nvSpPr>
        <p:spPr>
          <a:xfrm>
            <a:off x="1801017" y="5442466"/>
            <a:ext cx="66544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polynomial time algorithm with polynomial number of random bits.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152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7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Hashing with worst case 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/>
                  <a:t> called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Build a data structure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  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90800" y="1447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0877" y="1517063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2660" y="3352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42672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4267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724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7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Hashing with worst case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</a:rPr>
              <a:t>Practical solution with no worst case guarantees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Static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 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Dynamic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/>
                            <a:t>-</a:t>
                          </a:r>
                          <a:r>
                            <a:rPr lang="en-US" sz="1800" b="1" dirty="0"/>
                            <a:t>Black</a:t>
                          </a:r>
                          <a:r>
                            <a:rPr lang="en-US" sz="1800" dirty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800" dirty="0"/>
                            <a:t>) 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Dynamic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/>
                            <a:t>O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7938173"/>
                  </p:ext>
                </p:extLst>
              </p:nvPr>
            </p:nvGraphicFramePr>
            <p:xfrm>
              <a:off x="1371600" y="1676400"/>
              <a:ext cx="6096000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6400"/>
                    <a:gridCol w="1676400"/>
                    <a:gridCol w="1752600"/>
                    <a:gridCol w="99060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Data structure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04762" r="-2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04762" r="-163636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104762" b="-2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4762" r="-2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4762" r="-16363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Red</a:t>
                          </a:r>
                          <a:r>
                            <a:rPr lang="en-US" sz="1800" dirty="0" smtClean="0"/>
                            <a:t>-</a:t>
                          </a:r>
                          <a:r>
                            <a:rPr lang="en-US" sz="1800" b="1" dirty="0" smtClean="0"/>
                            <a:t>Black</a:t>
                          </a:r>
                          <a:r>
                            <a:rPr lang="en-US" sz="1800" dirty="0" smtClean="0"/>
                            <a:t> trees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17284" t="-204762" b="-115238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4762" r="-2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4762" r="-16363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Array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1447800" y="24384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24384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24384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05600" y="2362200"/>
            <a:ext cx="53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47800" y="30480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4200" y="30480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30480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05600" y="3048000"/>
            <a:ext cx="53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3733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3733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0600" y="3733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270" y="3733800"/>
                <a:ext cx="73206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00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733800" y="4745185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81400" y="5334000"/>
            <a:ext cx="9476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Hashing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848600" y="2438400"/>
            <a:ext cx="1295400" cy="1066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Makes use of </a:t>
            </a:r>
            <a:r>
              <a:rPr lang="en-US" sz="1400" b="1" dirty="0">
                <a:solidFill>
                  <a:srgbClr val="0070C0"/>
                </a:solidFill>
              </a:rPr>
              <a:t>comparison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as the basic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4327" y="3777734"/>
            <a:ext cx="1221553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Impractical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467602" y="2585720"/>
            <a:ext cx="380998" cy="50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467604" y="3347720"/>
            <a:ext cx="3809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5" y="5988907"/>
            <a:ext cx="1414505" cy="780335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32" name="Rounded Rectangle 31"/>
          <p:cNvSpPr/>
          <p:nvPr/>
        </p:nvSpPr>
        <p:spPr>
          <a:xfrm>
            <a:off x="7010399" y="5105400"/>
            <a:ext cx="2057401" cy="6833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Makes use of fast </a:t>
            </a:r>
            <a:r>
              <a:rPr lang="en-US" sz="1400" b="1" dirty="0" err="1">
                <a:solidFill>
                  <a:srgbClr val="0070C0"/>
                </a:solidFill>
              </a:rPr>
              <a:t>arithmietic</a:t>
            </a:r>
            <a:r>
              <a:rPr lang="en-US" sz="1400" b="1" dirty="0">
                <a:solidFill>
                  <a:srgbClr val="0070C0"/>
                </a:solidFill>
              </a:rPr>
              <a:t> operations </a:t>
            </a:r>
            <a:r>
              <a:rPr lang="en-US" sz="1400" b="1" dirty="0">
                <a:solidFill>
                  <a:schemeClr val="tx1"/>
                </a:solidFill>
              </a:rPr>
              <a:t>on integers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29095" y="5518666"/>
            <a:ext cx="248130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12997" y="6122170"/>
            <a:ext cx="2972417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Few cycles for an arithmetic operation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05629" y="6194408"/>
            <a:ext cx="47577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ALU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62F46-23FA-6310-EE28-AC58F9749941}"/>
                  </a:ext>
                </a:extLst>
              </p:cNvPr>
              <p:cNvSpPr txBox="1"/>
              <p:nvPr/>
            </p:nvSpPr>
            <p:spPr>
              <a:xfrm>
                <a:off x="6649166" y="3701026"/>
                <a:ext cx="64626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162F46-23FA-6310-EE28-AC58F974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66" y="3701026"/>
                <a:ext cx="646267" cy="369332"/>
              </a:xfrm>
              <a:prstGeom prst="rect">
                <a:avLst/>
              </a:prstGeom>
              <a:blipFill>
                <a:blip r:embed="rId5"/>
                <a:stretch>
                  <a:fillRect l="-8491" t="-8197" r="-660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C9620D5-FDDA-CB0D-FC46-A903E8797F89}"/>
              </a:ext>
            </a:extLst>
          </p:cNvPr>
          <p:cNvSpPr/>
          <p:nvPr/>
        </p:nvSpPr>
        <p:spPr>
          <a:xfrm>
            <a:off x="3657600" y="939800"/>
            <a:ext cx="4727814" cy="503238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2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  <p:bldP spid="21" grpId="0" animBg="1"/>
      <p:bldP spid="5" grpId="0" animBg="1"/>
      <p:bldP spid="6" grpId="0" animBg="1"/>
      <p:bldP spid="6" grpId="1" animBg="1"/>
      <p:bldP spid="32" grpId="0" animBg="1"/>
      <p:bldP spid="37" grpId="0" animBg="1"/>
      <p:bldP spid="38" grpId="0" animBg="1"/>
      <p:bldP spid="18" grpId="0" animBg="1"/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8</a:t>
            </a:r>
            <a:r>
              <a:rPr lang="en-US" sz="3600" b="1" dirty="0">
                <a:solidFill>
                  <a:srgbClr val="7030A0"/>
                </a:solidFill>
              </a:rPr>
              <a:t>: All-Pairs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can be reported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</a:t>
                </a:r>
              </a:p>
              <a:p>
                <a:r>
                  <a:rPr lang="en-US" sz="2000" dirty="0"/>
                  <a:t>Shortest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can be reported in optimal time.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Results known</a:t>
                </a:r>
                <a:r>
                  <a:rPr lang="en-US" sz="20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size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	(Distance matrix and Witness matrix)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preprocessing time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:r>
                  <a:rPr lang="en-US" sz="2000" dirty="0"/>
                  <a:t>(</a:t>
                </a:r>
                <a:r>
                  <a:rPr lang="en-US" sz="2000" dirty="0" err="1">
                    <a:solidFill>
                      <a:srgbClr val="002060"/>
                    </a:solidFill>
                  </a:rPr>
                  <a:t>Dijkstra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algorithm from each vertex)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Current-state-of-the-art </a:t>
                </a:r>
                <a:r>
                  <a:rPr lang="en-US" sz="2000" b="1" dirty="0"/>
                  <a:t>RAM</a:t>
                </a:r>
                <a:r>
                  <a:rPr lang="en-US" sz="2000" dirty="0"/>
                  <a:t> size: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8</a:t>
                </a:r>
                <a:r>
                  <a:rPr lang="en-US" sz="2000" dirty="0"/>
                  <a:t> GBs</a:t>
                </a:r>
              </a:p>
              <a:p>
                <a:pPr marL="0" indent="0">
                  <a:buNone/>
                </a:pPr>
                <a:r>
                  <a:rPr lang="en-US" sz="105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Can’t handle graphs with 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vertices (with RAM size)  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05400"/>
              </a:xfrm>
              <a:blipFill rotWithShape="1">
                <a:blip r:embed="rId2"/>
                <a:stretch>
                  <a:fillRect l="-741" t="-597" r="-1926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12954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5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All-Pairs </a:t>
            </a:r>
            <a:r>
              <a:rPr lang="en-US" sz="3600" b="1" u="sng" dirty="0">
                <a:solidFill>
                  <a:srgbClr val="7030A0"/>
                </a:solidFill>
              </a:rPr>
              <a:t>Approximate</a:t>
            </a:r>
            <a:r>
              <a:rPr lang="en-US" sz="3600" b="1" dirty="0">
                <a:solidFill>
                  <a:srgbClr val="7030A0"/>
                </a:solidFill>
              </a:rPr>
              <a:t> Shortest Paths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build a </a:t>
                </a:r>
                <a:r>
                  <a:rPr lang="en-US" sz="2000" u="sng" dirty="0"/>
                  <a:t>compact</a:t>
                </a:r>
                <a:r>
                  <a:rPr lang="en-US" sz="2000" dirty="0"/>
                  <a:t> data structure 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that for any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it reports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𝜹</m:t>
                        </m:r>
                      </m:e>
                    </m:acc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acc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𝜹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20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: stretch.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Aim:</a:t>
                </a:r>
                <a:r>
                  <a:rPr lang="en-US" sz="2000" dirty="0"/>
                  <a:t> To achieve </a:t>
                </a:r>
              </a:p>
              <a:p>
                <a:r>
                  <a:rPr lang="en-US" sz="2000" dirty="0"/>
                  <a:t>Sub-quadratic space.</a:t>
                </a:r>
              </a:p>
              <a:p>
                <a:r>
                  <a:rPr lang="en-US" sz="2000" dirty="0"/>
                  <a:t>Sub-cubic preprocessing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query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Many elegant results have been invented for </a:t>
                </a:r>
                <a:r>
                  <a:rPr lang="en-US" sz="2000" b="1" u="sng" dirty="0"/>
                  <a:t>undirected graphs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600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81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5638800"/>
            <a:ext cx="6858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truly magical result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764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US" sz="1800" b="1" dirty="0"/>
                            <a:t>:</a:t>
                          </a:r>
                          <a:r>
                            <a:rPr lang="en-US" b="1" dirty="0"/>
                            <a:t>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Query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Preprocessing</a:t>
                          </a:r>
                          <a:r>
                            <a:rPr lang="en-US" b="1" baseline="0" dirty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59132759"/>
                  </p:ext>
                </p:extLst>
              </p:nvPr>
            </p:nvGraphicFramePr>
            <p:xfrm>
              <a:off x="457200" y="2590800"/>
              <a:ext cx="8305800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76450"/>
                    <a:gridCol w="2076450"/>
                    <a:gridCol w="2076450"/>
                    <a:gridCol w="2076450"/>
                  </a:tblGrid>
                  <a:tr h="4953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173" r="-299707" b="-3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Space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Query time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Preprocessing</a:t>
                          </a:r>
                          <a:r>
                            <a:rPr lang="en-US" b="1" baseline="0" dirty="0" smtClean="0"/>
                            <a:t> time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135868"/>
                <a:ext cx="37542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6692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126468"/>
                <a:ext cx="93006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2805520" y="3048000"/>
            <a:ext cx="5416066" cy="533400"/>
            <a:chOff x="2805520" y="3048000"/>
            <a:chExt cx="5416066" cy="533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048000"/>
                  <a:ext cx="1080680" cy="5009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6742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301" y="3135868"/>
                  <a:ext cx="73609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920" y="3080494"/>
                  <a:ext cx="1072666" cy="50090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2805520" y="3536347"/>
            <a:ext cx="5429946" cy="547306"/>
            <a:chOff x="2805520" y="3536347"/>
            <a:chExt cx="5429946" cy="547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20" y="3581400"/>
                  <a:ext cx="1080680" cy="50225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6742" b="-18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3593068"/>
                  <a:ext cx="736099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08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3536347"/>
                  <a:ext cx="1072666" cy="502253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6818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03916" y="4068079"/>
            <a:ext cx="5625513" cy="505589"/>
            <a:chOff x="2803916" y="4068079"/>
            <a:chExt cx="5625513" cy="505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916" y="4068079"/>
                  <a:ext cx="1082284" cy="503921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6180" b="-18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4126468"/>
                  <a:ext cx="73930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𝑶</m:t>
                        </m:r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𝒎𝒏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den>
                            </m:f>
                          </m:sup>
                        </m:sSup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4069747"/>
                  <a:ext cx="1266629" cy="50392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5288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ounded Rectangle 20"/>
          <p:cNvSpPr/>
          <p:nvPr/>
        </p:nvSpPr>
        <p:spPr>
          <a:xfrm>
            <a:off x="2803916" y="1752600"/>
            <a:ext cx="3368284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Approximate Distance Oracles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0502" y="5257800"/>
            <a:ext cx="410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Mikkel</a:t>
            </a:r>
            <a:r>
              <a:rPr lang="en-US" b="1" dirty="0"/>
              <a:t> </a:t>
            </a:r>
            <a:r>
              <a:rPr lang="en-US" b="1" dirty="0" err="1"/>
              <a:t>Thorup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/>
              <a:t>Uri </a:t>
            </a:r>
            <a:r>
              <a:rPr lang="en-US" b="1" dirty="0" err="1"/>
              <a:t>Zwick</a:t>
            </a:r>
            <a:r>
              <a:rPr lang="en-US" dirty="0"/>
              <a:t>:</a:t>
            </a:r>
          </a:p>
          <a:p>
            <a:r>
              <a:rPr lang="en-US" i="1" dirty="0"/>
              <a:t>Approximate Distance Oracles for graphs, </a:t>
            </a:r>
          </a:p>
          <a:p>
            <a:r>
              <a:rPr lang="en-US" b="1" dirty="0"/>
              <a:t>Journal of ACM </a:t>
            </a:r>
            <a:r>
              <a:rPr lang="en-US" dirty="0"/>
              <a:t>(4), </a:t>
            </a:r>
            <a:r>
              <a:rPr lang="en-US" b="1" dirty="0"/>
              <a:t>2005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854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  <p:bldP spid="21" grpId="0" animBg="1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5715000" cy="5715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5083-75F2-A317-3769-4B7F1B5B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b="1" dirty="0"/>
              <a:t>Example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9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Random walk and Electric networks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3AB83-ECF9-ED3E-35D0-7946C840F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undirected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commute time between any pair of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circuit </a:t>
                </a:r>
              </a:p>
              <a:p>
                <a:pPr marL="0" indent="0">
                  <a:buNone/>
                </a:pPr>
                <a:r>
                  <a:rPr lang="en-US" sz="2000" dirty="0"/>
                  <a:t>associated 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pPr marL="0" indent="0">
                  <a:buNone/>
                </a:pPr>
                <a:r>
                  <a:rPr lang="en-IN" sz="2000" b="1" dirty="0">
                    <a:solidFill>
                      <a:srgbClr val="7030A0"/>
                    </a:solidFill>
                  </a:rPr>
                  <a:t>Important lesson</a:t>
                </a:r>
                <a:r>
                  <a:rPr lang="en-IN" sz="2000" dirty="0"/>
                  <a:t>:</a:t>
                </a:r>
              </a:p>
              <a:p>
                <a:pPr marL="0" indent="0">
                  <a:buNone/>
                </a:pPr>
                <a:r>
                  <a:rPr lang="en-IN" sz="2000" dirty="0"/>
                  <a:t>It is always good to know the fundamentals of other disciplines. </a:t>
                </a:r>
              </a:p>
              <a:p>
                <a:pPr marL="0" indent="0">
                  <a:buNone/>
                </a:pPr>
                <a:r>
                  <a:rPr lang="en-IN" sz="2000" dirty="0"/>
                  <a:t>There are no boundaries defined in science </a:t>
                </a:r>
                <a:r>
                  <a:rPr lang="en-IN" sz="2000" dirty="0">
                    <a:sym typeface="Wingdings" panose="05000000000000000000" pitchFamily="2" charset="2"/>
                  </a:rPr>
                  <a:t></a:t>
                </a:r>
                <a:r>
                  <a:rPr lang="en-IN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E3AB83-ECF9-ED3E-35D0-7946C840F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BA1E-97C0-E1FE-E32A-125075EE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07A5-0E39-5942-33AA-AAD7AF6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solidFill>
                  <a:srgbClr val="0070C0"/>
                </a:solidFill>
              </a:rPr>
              <a:t>10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>
                <a:solidFill>
                  <a:srgbClr val="7030A0"/>
                </a:solidFill>
              </a:rPr>
              <a:t>Rumor Spreading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3F28-BC78-52D9-792E-B6A7410E8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Town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persons.</a:t>
                </a:r>
              </a:p>
              <a:p>
                <a:pPr marL="0" indent="0">
                  <a:buNone/>
                </a:pPr>
                <a:r>
                  <a:rPr lang="en-US" sz="2000" dirty="0"/>
                  <a:t>On day 1, one person knows the rumor.</a:t>
                </a:r>
              </a:p>
              <a:p>
                <a:pPr marL="0" indent="0">
                  <a:buNone/>
                </a:pPr>
                <a:r>
                  <a:rPr lang="en-US" sz="2000" dirty="0"/>
                  <a:t>Rumor spreads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``</a:t>
                </a:r>
                <a:r>
                  <a:rPr lang="en-US" sz="2000" i="1" dirty="0"/>
                  <a:t>Every morning, each person who knows the rumor calls a random person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and  communicates the rumor to him/her.’’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many days till the rumor spreads to the entire town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613F28-BC78-52D9-792E-B6A7410E8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179C6-0C70-F756-C8DA-924A42DA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BFCE5E-C32B-BF83-3782-04756767622E}"/>
                  </a:ext>
                </a:extLst>
              </p:cNvPr>
              <p:cNvSpPr txBox="1"/>
              <p:nvPr/>
            </p:nvSpPr>
            <p:spPr>
              <a:xfrm>
                <a:off x="2895600" y="5486400"/>
                <a:ext cx="351198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days with high probability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BFCE5E-C32B-BF83-3782-04756767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486400"/>
                <a:ext cx="3511987" cy="369332"/>
              </a:xfrm>
              <a:prstGeom prst="rect">
                <a:avLst/>
              </a:prstGeom>
              <a:blipFill>
                <a:blip r:embed="rId3"/>
                <a:stretch>
                  <a:fillRect t="-8197" r="-8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4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4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// 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Report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reduce the error probability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Ponder over this question before clicking the ‘next’ button.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52800" y="1981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C6D9D-159E-1C4B-B185-944AC2DE6AB6}"/>
              </a:ext>
            </a:extLst>
          </p:cNvPr>
          <p:cNvSpPr/>
          <p:nvPr/>
        </p:nvSpPr>
        <p:spPr>
          <a:xfrm>
            <a:off x="1600200" y="4267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9B981-C552-D911-4E90-A90B8893B4D3}"/>
              </a:ext>
            </a:extLst>
          </p:cNvPr>
          <p:cNvSpPr txBox="1"/>
          <p:nvPr/>
        </p:nvSpPr>
        <p:spPr>
          <a:xfrm>
            <a:off x="2895600" y="5486400"/>
            <a:ext cx="322665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Select </a:t>
            </a:r>
            <a:r>
              <a:rPr lang="en-IN" u="sng" dirty="0"/>
              <a:t>multiple</a:t>
            </a:r>
            <a:r>
              <a:rPr lang="en-IN" dirty="0"/>
              <a:t> elements and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87A7D-16CE-C1B7-1A2A-020CFFF5FC67}"/>
              </a:ext>
            </a:extLst>
          </p:cNvPr>
          <p:cNvSpPr txBox="1"/>
          <p:nvPr/>
        </p:nvSpPr>
        <p:spPr>
          <a:xfrm>
            <a:off x="5715000" y="5486400"/>
            <a:ext cx="209442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dirty="0"/>
              <a:t>return their median.</a:t>
            </a:r>
          </a:p>
        </p:txBody>
      </p:sp>
    </p:spTree>
    <p:extLst>
      <p:ext uri="{BB962C8B-B14F-4D97-AF65-F5344CB8AC3E}">
        <p14:creationId xmlns:p14="http://schemas.microsoft.com/office/powerpoint/2010/main" val="51315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25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uiExpand="1" animBg="1"/>
      <p:bldP spid="7" grpId="0" uiExpand="1" animBg="1"/>
      <p:bldP spid="2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A Randomized Algorithm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Rand-</a:t>
                </a:r>
                <a:r>
                  <a:rPr lang="en-US" sz="2000" b="1" dirty="0" err="1">
                    <a:solidFill>
                      <a:srgbClr val="006C31"/>
                    </a:solidFill>
                  </a:rPr>
                  <a:t>Approx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-Median</a:t>
                </a:r>
                <a:r>
                  <a:rPr lang="en-US" sz="2000" dirty="0"/>
                  <a:t>(</a:t>
                </a:r>
                <a:r>
                  <a:rPr lang="en-US" sz="2000" b="1" dirty="0"/>
                  <a:t>A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positive integer (to be fixed later on )</a:t>
                </a:r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 to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random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//returns a no. uniformly random from [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00B0F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 </a:t>
                </a:r>
                <a:r>
                  <a:rPr lang="en-US" sz="2000" dirty="0">
                    <a:sym typeface="Wingdings" pitchFamily="2" charset="2"/>
                  </a:rPr>
                  <a:t>U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};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Sort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Report the median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Make sincere attempts to find the error probability of this algorithm.</a:t>
                </a:r>
              </a:p>
              <a:p>
                <a:pPr marL="0" indent="0">
                  <a:buNone/>
                </a:pPr>
                <a:r>
                  <a:rPr lang="en-US" sz="2000" i="1" u="sng" dirty="0"/>
                  <a:t>Hint</a:t>
                </a:r>
                <a:r>
                  <a:rPr lang="en-US" sz="2000" dirty="0"/>
                  <a:t>: use the simple probability exercise on the following page.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983162"/>
              </a:xfrm>
              <a:blipFill>
                <a:blip r:embed="rId2"/>
                <a:stretch>
                  <a:fillRect l="-793" t="-734" b="-55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5052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3800" y="19050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3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A simple probability exercise</a:t>
            </a:r>
            <a:br>
              <a:rPr lang="en-US" sz="3600" b="1" dirty="0">
                <a:solidFill>
                  <a:srgbClr val="002060"/>
                </a:solidFill>
              </a:rPr>
            </a:b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1600" dirty="0"/>
                  <a:t>HEADS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¼ </a:t>
                </a:r>
              </a:p>
              <a:p>
                <a:pPr marL="0" indent="0" algn="just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:r>
                  <a:rPr lang="en-US" sz="1600" dirty="0"/>
                  <a:t>TAILS</a:t>
                </a:r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¾</a:t>
                </a: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dirty="0"/>
                  <a:t>The coin is tossed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times.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</a:t>
                </a:r>
              </a:p>
              <a:p>
                <a:pPr marL="0" indent="0" algn="just">
                  <a:buNone/>
                </a:pPr>
                <a:r>
                  <a:rPr lang="en-US" sz="2000" dirty="0"/>
                  <a:t>                    [</a:t>
                </a:r>
                <a:r>
                  <a:rPr lang="en-US" sz="2000" b="1" dirty="0" err="1"/>
                  <a:t>Stirling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approximation for Factorial: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! ≈</m:t>
                    </m:r>
                  </m:oMath>
                </a14:m>
                <a:r>
                  <a:rPr lang="en-US" sz="2000" dirty="0"/>
                  <a:t>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 </a:t>
                </a:r>
                <a:r>
                  <a:rPr lang="en-US" sz="2000" dirty="0"/>
                  <a:t>        ]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066800"/>
            <a:ext cx="1541462" cy="242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1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08" y="5269468"/>
                <a:ext cx="11869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6393" r="-2871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181600" y="18288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probability that we get </a:t>
                </a:r>
                <a:r>
                  <a:rPr lang="en-US" b="1" dirty="0">
                    <a:solidFill>
                      <a:schemeClr val="tx1"/>
                    </a:solidFill>
                  </a:rPr>
                  <a:t>at least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dirty="0"/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HEADS</a:t>
                </a:r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28800"/>
                <a:ext cx="3886200" cy="1146048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2060"/>
                    </a:solidFill>
                  </a:rPr>
                  <a:t>Probability of getting 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r>
                  <a:rPr lang="en-US" sz="2800" b="1" dirty="0">
                    <a:solidFill>
                      <a:srgbClr val="002060"/>
                    </a:solidFill>
                  </a:rPr>
                  <a:t>“at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b="1" dirty="0"/>
                  <a:t>HEADS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2060"/>
                    </a:solidFill>
                  </a:rPr>
                  <a:t>tosses”</a:t>
                </a:r>
                <a:br>
                  <a:rPr lang="en-US" sz="2800" b="1" dirty="0">
                    <a:solidFill>
                      <a:srgbClr val="00206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Probability of getting at least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 </m:t>
                    </m:r>
                  </m:oMath>
                </a14:m>
                <a:r>
                  <a:rPr lang="en-US" sz="2000" dirty="0"/>
                  <a:t>heads: </a:t>
                </a: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1" i="0" smtClean="0">
                            <a:latin typeface="Cambria Math"/>
                          </a:rPr>
                          <m:t>𝐏𝐫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[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HEADS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appear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tosses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  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f>
                      <m:fPr>
                        <m:type m:val="skw"/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3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=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</m:t>
                    </m:r>
                    <m:r>
                      <a:rPr lang="en-US" sz="20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741" t="-1739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>
                    <a:solidFill>
                      <a:schemeClr val="tx1"/>
                    </a:solidFill>
                  </a:rPr>
                  <a:t>’s</a:t>
                </a:r>
                <a:r>
                  <a:rPr lang="en-US" dirty="0">
                    <a:solidFill>
                      <a:schemeClr val="tx1"/>
                    </a:solidFill>
                  </a:rPr>
                  <a:t> approximation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953000"/>
                <a:ext cx="3657600" cy="838200"/>
              </a:xfrm>
              <a:prstGeom prst="borderCallout2">
                <a:avLst>
                  <a:gd name="adj1" fmla="val 87142"/>
                  <a:gd name="adj2" fmla="val 154"/>
                  <a:gd name="adj3" fmla="val 88104"/>
                  <a:gd name="adj4" fmla="val -71454"/>
                  <a:gd name="adj5" fmla="val 45552"/>
                  <a:gd name="adj6" fmla="val -91205"/>
                </a:avLst>
              </a:prstGeom>
              <a:blipFill rotWithShape="1">
                <a:blip r:embed="rId4"/>
                <a:stretch>
                  <a:fillRect t="-4965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5/2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… </a:t>
                </a: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867400"/>
                <a:ext cx="3124200" cy="649224"/>
              </a:xfrm>
              <a:prstGeom prst="borderCallout2">
                <a:avLst>
                  <a:gd name="adj1" fmla="val 88404"/>
                  <a:gd name="adj2" fmla="val 407"/>
                  <a:gd name="adj3" fmla="val 89365"/>
                  <a:gd name="adj4" fmla="val 133"/>
                  <a:gd name="adj5" fmla="val 90210"/>
                  <a:gd name="adj6" fmla="val 221"/>
                </a:avLst>
              </a:prstGeom>
              <a:blipFill rotWithShape="1">
                <a:blip r:embed="rId5"/>
                <a:stretch>
                  <a:fillRect t="-40909" b="-7636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Inverse exponential in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38800"/>
                <a:ext cx="2895600" cy="609600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95400" y="1600200"/>
            <a:ext cx="106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22098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133600"/>
            <a:ext cx="91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5" grpId="0" animBg="1"/>
      <p:bldP spid="5" grpId="1" animBg="1"/>
      <p:bldP spid="6" grpId="0" uiExpand="1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487099775"/>
              </p:ext>
            </p:extLst>
          </p:nvPr>
        </p:nvGraphicFramePr>
        <p:xfrm>
          <a:off x="1219200" y="2438400"/>
          <a:ext cx="75438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Prerequisites</a:t>
            </a:r>
            <a:r>
              <a:rPr lang="en-US" sz="4000" b="1" dirty="0"/>
              <a:t> for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727537"/>
            <a:ext cx="36745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Elementary knowledge of </a:t>
            </a:r>
            <a:r>
              <a:rPr lang="en-US" b="1" dirty="0"/>
              <a:t>probability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5105400" y="2209800"/>
            <a:ext cx="3505200" cy="30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199" y="3556337"/>
            <a:ext cx="51054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Basic</a:t>
            </a:r>
            <a:r>
              <a:rPr lang="en-US" dirty="0"/>
              <a:t> knowledge of </a:t>
            </a:r>
            <a:r>
              <a:rPr lang="en-US" b="1" dirty="0"/>
              <a:t>Data structures and algorithms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775537"/>
            <a:ext cx="24908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Ability to work </a:t>
            </a:r>
            <a:r>
              <a:rPr lang="en-US" b="1" dirty="0"/>
              <a:t>very hard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200" y="5373469"/>
            <a:ext cx="540186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Commitment to attend </a:t>
            </a:r>
            <a:r>
              <a:rPr lang="en-US" u="sng" dirty="0"/>
              <a:t>all classes</a:t>
            </a:r>
            <a:r>
              <a:rPr lang="en-US" dirty="0"/>
              <a:t>  </a:t>
            </a:r>
          </a:p>
          <a:p>
            <a:r>
              <a:rPr lang="en-US" dirty="0"/>
              <a:t>unless you have any genuine personal/medical problem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1338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2" grpId="0"/>
      <p:bldP spid="6" grpId="0" animBg="1"/>
      <p:bldP spid="9" grpId="0" animBg="1"/>
      <p:bldP spid="5" grpId="0" animBg="1"/>
      <p:bldP spid="10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6471-42A1-CB4F-A2DC-911181DE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1EB0-428D-4842-84E3-19C47454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</a:t>
            </a:r>
            <a:r>
              <a:rPr lang="en-US" dirty="0" err="1">
                <a:solidFill>
                  <a:srgbClr val="0070C0"/>
                </a:solidFill>
              </a:rPr>
              <a:t>moodle.cse.iitk.ac.in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u="sng" dirty="0"/>
              <a:t>guest</a:t>
            </a:r>
            <a:r>
              <a:rPr lang="en-US" dirty="0"/>
              <a:t> login.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7D8E0-B899-FC4D-BFE6-087C7D36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Example 1 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00000"/>
                </a:solidFill>
              </a:rPr>
              <a:t>Approximate median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 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distinct numbers, compute the element with rank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Best Deterministic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i="1" dirty="0"/>
                  <a:t>“Median of Medians” </a:t>
                </a:r>
                <a:r>
                  <a:rPr lang="en-US" sz="2000" dirty="0"/>
                  <a:t>algorithm</a:t>
                </a:r>
                <a:endParaRPr lang="en-US" sz="2000" i="1" dirty="0"/>
              </a:p>
              <a:p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Lower bound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07244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257800" y="19812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-6096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Approximate Median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457200"/>
            <a:ext cx="3276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853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676400" y="4864689"/>
            <a:ext cx="5943600" cy="316830"/>
            <a:chOff x="1676400" y="4864689"/>
            <a:chExt cx="5943600" cy="316830"/>
          </a:xfrm>
        </p:grpSpPr>
        <p:sp>
          <p:nvSpPr>
            <p:cNvPr id="13" name="Down Arrow 12"/>
            <p:cNvSpPr/>
            <p:nvPr/>
          </p:nvSpPr>
          <p:spPr>
            <a:xfrm>
              <a:off x="1676400" y="4864689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2424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282299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2043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3183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3931374" y="4888911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4329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3550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4707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5455374" y="4888911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5074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>
              <a:off x="6231090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>
              <a:off x="6979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737768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598374" y="4876800"/>
              <a:ext cx="242316" cy="292608"/>
            </a:xfrm>
            <a:prstGeom prst="downArrow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/>
          <p:cNvSpPr/>
          <p:nvPr/>
        </p:nvSpPr>
        <p:spPr>
          <a:xfrm>
            <a:off x="5853684" y="5257800"/>
            <a:ext cx="242316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052761" y="5826572"/>
            <a:ext cx="502259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The unread element could be the </a:t>
            </a:r>
            <a:r>
              <a:rPr lang="en-US" b="1" dirty="0">
                <a:solidFill>
                  <a:srgbClr val="C00000"/>
                </a:solidFill>
              </a:rPr>
              <a:t>median </a:t>
            </a:r>
            <a:r>
              <a:rPr lang="en-US" b="1" dirty="0"/>
              <a:t>element.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943600" y="5550932"/>
            <a:ext cx="0" cy="24026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25406" y="3962400"/>
            <a:ext cx="4431854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Reason: Every element must be read. Otherwise, …</a:t>
            </a:r>
          </a:p>
        </p:txBody>
      </p:sp>
    </p:spTree>
    <p:extLst>
      <p:ext uri="{BB962C8B-B14F-4D97-AF65-F5344CB8AC3E}">
        <p14:creationId xmlns:p14="http://schemas.microsoft.com/office/powerpoint/2010/main" val="276293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  <p:bldP spid="9" grpId="0" animBg="1"/>
      <p:bldP spid="11" grpId="0"/>
      <p:bldP spid="23" grpId="0" animBg="1"/>
      <p:bldP spid="23" grpId="1" animBg="1"/>
      <p:bldP spid="30" grpId="0" animBg="1"/>
      <p:bldP spid="31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60960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Approximate Median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 array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dirty="0"/>
                  <a:t>[] storing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numbers and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 &gt;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an element whose rank is in the range [(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</m:oMath>
                </a14:m>
                <a:r>
                  <a:rPr lang="el-GR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,  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l-GR" sz="2000" i="1" dirty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/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Best Deterministic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b="1" dirty="0"/>
                  <a:t>Running time: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r>
                  <a:rPr lang="en-US" sz="2000" u="sng" dirty="0"/>
                  <a:t>No faster deterministic algorithm possible</a:t>
                </a:r>
                <a:r>
                  <a:rPr lang="en-US" sz="2000" dirty="0"/>
                  <a:t> for approximate median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81500" y="190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200" y="236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2286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" y="457200"/>
            <a:ext cx="32766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11832"/>
              </p:ext>
            </p:extLst>
          </p:nvPr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1676400" y="4864689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424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82299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931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707090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545537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7377684" y="4876800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6979374" y="4888911"/>
            <a:ext cx="242316" cy="292608"/>
          </a:xfrm>
          <a:prstGeom prst="down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2133600" y="5486400"/>
            <a:ext cx="4648200" cy="251936"/>
            <a:chOff x="2133600" y="5550932"/>
            <a:chExt cx="4648200" cy="25193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133600" y="5550932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352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733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495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257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19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400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1800" y="5562600"/>
              <a:ext cx="0" cy="24026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133600" y="5791200"/>
              <a:ext cx="4648200" cy="116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590800" y="5802868"/>
            <a:ext cx="62781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½ - </a:t>
            </a:r>
            <a:r>
              <a:rPr lang="en-US" b="1" dirty="0">
                <a:solidFill>
                  <a:srgbClr val="C00000"/>
                </a:solidFill>
              </a:rPr>
              <a:t>Approximate median </a:t>
            </a:r>
            <a:r>
              <a:rPr lang="en-US" b="1" dirty="0"/>
              <a:t>elements could all be unread elements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83" y="4267200"/>
                <a:ext cx="687304" cy="483466"/>
              </a:xfrm>
              <a:prstGeom prst="rect">
                <a:avLst/>
              </a:prstGeom>
              <a:blipFill rotWithShape="1">
                <a:blip r:embed="rId4"/>
                <a:stretch>
                  <a:fillRect r="-1415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Reason: At least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elements must be read. Otherwise, …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06" y="4233446"/>
                <a:ext cx="50344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604" t="-3448" r="-120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9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47" grpId="0" animBg="1"/>
      <p:bldP spid="2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½ - Approximate median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Half of the elements are good candidates to be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2000" dirty="0"/>
                  <a:t> </a:t>
                </a:r>
                <a:endParaRPr lang="en-US" sz="2400" dirty="0"/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If we pick an element </a:t>
                </a:r>
                <a:r>
                  <a:rPr lang="en-US" sz="1800" u="sng" dirty="0">
                    <a:sym typeface="Wingdings" pitchFamily="2" charset="2"/>
                  </a:rPr>
                  <a:t>randomly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u="sng" dirty="0">
                    <a:sym typeface="Wingdings" pitchFamily="2" charset="2"/>
                  </a:rPr>
                  <a:t>uniformly</a:t>
                </a:r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it is going to be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½ - Approximate median</a:t>
                </a:r>
                <a:r>
                  <a:rPr lang="en-US" sz="1800" dirty="0"/>
                  <a:t> for the array with probability at least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914400" y="2743203"/>
            <a:ext cx="7086600" cy="76200"/>
            <a:chOff x="990600" y="2133600"/>
            <a:chExt cx="7086600" cy="76200"/>
          </a:xfrm>
        </p:grpSpPr>
        <p:sp>
          <p:nvSpPr>
            <p:cNvPr id="5" name="Oval 4"/>
            <p:cNvSpPr/>
            <p:nvPr/>
          </p:nvSpPr>
          <p:spPr>
            <a:xfrm>
              <a:off x="1600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924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228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33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38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242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4290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057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362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667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972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76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81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86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91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96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008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1056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4104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52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954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9060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20050" y="2133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86000" y="1828803"/>
            <a:ext cx="638316" cy="838200"/>
            <a:chOff x="2286000" y="1143000"/>
            <a:chExt cx="638316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143000"/>
                  <a:ext cx="63831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4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791200" y="1840471"/>
            <a:ext cx="776174" cy="826532"/>
            <a:chOff x="6172200" y="1143000"/>
            <a:chExt cx="776174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143000"/>
                  <a:ext cx="7761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2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4625" y="1512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Brace 36"/>
          <p:cNvSpPr/>
          <p:nvPr/>
        </p:nvSpPr>
        <p:spPr>
          <a:xfrm rot="5400000">
            <a:off x="4224338" y="1433514"/>
            <a:ext cx="457197" cy="338137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2895600" y="1828803"/>
            <a:ext cx="2819400" cy="8382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Elements of </a:t>
            </a:r>
            <a:r>
              <a:rPr lang="en-US" sz="1600" b="1" dirty="0">
                <a:solidFill>
                  <a:schemeClr val="tx1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 arranged in Increasing order of values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4495800"/>
            <a:ext cx="2895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loud Callout 40"/>
              <p:cNvSpPr/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boost the success probability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41" name="Cloud Callout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6" y="5715000"/>
                <a:ext cx="5229084" cy="838200"/>
              </a:xfrm>
              <a:prstGeom prst="cloudCallout">
                <a:avLst>
                  <a:gd name="adj1" fmla="val -24271"/>
                  <a:gd name="adj2" fmla="val 8118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Ribbon 28"/>
          <p:cNvSpPr/>
          <p:nvPr/>
        </p:nvSpPr>
        <p:spPr>
          <a:xfrm>
            <a:off x="5534025" y="5864352"/>
            <a:ext cx="3533775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shall revisit this question later.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600200" y="519176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1..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1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1" y="5181600"/>
                <a:ext cx="944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161" t="-8197" r="-83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06086294-52C1-CC4C-AF62-EA0ED1DE6434}"/>
              </a:ext>
            </a:extLst>
          </p:cNvPr>
          <p:cNvGrpSpPr/>
          <p:nvPr/>
        </p:nvGrpSpPr>
        <p:grpSpPr>
          <a:xfrm>
            <a:off x="7664837" y="4719935"/>
            <a:ext cx="1295547" cy="1147465"/>
            <a:chOff x="7467600" y="5410200"/>
            <a:chExt cx="1295547" cy="114746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63CDCF-4B62-0341-9900-0DB906B5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0" y="5410200"/>
              <a:ext cx="971478" cy="72860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8B59354-EB7F-354A-97E9-86408532CA66}"/>
                </a:ext>
              </a:extLst>
            </p:cNvPr>
            <p:cNvSpPr txBox="1"/>
            <p:nvPr/>
          </p:nvSpPr>
          <p:spPr>
            <a:xfrm>
              <a:off x="7467600" y="6096000"/>
              <a:ext cx="12955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Bernard MT Condensed" pitchFamily="18" charset="0"/>
                </a:rPr>
                <a:t>in Output</a:t>
              </a:r>
            </a:p>
            <a:p>
              <a:pPr algn="ctr"/>
              <a:r>
                <a:rPr lang="en-US" sz="1200" dirty="0">
                  <a:latin typeface="Bernard MT Condensed" pitchFamily="18" charset="0"/>
                </a:rPr>
                <a:t>On a few occasions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E171E-4644-B64D-9907-337D3470123E}"/>
                  </a:ext>
                </a:extLst>
              </p:cNvPr>
              <p:cNvSpPr txBox="1"/>
              <p:nvPr/>
            </p:nvSpPr>
            <p:spPr>
              <a:xfrm>
                <a:off x="6231008" y="4783979"/>
                <a:ext cx="110158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CE171E-4644-B64D-9907-337D3470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8" y="4783979"/>
                <a:ext cx="1101584" cy="369332"/>
              </a:xfrm>
              <a:prstGeom prst="rect">
                <a:avLst/>
              </a:prstGeom>
              <a:blipFill>
                <a:blip r:embed="rId8"/>
                <a:stretch>
                  <a:fillRect l="-4545" t="-6667" r="-340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D20C55-BE4C-2A45-9836-E39CEDFCEBB2}"/>
              </a:ext>
            </a:extLst>
          </p:cNvPr>
          <p:cNvSpPr txBox="1"/>
          <p:nvPr/>
        </p:nvSpPr>
        <p:spPr>
          <a:xfrm>
            <a:off x="0" y="4114800"/>
            <a:ext cx="5902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37506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7" grpId="0" animBg="1"/>
      <p:bldP spid="55" grpId="0" animBg="1"/>
      <p:bldP spid="28" grpId="0" animBg="1"/>
      <p:bldP spid="41" grpId="0" animBg="1"/>
      <p:bldP spid="29" grpId="0" animBg="1"/>
      <p:bldP spid="52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Example 2 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C00000"/>
                </a:solidFill>
              </a:rPr>
              <a:t> Sorting Algorithms 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54" y="1129493"/>
            <a:ext cx="3056746" cy="3056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29492"/>
            <a:ext cx="2343150" cy="3056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85794" y="762000"/>
            <a:ext cx="20003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John von Neumann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7425" y="762000"/>
            <a:ext cx="14697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C. A. R. Hoare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7350" y="4267200"/>
            <a:ext cx="18130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Merge Sort</a:t>
            </a:r>
            <a:r>
              <a:rPr lang="en-US" dirty="0"/>
              <a:t>, 1945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6986" y="4267200"/>
            <a:ext cx="17556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Quick Sort</a:t>
            </a:r>
            <a:r>
              <a:rPr lang="en-US" dirty="0"/>
              <a:t>, 1960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69531"/>
              </p:ext>
            </p:extLst>
          </p:nvPr>
        </p:nvGraphicFramePr>
        <p:xfrm>
          <a:off x="838200" y="4808220"/>
          <a:ext cx="7543800" cy="143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6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Merge Sort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Sort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171">
                <a:tc>
                  <a:txBody>
                    <a:bodyPr/>
                    <a:lstStyle/>
                    <a:p>
                      <a:r>
                        <a:rPr lang="en-US" dirty="0"/>
                        <a:t>Average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7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Worst case comparisons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69468"/>
                <a:ext cx="106567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802868"/>
                <a:ext cx="106567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74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802868"/>
                <a:ext cx="114165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64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1.39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9" y="5281136"/>
                <a:ext cx="153054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187" t="-8197" r="-6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42592AA-0284-CD4C-B45B-A709B244016B}"/>
              </a:ext>
            </a:extLst>
          </p:cNvPr>
          <p:cNvSpPr/>
          <p:nvPr/>
        </p:nvSpPr>
        <p:spPr>
          <a:xfrm>
            <a:off x="5859729" y="4724400"/>
            <a:ext cx="2674671" cy="16319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2555</TotalTime>
  <Words>2359</Words>
  <Application>Microsoft Office PowerPoint</Application>
  <PresentationFormat>On-screen Show (4:3)</PresentationFormat>
  <Paragraphs>472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Bernard MT Condensed</vt:lpstr>
      <vt:lpstr>Calibri</vt:lpstr>
      <vt:lpstr>Cambria Math</vt:lpstr>
      <vt:lpstr>Gloucester MT Extra Condensed</vt:lpstr>
      <vt:lpstr>Wingdings</vt:lpstr>
      <vt:lpstr>Office Theme</vt:lpstr>
      <vt:lpstr>Randomized Algorithms CS648 </vt:lpstr>
      <vt:lpstr>          Deterministic Algorithm</vt:lpstr>
      <vt:lpstr>PowerPoint Presentation</vt:lpstr>
      <vt:lpstr>Example 1 : Approximate median </vt:lpstr>
      <vt:lpstr>Approximate Median   </vt:lpstr>
      <vt:lpstr>Approximate Median   </vt:lpstr>
      <vt:lpstr>½ - Approximate median </vt:lpstr>
      <vt:lpstr>Example 2 :  Sorting Algorithms </vt:lpstr>
      <vt:lpstr>PowerPoint Presentation</vt:lpstr>
      <vt:lpstr>QuickSort(S) When the input S is stored in an array A</vt:lpstr>
      <vt:lpstr>PowerPoint Presentation</vt:lpstr>
      <vt:lpstr>Randomized QuickSort(S) When the input S is stored in an array A</vt:lpstr>
      <vt:lpstr>          Deterministic Algorithm</vt:lpstr>
      <vt:lpstr>          Deterministic Algorithm</vt:lpstr>
      <vt:lpstr>Still why to study  Randomized Algorithms ?</vt:lpstr>
      <vt:lpstr>What makes Randomized Algorithms popular ?</vt:lpstr>
      <vt:lpstr>Types of Randomized Algorithms</vt:lpstr>
      <vt:lpstr>              10 MotivatiNG Examples for                randomized Algorithms </vt:lpstr>
      <vt:lpstr>Example 1: Exact Median</vt:lpstr>
      <vt:lpstr>Example 2: Smallest Enclosing circle</vt:lpstr>
      <vt:lpstr>Example 3: minimum Cut</vt:lpstr>
      <vt:lpstr>Example 4:  Primality Testing</vt:lpstr>
      <vt:lpstr>Example 5:  Small world phenomenon</vt:lpstr>
      <vt:lpstr>Example 6:  Generating a random structure</vt:lpstr>
      <vt:lpstr>Example 7:  Hashing with worst case guarantee</vt:lpstr>
      <vt:lpstr>Example 7:  Hashing with worst case guarantee</vt:lpstr>
      <vt:lpstr>Example 8: All-Pairs Shortest Paths</vt:lpstr>
      <vt:lpstr>All-Pairs Approximate Shortest Paths</vt:lpstr>
      <vt:lpstr>A truly magical result</vt:lpstr>
      <vt:lpstr>Example 9: Random walk and Electric networks</vt:lpstr>
      <vt:lpstr>Example 10: Rumor Spreading</vt:lpstr>
      <vt:lpstr>½ - Approximate median A Randomized Algorithm</vt:lpstr>
      <vt:lpstr>½ - Approximate median A Randomized Algorithm</vt:lpstr>
      <vt:lpstr>A simple probability exercise </vt:lpstr>
      <vt:lpstr>Probability of getting  “at least k/2 HEADS in k tosses” </vt:lpstr>
      <vt:lpstr>Prerequisites for the course</vt:lpstr>
      <vt:lpstr>Course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484</cp:revision>
  <dcterms:created xsi:type="dcterms:W3CDTF">2011-12-03T04:13:03Z</dcterms:created>
  <dcterms:modified xsi:type="dcterms:W3CDTF">2024-01-04T11:31:00Z</dcterms:modified>
</cp:coreProperties>
</file>