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74" r:id="rId2"/>
    <p:sldId id="521" r:id="rId3"/>
    <p:sldId id="522" r:id="rId4"/>
    <p:sldId id="428" r:id="rId5"/>
    <p:sldId id="433" r:id="rId6"/>
    <p:sldId id="565" r:id="rId7"/>
    <p:sldId id="575" r:id="rId8"/>
    <p:sldId id="576" r:id="rId9"/>
    <p:sldId id="571" r:id="rId10"/>
    <p:sldId id="572" r:id="rId11"/>
    <p:sldId id="573" r:id="rId12"/>
    <p:sldId id="574" r:id="rId13"/>
    <p:sldId id="578" r:id="rId14"/>
    <p:sldId id="579" r:id="rId15"/>
    <p:sldId id="580" r:id="rId16"/>
    <p:sldId id="566" r:id="rId17"/>
    <p:sldId id="581" r:id="rId18"/>
    <p:sldId id="582" r:id="rId19"/>
    <p:sldId id="5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>
    <p:extLst>
      <p:ext uri="{19B8F6BF-5375-455C-9EA6-DF929625EA0E}">
        <p15:presenceInfo xmlns:p15="http://schemas.microsoft.com/office/powerpoint/2012/main" userId="S::sbaswana@iitk.ac.in::1a84267a-2f9b-40dc-9a7b-71c939745d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1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B6BDD-1E00-4795-9A29-6A72763B2189}" type="doc">
      <dgm:prSet loTypeId="urn:microsoft.com/office/officeart/2005/8/layout/cycle8" loCatId="cycle" qsTypeId="urn:microsoft.com/office/officeart/2005/8/quickstyle/3d3" qsCatId="3D" csTypeId="urn:microsoft.com/office/officeart/2005/8/colors/colorful1" csCatId="colorful" phldr="1"/>
      <dgm:spPr/>
    </dgm:pt>
    <dgm:pt modelId="{1E686F14-9579-4804-8F99-1962B15776E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Efficiency</a:t>
          </a:r>
        </a:p>
      </dgm:t>
    </dgm:pt>
    <dgm:pt modelId="{6722ACE5-6DFD-4E2C-BDA4-D604C108D092}" type="parTrans" cxnId="{E8412EF3-90E9-4579-936C-FAD0F9FA2CA7}">
      <dgm:prSet/>
      <dgm:spPr/>
      <dgm:t>
        <a:bodyPr/>
        <a:lstStyle/>
        <a:p>
          <a:endParaRPr lang="en-US"/>
        </a:p>
      </dgm:t>
    </dgm:pt>
    <dgm:pt modelId="{37F74C8D-6AD4-44CB-BD43-3DFFCFADDC2C}" type="sibTrans" cxnId="{E8412EF3-90E9-4579-936C-FAD0F9FA2CA7}">
      <dgm:prSet/>
      <dgm:spPr/>
      <dgm:t>
        <a:bodyPr/>
        <a:lstStyle/>
        <a:p>
          <a:endParaRPr lang="en-US"/>
        </a:p>
      </dgm:t>
    </dgm:pt>
    <dgm:pt modelId="{2C93330D-79FD-4BDD-BEA9-93D62107BD39}">
      <dgm:prSet phldrT="[Text]"/>
      <dgm:spPr/>
      <dgm:t>
        <a:bodyPr/>
        <a:lstStyle/>
        <a:p>
          <a:r>
            <a:rPr lang="en-US" dirty="0">
              <a:solidFill>
                <a:srgbClr val="006C31"/>
              </a:solidFill>
            </a:rPr>
            <a:t>Simplicity</a:t>
          </a:r>
        </a:p>
      </dgm:t>
    </dgm:pt>
    <dgm:pt modelId="{B6BBF40E-78F7-4FEA-BF3B-62C11AA36C11}" type="parTrans" cxnId="{998FF550-66C8-4F0F-9724-DD7ACE17AB14}">
      <dgm:prSet/>
      <dgm:spPr/>
      <dgm:t>
        <a:bodyPr/>
        <a:lstStyle/>
        <a:p>
          <a:endParaRPr lang="en-US"/>
        </a:p>
      </dgm:t>
    </dgm:pt>
    <dgm:pt modelId="{0F605B6F-BB61-4B42-9F1B-D40EEBC424FE}" type="sibTrans" cxnId="{998FF550-66C8-4F0F-9724-DD7ACE17AB14}">
      <dgm:prSet/>
      <dgm:spPr/>
      <dgm:t>
        <a:bodyPr/>
        <a:lstStyle/>
        <a:p>
          <a:endParaRPr lang="en-US"/>
        </a:p>
      </dgm:t>
    </dgm:pt>
    <dgm:pt modelId="{6FB4DA39-245A-490A-B539-5A5E1B268A48}">
      <dgm:prSet phldrT="[Text]"/>
      <dgm:spPr/>
      <dgm:t>
        <a:bodyPr/>
        <a:lstStyle/>
        <a:p>
          <a:endParaRPr lang="en-US" dirty="0"/>
        </a:p>
      </dgm:t>
    </dgm:pt>
    <dgm:pt modelId="{A58E3B13-1CDC-4E6D-8C10-E3A889661DFA}" type="parTrans" cxnId="{B1C72DDF-732D-4927-9C25-962CE4F78F84}">
      <dgm:prSet/>
      <dgm:spPr/>
      <dgm:t>
        <a:bodyPr/>
        <a:lstStyle/>
        <a:p>
          <a:endParaRPr lang="en-US"/>
        </a:p>
      </dgm:t>
    </dgm:pt>
    <dgm:pt modelId="{6D171B0D-64ED-410C-BDDB-8261259258E6}" type="sibTrans" cxnId="{B1C72DDF-732D-4927-9C25-962CE4F78F84}">
      <dgm:prSet/>
      <dgm:spPr/>
      <dgm:t>
        <a:bodyPr/>
        <a:lstStyle/>
        <a:p>
          <a:endParaRPr lang="en-US"/>
        </a:p>
      </dgm:t>
    </dgm:pt>
    <dgm:pt modelId="{FEE955E6-741B-4480-B338-7A6A9CD4582A}" type="pres">
      <dgm:prSet presAssocID="{D61B6BDD-1E00-4795-9A29-6A72763B2189}" presName="compositeShape" presStyleCnt="0">
        <dgm:presLayoutVars>
          <dgm:chMax val="7"/>
          <dgm:dir/>
          <dgm:resizeHandles val="exact"/>
        </dgm:presLayoutVars>
      </dgm:prSet>
      <dgm:spPr/>
    </dgm:pt>
    <dgm:pt modelId="{6B0B8B33-B97D-4381-A774-E606AE33560C}" type="pres">
      <dgm:prSet presAssocID="{D61B6BDD-1E00-4795-9A29-6A72763B2189}" presName="wedge1" presStyleLbl="node1" presStyleIdx="0" presStyleCnt="3"/>
      <dgm:spPr/>
    </dgm:pt>
    <dgm:pt modelId="{4B99114A-1F74-4F8F-958B-F2DDBC35F996}" type="pres">
      <dgm:prSet presAssocID="{D61B6BDD-1E00-4795-9A29-6A72763B2189}" presName="dummy1a" presStyleCnt="0"/>
      <dgm:spPr/>
    </dgm:pt>
    <dgm:pt modelId="{D107C7F6-A569-4142-BC20-3081FB65D3BC}" type="pres">
      <dgm:prSet presAssocID="{D61B6BDD-1E00-4795-9A29-6A72763B2189}" presName="dummy1b" presStyleCnt="0"/>
      <dgm:spPr/>
    </dgm:pt>
    <dgm:pt modelId="{790B308B-97B2-40B4-8026-1FB990E5AD1F}" type="pres">
      <dgm:prSet presAssocID="{D61B6BDD-1E00-4795-9A29-6A72763B218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04ADB6-D0D3-4C48-8E91-2F86543E2A27}" type="pres">
      <dgm:prSet presAssocID="{D61B6BDD-1E00-4795-9A29-6A72763B2189}" presName="wedge2" presStyleLbl="node1" presStyleIdx="1" presStyleCnt="3"/>
      <dgm:spPr/>
    </dgm:pt>
    <dgm:pt modelId="{595E54D1-5DC9-4008-8229-1ABD60D404EB}" type="pres">
      <dgm:prSet presAssocID="{D61B6BDD-1E00-4795-9A29-6A72763B2189}" presName="dummy2a" presStyleCnt="0"/>
      <dgm:spPr/>
    </dgm:pt>
    <dgm:pt modelId="{83AAA6D5-1DB0-4724-8D74-CFAB984185F2}" type="pres">
      <dgm:prSet presAssocID="{D61B6BDD-1E00-4795-9A29-6A72763B2189}" presName="dummy2b" presStyleCnt="0"/>
      <dgm:spPr/>
    </dgm:pt>
    <dgm:pt modelId="{60B27050-E357-417F-A4C6-C471DE6E8E82}" type="pres">
      <dgm:prSet presAssocID="{D61B6BDD-1E00-4795-9A29-6A72763B218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4E3159-B2D2-48AD-BC72-69E842B78D2B}" type="pres">
      <dgm:prSet presAssocID="{D61B6BDD-1E00-4795-9A29-6A72763B2189}" presName="wedge3" presStyleLbl="node1" presStyleIdx="2" presStyleCnt="3"/>
      <dgm:spPr/>
    </dgm:pt>
    <dgm:pt modelId="{02A950C3-A1E0-4A3A-B921-A7DFE0F754EF}" type="pres">
      <dgm:prSet presAssocID="{D61B6BDD-1E00-4795-9A29-6A72763B2189}" presName="dummy3a" presStyleCnt="0"/>
      <dgm:spPr/>
    </dgm:pt>
    <dgm:pt modelId="{948EC8B1-AA58-4D24-AAE7-4E8E8C6F9A64}" type="pres">
      <dgm:prSet presAssocID="{D61B6BDD-1E00-4795-9A29-6A72763B2189}" presName="dummy3b" presStyleCnt="0"/>
      <dgm:spPr/>
    </dgm:pt>
    <dgm:pt modelId="{D8E95D9D-86EF-44CA-8245-190A8A7D0909}" type="pres">
      <dgm:prSet presAssocID="{D61B6BDD-1E00-4795-9A29-6A72763B218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23FEF99-F266-45EF-B81E-E93A9872CEB4}" type="pres">
      <dgm:prSet presAssocID="{37F74C8D-6AD4-44CB-BD43-3DFFCFADDC2C}" presName="arrowWedge1" presStyleLbl="fgSibTrans2D1" presStyleIdx="0" presStyleCnt="3"/>
      <dgm:spPr/>
    </dgm:pt>
    <dgm:pt modelId="{313A1D76-3554-4C59-821C-9EFB84974396}" type="pres">
      <dgm:prSet presAssocID="{0F605B6F-BB61-4B42-9F1B-D40EEBC424FE}" presName="arrowWedge2" presStyleLbl="fgSibTrans2D1" presStyleIdx="1" presStyleCnt="3"/>
      <dgm:spPr/>
    </dgm:pt>
    <dgm:pt modelId="{9D4E42A9-693F-45F6-9258-1DD0B0F0D2B3}" type="pres">
      <dgm:prSet presAssocID="{6D171B0D-64ED-410C-BDDB-8261259258E6}" presName="arrowWedge3" presStyleLbl="fgSibTrans2D1" presStyleIdx="2" presStyleCnt="3" custLinFactNeighborY="-53"/>
      <dgm:spPr/>
    </dgm:pt>
  </dgm:ptLst>
  <dgm:cxnLst>
    <dgm:cxn modelId="{66B6195F-04CC-4043-864C-E97E0039F1D6}" type="presOf" srcId="{1E686F14-9579-4804-8F99-1962B15776E3}" destId="{790B308B-97B2-40B4-8026-1FB990E5AD1F}" srcOrd="1" destOrd="0" presId="urn:microsoft.com/office/officeart/2005/8/layout/cycle8"/>
    <dgm:cxn modelId="{998FF550-66C8-4F0F-9724-DD7ACE17AB14}" srcId="{D61B6BDD-1E00-4795-9A29-6A72763B2189}" destId="{2C93330D-79FD-4BDD-BEA9-93D62107BD39}" srcOrd="1" destOrd="0" parTransId="{B6BBF40E-78F7-4FEA-BF3B-62C11AA36C11}" sibTransId="{0F605B6F-BB61-4B42-9F1B-D40EEBC424FE}"/>
    <dgm:cxn modelId="{4B32F35A-401E-41E3-A8A8-D941AA08F42F}" type="presOf" srcId="{1E686F14-9579-4804-8F99-1962B15776E3}" destId="{6B0B8B33-B97D-4381-A774-E606AE33560C}" srcOrd="0" destOrd="0" presId="urn:microsoft.com/office/officeart/2005/8/layout/cycle8"/>
    <dgm:cxn modelId="{951F9C8D-D259-4241-9FE5-8010208C4717}" type="presOf" srcId="{6FB4DA39-245A-490A-B539-5A5E1B268A48}" destId="{984E3159-B2D2-48AD-BC72-69E842B78D2B}" srcOrd="0" destOrd="0" presId="urn:microsoft.com/office/officeart/2005/8/layout/cycle8"/>
    <dgm:cxn modelId="{B97F8D9D-C7D5-471B-B3D9-34CD54A9DCDC}" type="presOf" srcId="{6FB4DA39-245A-490A-B539-5A5E1B268A48}" destId="{D8E95D9D-86EF-44CA-8245-190A8A7D0909}" srcOrd="1" destOrd="0" presId="urn:microsoft.com/office/officeart/2005/8/layout/cycle8"/>
    <dgm:cxn modelId="{895C2FA1-9A78-4DA9-B989-B368E2112A94}" type="presOf" srcId="{2C93330D-79FD-4BDD-BEA9-93D62107BD39}" destId="{3E04ADB6-D0D3-4C48-8E91-2F86543E2A27}" srcOrd="0" destOrd="0" presId="urn:microsoft.com/office/officeart/2005/8/layout/cycle8"/>
    <dgm:cxn modelId="{5EBDE3AF-A60C-476B-A16D-C798FBD0F5C5}" type="presOf" srcId="{D61B6BDD-1E00-4795-9A29-6A72763B2189}" destId="{FEE955E6-741B-4480-B338-7A6A9CD4582A}" srcOrd="0" destOrd="0" presId="urn:microsoft.com/office/officeart/2005/8/layout/cycle8"/>
    <dgm:cxn modelId="{AD6865B7-9075-4736-B0AD-AB667ED30A98}" type="presOf" srcId="{2C93330D-79FD-4BDD-BEA9-93D62107BD39}" destId="{60B27050-E357-417F-A4C6-C471DE6E8E82}" srcOrd="1" destOrd="0" presId="urn:microsoft.com/office/officeart/2005/8/layout/cycle8"/>
    <dgm:cxn modelId="{B1C72DDF-732D-4927-9C25-962CE4F78F84}" srcId="{D61B6BDD-1E00-4795-9A29-6A72763B2189}" destId="{6FB4DA39-245A-490A-B539-5A5E1B268A48}" srcOrd="2" destOrd="0" parTransId="{A58E3B13-1CDC-4E6D-8C10-E3A889661DFA}" sibTransId="{6D171B0D-64ED-410C-BDDB-8261259258E6}"/>
    <dgm:cxn modelId="{E8412EF3-90E9-4579-936C-FAD0F9FA2CA7}" srcId="{D61B6BDD-1E00-4795-9A29-6A72763B2189}" destId="{1E686F14-9579-4804-8F99-1962B15776E3}" srcOrd="0" destOrd="0" parTransId="{6722ACE5-6DFD-4E2C-BDA4-D604C108D092}" sibTransId="{37F74C8D-6AD4-44CB-BD43-3DFFCFADDC2C}"/>
    <dgm:cxn modelId="{30FC592A-558C-4F9D-8726-AC564694E576}" type="presParOf" srcId="{FEE955E6-741B-4480-B338-7A6A9CD4582A}" destId="{6B0B8B33-B97D-4381-A774-E606AE33560C}" srcOrd="0" destOrd="0" presId="urn:microsoft.com/office/officeart/2005/8/layout/cycle8"/>
    <dgm:cxn modelId="{E821F98C-2641-44BD-BDD5-983E9DBF15CA}" type="presParOf" srcId="{FEE955E6-741B-4480-B338-7A6A9CD4582A}" destId="{4B99114A-1F74-4F8F-958B-F2DDBC35F996}" srcOrd="1" destOrd="0" presId="urn:microsoft.com/office/officeart/2005/8/layout/cycle8"/>
    <dgm:cxn modelId="{391BA032-E7C8-40AF-BECB-A3FBFCD767E3}" type="presParOf" srcId="{FEE955E6-741B-4480-B338-7A6A9CD4582A}" destId="{D107C7F6-A569-4142-BC20-3081FB65D3BC}" srcOrd="2" destOrd="0" presId="urn:microsoft.com/office/officeart/2005/8/layout/cycle8"/>
    <dgm:cxn modelId="{C756A02D-B799-475E-9CD4-A423FD7E6614}" type="presParOf" srcId="{FEE955E6-741B-4480-B338-7A6A9CD4582A}" destId="{790B308B-97B2-40B4-8026-1FB990E5AD1F}" srcOrd="3" destOrd="0" presId="urn:microsoft.com/office/officeart/2005/8/layout/cycle8"/>
    <dgm:cxn modelId="{DB31162B-E4CD-4EDF-BC13-5D960F95A93B}" type="presParOf" srcId="{FEE955E6-741B-4480-B338-7A6A9CD4582A}" destId="{3E04ADB6-D0D3-4C48-8E91-2F86543E2A27}" srcOrd="4" destOrd="0" presId="urn:microsoft.com/office/officeart/2005/8/layout/cycle8"/>
    <dgm:cxn modelId="{641D94ED-BE95-448E-A83E-CF55E3F83F24}" type="presParOf" srcId="{FEE955E6-741B-4480-B338-7A6A9CD4582A}" destId="{595E54D1-5DC9-4008-8229-1ABD60D404EB}" srcOrd="5" destOrd="0" presId="urn:microsoft.com/office/officeart/2005/8/layout/cycle8"/>
    <dgm:cxn modelId="{8574DB53-BA49-41F4-A5BA-C96128F7E9F3}" type="presParOf" srcId="{FEE955E6-741B-4480-B338-7A6A9CD4582A}" destId="{83AAA6D5-1DB0-4724-8D74-CFAB984185F2}" srcOrd="6" destOrd="0" presId="urn:microsoft.com/office/officeart/2005/8/layout/cycle8"/>
    <dgm:cxn modelId="{381C5C5F-850E-4D32-ADF1-E844C21B5348}" type="presParOf" srcId="{FEE955E6-741B-4480-B338-7A6A9CD4582A}" destId="{60B27050-E357-417F-A4C6-C471DE6E8E82}" srcOrd="7" destOrd="0" presId="urn:microsoft.com/office/officeart/2005/8/layout/cycle8"/>
    <dgm:cxn modelId="{8AFEC38E-C32F-4C57-8419-B93E9129908B}" type="presParOf" srcId="{FEE955E6-741B-4480-B338-7A6A9CD4582A}" destId="{984E3159-B2D2-48AD-BC72-69E842B78D2B}" srcOrd="8" destOrd="0" presId="urn:microsoft.com/office/officeart/2005/8/layout/cycle8"/>
    <dgm:cxn modelId="{45757080-EE14-4894-8EDC-E0B39623A897}" type="presParOf" srcId="{FEE955E6-741B-4480-B338-7A6A9CD4582A}" destId="{02A950C3-A1E0-4A3A-B921-A7DFE0F754EF}" srcOrd="9" destOrd="0" presId="urn:microsoft.com/office/officeart/2005/8/layout/cycle8"/>
    <dgm:cxn modelId="{0F3A6156-33F9-42FD-BE83-5885FDFCA5EA}" type="presParOf" srcId="{FEE955E6-741B-4480-B338-7A6A9CD4582A}" destId="{948EC8B1-AA58-4D24-AAE7-4E8E8C6F9A64}" srcOrd="10" destOrd="0" presId="urn:microsoft.com/office/officeart/2005/8/layout/cycle8"/>
    <dgm:cxn modelId="{502F978C-7D86-4B20-9E9E-DD8ABD5877D5}" type="presParOf" srcId="{FEE955E6-741B-4480-B338-7A6A9CD4582A}" destId="{D8E95D9D-86EF-44CA-8245-190A8A7D0909}" srcOrd="11" destOrd="0" presId="urn:microsoft.com/office/officeart/2005/8/layout/cycle8"/>
    <dgm:cxn modelId="{5D616C24-A8B5-4F2A-983F-D14FC679D30C}" type="presParOf" srcId="{FEE955E6-741B-4480-B338-7A6A9CD4582A}" destId="{023FEF99-F266-45EF-B81E-E93A9872CEB4}" srcOrd="12" destOrd="0" presId="urn:microsoft.com/office/officeart/2005/8/layout/cycle8"/>
    <dgm:cxn modelId="{9264A285-576F-471D-8131-D13CF8290814}" type="presParOf" srcId="{FEE955E6-741B-4480-B338-7A6A9CD4582A}" destId="{313A1D76-3554-4C59-821C-9EFB84974396}" srcOrd="13" destOrd="0" presId="urn:microsoft.com/office/officeart/2005/8/layout/cycle8"/>
    <dgm:cxn modelId="{4399A6BA-720D-47B2-9C73-4EACCD1E0BB5}" type="presParOf" srcId="{FEE955E6-741B-4480-B338-7A6A9CD4582A}" destId="{9D4E42A9-693F-45F6-9258-1DD0B0F0D2B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8B33-B97D-4381-A774-E606AE33560C}">
      <dsp:nvSpPr>
        <dsp:cNvPr id="0" name=""/>
        <dsp:cNvSpPr/>
      </dsp:nvSpPr>
      <dsp:spPr>
        <a:xfrm>
          <a:off x="1542341" y="2922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Efficiency</a:t>
          </a:r>
        </a:p>
      </dsp:txBody>
      <dsp:txXfrm>
        <a:off x="3532632" y="1092479"/>
        <a:ext cx="1348740" cy="1123950"/>
      </dsp:txXfrm>
    </dsp:sp>
    <dsp:sp modelId="{3E04ADB6-D0D3-4C48-8E91-2F86543E2A27}">
      <dsp:nvSpPr>
        <dsp:cNvPr id="0" name=""/>
        <dsp:cNvSpPr/>
      </dsp:nvSpPr>
      <dsp:spPr>
        <a:xfrm>
          <a:off x="1464564" y="427100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6C31"/>
              </a:solidFill>
            </a:rPr>
            <a:t>Simplicity</a:t>
          </a:r>
        </a:p>
      </dsp:txBody>
      <dsp:txXfrm>
        <a:off x="2363723" y="2877312"/>
        <a:ext cx="2023110" cy="989076"/>
      </dsp:txXfrm>
    </dsp:sp>
    <dsp:sp modelId="{984E3159-B2D2-48AD-BC72-69E842B78D2B}">
      <dsp:nvSpPr>
        <dsp:cNvPr id="0" name=""/>
        <dsp:cNvSpPr/>
      </dsp:nvSpPr>
      <dsp:spPr>
        <a:xfrm>
          <a:off x="1386786" y="2922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824227" y="1092479"/>
        <a:ext cx="1348740" cy="1123950"/>
      </dsp:txXfrm>
    </dsp:sp>
    <dsp:sp modelId="{023FEF99-F266-45EF-B81E-E93A9872CEB4}">
      <dsp:nvSpPr>
        <dsp:cNvPr id="0" name=""/>
        <dsp:cNvSpPr/>
      </dsp:nvSpPr>
      <dsp:spPr>
        <a:xfrm>
          <a:off x="1308871" y="58445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1D76-3554-4C59-821C-9EFB84974396}">
      <dsp:nvSpPr>
        <dsp:cNvPr id="0" name=""/>
        <dsp:cNvSpPr/>
      </dsp:nvSpPr>
      <dsp:spPr>
        <a:xfrm>
          <a:off x="1230782" y="193080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E42A9-693F-45F6-9258-1DD0B0F0D2B3}">
      <dsp:nvSpPr>
        <dsp:cNvPr id="0" name=""/>
        <dsp:cNvSpPr/>
      </dsp:nvSpPr>
      <dsp:spPr>
        <a:xfrm>
          <a:off x="1152693" y="56196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output</a:t>
            </a:r>
            <a:r>
              <a:rPr lang="en-US" sz="1200" dirty="0"/>
              <a:t>  or the </a:t>
            </a:r>
            <a:r>
              <a:rPr lang="en-US" sz="1200" b="1" dirty="0">
                <a:solidFill>
                  <a:srgbClr val="002060"/>
                </a:solidFill>
              </a:rPr>
              <a:t>running time </a:t>
            </a:r>
            <a:r>
              <a:rPr lang="en-US" sz="1200" dirty="0"/>
              <a:t>are </a:t>
            </a:r>
            <a:r>
              <a:rPr lang="en-US" sz="1200" b="1" u="sng" dirty="0"/>
              <a:t>functions</a:t>
            </a:r>
            <a:r>
              <a:rPr lang="en-US" sz="1200" u="sng" dirty="0"/>
              <a:t> of the </a:t>
            </a:r>
            <a:r>
              <a:rPr lang="en-US" sz="1200" b="1" u="sng" dirty="0"/>
              <a:t>input </a:t>
            </a:r>
            <a:r>
              <a:rPr lang="en-US" sz="1200" u="sng" dirty="0"/>
              <a:t>and</a:t>
            </a:r>
            <a:r>
              <a:rPr lang="en-US" sz="1200" b="1" u="sng" dirty="0"/>
              <a:t> random bits chosen 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ars.iitk.ac.in/oasfsiit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Concluding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CC5156-00BF-85A6-81A5-ABDA33855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59102"/>
          <a:ext cx="8358188" cy="632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75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873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3527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995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6038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774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5360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6691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1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6832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6874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55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9024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55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8387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7359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288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3119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2315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866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442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64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0055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879975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438716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6390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5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59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053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507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3185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361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0497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9803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5356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648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36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0523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4929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825857"/>
                    </a:ext>
                  </a:extLst>
                </a:gridCol>
              </a:tblGrid>
              <a:tr h="63242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7021"/>
                  </a:ext>
                </a:extLst>
              </a:tr>
            </a:tbl>
          </a:graphicData>
        </a:graphic>
      </p:graphicFrame>
      <p:sp>
        <p:nvSpPr>
          <p:cNvPr id="83" name="Diamond 82">
            <a:extLst>
              <a:ext uri="{FF2B5EF4-FFF2-40B4-BE49-F238E27FC236}">
                <a16:creationId xmlns:a16="http://schemas.microsoft.com/office/drawing/2014/main" id="{8BD3A0A4-73D1-DACC-90B0-37E44B1F4408}"/>
              </a:ext>
            </a:extLst>
          </p:cNvPr>
          <p:cNvSpPr/>
          <p:nvPr/>
        </p:nvSpPr>
        <p:spPr>
          <a:xfrm>
            <a:off x="457200" y="499029"/>
            <a:ext cx="4997589" cy="537200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6179E-1457-17F9-7E30-FA79B23DD722}"/>
              </a:ext>
            </a:extLst>
          </p:cNvPr>
          <p:cNvGrpSpPr/>
          <p:nvPr/>
        </p:nvGrpSpPr>
        <p:grpSpPr>
          <a:xfrm>
            <a:off x="457200" y="457200"/>
            <a:ext cx="8331200" cy="1143000"/>
            <a:chOff x="457200" y="457200"/>
            <a:chExt cx="8331200" cy="1143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DE4518-60E9-F912-DD58-E5002F0F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B6A431-A886-7866-3672-DA9DEF6C49E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7AB1A-C2DF-17E1-95C2-278951FDCCB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03A6F-A3EE-6078-6CD8-554AF25D85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A156E-9439-3F1A-1E14-D03FCF4A5DF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E131E2-B91C-5571-9811-19BB842619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4BB3B-220E-5F30-CBDA-331B91144CC9}"/>
              </a:ext>
            </a:extLst>
          </p:cNvPr>
          <p:cNvGrpSpPr/>
          <p:nvPr/>
        </p:nvGrpSpPr>
        <p:grpSpPr>
          <a:xfrm>
            <a:off x="457200" y="4513494"/>
            <a:ext cx="8331200" cy="1143000"/>
            <a:chOff x="457200" y="457200"/>
            <a:chExt cx="8331200" cy="11430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21D1F2-CD9C-48DF-F42D-E03551B39AE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28C590-2F40-2573-B163-33F14EF557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A8B370-8E3B-47BB-F827-208A04765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3C17CB-01BD-7B00-4E24-CEFE8281B2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D9A286-AAEC-D966-22A0-8518A95663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7AEC90-1664-A5F4-16B7-83793BD197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7F2595-051E-D84D-BEC2-E132B931E4F4}"/>
              </a:ext>
            </a:extLst>
          </p:cNvPr>
          <p:cNvGrpSpPr/>
          <p:nvPr/>
        </p:nvGrpSpPr>
        <p:grpSpPr>
          <a:xfrm>
            <a:off x="457200" y="1822882"/>
            <a:ext cx="8331200" cy="1143000"/>
            <a:chOff x="457200" y="457200"/>
            <a:chExt cx="8331200" cy="1143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CC94CE-13B0-2316-D023-1E38B9BB576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B8974A-0AF0-CFC9-0A79-DF11E3C3B1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A8319-5E4E-5891-C068-6B603FB70CA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8AB616-EBF6-B14B-5082-67511A2FCA2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387B54-EAC2-9F4D-DE94-AE561E2F9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6C3A9-8058-D9D7-0686-0986926092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0D098-00EF-71EF-50E0-22783D1DDD2A}"/>
              </a:ext>
            </a:extLst>
          </p:cNvPr>
          <p:cNvGrpSpPr/>
          <p:nvPr/>
        </p:nvGrpSpPr>
        <p:grpSpPr>
          <a:xfrm>
            <a:off x="457200" y="3174422"/>
            <a:ext cx="8331200" cy="1143000"/>
            <a:chOff x="457200" y="457200"/>
            <a:chExt cx="8331200" cy="1143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F8056F-C27C-F8AA-5A64-EF12C38774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BCB478-E04D-F0B8-3398-1D98B2F3732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5D6D0B-A37E-D927-90FE-3C003EC11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C22981-ACB9-F2D2-1FDB-3030B8E6D89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9C5F5D-6CB1-C8D8-BD8E-3A36ACF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98E337-1642-BE03-96C1-12D73AF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3EC19C-BAAB-B0E3-A383-BAE6AC2FD858}"/>
              </a:ext>
            </a:extLst>
          </p:cNvPr>
          <p:cNvGrpSpPr/>
          <p:nvPr/>
        </p:nvGrpSpPr>
        <p:grpSpPr>
          <a:xfrm>
            <a:off x="457200" y="457199"/>
            <a:ext cx="5029201" cy="5413841"/>
            <a:chOff x="1608889" y="1503721"/>
            <a:chExt cx="2824767" cy="330698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B20EC9-2170-E8BE-4207-B8B02468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889" y="1515464"/>
              <a:ext cx="1396177" cy="163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4A8E9E-E0A8-E6E1-AC84-11E455D6F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573" y="3173767"/>
              <a:ext cx="1413328" cy="1636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F60EF8-C125-684E-2BBA-F9EBFA17F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2573" y="1503721"/>
              <a:ext cx="1431083" cy="1677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28A86C-1D0B-CA35-71C6-6C975D7A6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889" y="3175761"/>
              <a:ext cx="1393684" cy="1634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6589-EBEA-1E23-C339-2B655F0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CF710-8459-2752-6B29-B43C9262CEAD}"/>
              </a:ext>
            </a:extLst>
          </p:cNvPr>
          <p:cNvGrpSpPr/>
          <p:nvPr/>
        </p:nvGrpSpPr>
        <p:grpSpPr>
          <a:xfrm>
            <a:off x="457200" y="5885094"/>
            <a:ext cx="8331200" cy="685800"/>
            <a:chOff x="457200" y="457200"/>
            <a:chExt cx="8331200" cy="6858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A33108-9C6D-3C27-F145-4DAA5223C23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29E22F-D93E-B190-D876-9B7B2B3B9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8ED0EA-15CC-25DD-42CC-D45C8C979B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3362FC-63FA-E416-B420-B8B5660367E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2C5601F0-9B37-30D1-5C15-1C6E6072D884}"/>
              </a:ext>
            </a:extLst>
          </p:cNvPr>
          <p:cNvSpPr/>
          <p:nvPr/>
        </p:nvSpPr>
        <p:spPr>
          <a:xfrm>
            <a:off x="2862308" y="3065786"/>
            <a:ext cx="152400" cy="158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E96D75-6811-8671-1DCF-06912759DD54}"/>
              </a:ext>
            </a:extLst>
          </p:cNvPr>
          <p:cNvCxnSpPr>
            <a:cxnSpLocks/>
          </p:cNvCxnSpPr>
          <p:nvPr/>
        </p:nvCxnSpPr>
        <p:spPr>
          <a:xfrm flipV="1">
            <a:off x="2938508" y="3733799"/>
            <a:ext cx="5062492" cy="1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9DA1A1-7B56-0660-00F6-868DBD90974E}"/>
                  </a:ext>
                </a:extLst>
              </p:cNvPr>
              <p:cNvSpPr txBox="1"/>
              <p:nvPr/>
            </p:nvSpPr>
            <p:spPr>
              <a:xfrm>
                <a:off x="5337668" y="3809977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9DA1A1-7B56-0660-00F6-868DBD90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668" y="3809977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576500-23B5-90A3-57A6-DD64EBA7F70F}"/>
              </a:ext>
            </a:extLst>
          </p:cNvPr>
          <p:cNvCxnSpPr>
            <a:cxnSpLocks/>
          </p:cNvCxnSpPr>
          <p:nvPr/>
        </p:nvCxnSpPr>
        <p:spPr>
          <a:xfrm flipV="1">
            <a:off x="2955994" y="2515709"/>
            <a:ext cx="2498795" cy="11904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/>
              <p:nvPr/>
            </p:nvSpPr>
            <p:spPr>
              <a:xfrm>
                <a:off x="4724400" y="1897956"/>
                <a:ext cx="386644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897956"/>
                <a:ext cx="386644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D6D5EC2-26D6-255E-486D-2551A039C3FC}"/>
              </a:ext>
            </a:extLst>
          </p:cNvPr>
          <p:cNvSpPr/>
          <p:nvPr/>
        </p:nvSpPr>
        <p:spPr>
          <a:xfrm>
            <a:off x="7888009" y="3110102"/>
            <a:ext cx="152400" cy="1583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2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amond 82">
            <a:extLst>
              <a:ext uri="{FF2B5EF4-FFF2-40B4-BE49-F238E27FC236}">
                <a16:creationId xmlns:a16="http://schemas.microsoft.com/office/drawing/2014/main" id="{8BD3A0A4-73D1-DACC-90B0-37E44B1F4408}"/>
              </a:ext>
            </a:extLst>
          </p:cNvPr>
          <p:cNvSpPr/>
          <p:nvPr/>
        </p:nvSpPr>
        <p:spPr>
          <a:xfrm>
            <a:off x="457200" y="499029"/>
            <a:ext cx="4997589" cy="537200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6179E-1457-17F9-7E30-FA79B23DD722}"/>
              </a:ext>
            </a:extLst>
          </p:cNvPr>
          <p:cNvGrpSpPr/>
          <p:nvPr/>
        </p:nvGrpSpPr>
        <p:grpSpPr>
          <a:xfrm>
            <a:off x="457200" y="457200"/>
            <a:ext cx="8331200" cy="1143000"/>
            <a:chOff x="457200" y="457200"/>
            <a:chExt cx="8331200" cy="1143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DE4518-60E9-F912-DD58-E5002F0F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B6A431-A886-7866-3672-DA9DEF6C49E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7AB1A-C2DF-17E1-95C2-278951FDCCB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03A6F-A3EE-6078-6CD8-554AF25D85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A156E-9439-3F1A-1E14-D03FCF4A5DF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E131E2-B91C-5571-9811-19BB842619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4BB3B-220E-5F30-CBDA-331B91144CC9}"/>
              </a:ext>
            </a:extLst>
          </p:cNvPr>
          <p:cNvGrpSpPr/>
          <p:nvPr/>
        </p:nvGrpSpPr>
        <p:grpSpPr>
          <a:xfrm>
            <a:off x="457200" y="4513494"/>
            <a:ext cx="8331200" cy="1143000"/>
            <a:chOff x="457200" y="457200"/>
            <a:chExt cx="8331200" cy="11430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21D1F2-CD9C-48DF-F42D-E03551B39AE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28C590-2F40-2573-B163-33F14EF557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A8B370-8E3B-47BB-F827-208A04765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3C17CB-01BD-7B00-4E24-CEFE8281B2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D9A286-AAEC-D966-22A0-8518A95663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7AEC90-1664-A5F4-16B7-83793BD197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CC5156-00BF-85A6-81A5-ABDA33855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59102"/>
          <a:ext cx="8358188" cy="632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75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873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3527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995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6038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774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5360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6691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1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6832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6874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55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9024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55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8387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7359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288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3119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2315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866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442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64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0055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879975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438716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6390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5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59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053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507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3185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361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0497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9803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5356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648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36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0523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4929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825857"/>
                    </a:ext>
                  </a:extLst>
                </a:gridCol>
              </a:tblGrid>
              <a:tr h="63242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702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DF7F2595-051E-D84D-BEC2-E132B931E4F4}"/>
              </a:ext>
            </a:extLst>
          </p:cNvPr>
          <p:cNvGrpSpPr/>
          <p:nvPr/>
        </p:nvGrpSpPr>
        <p:grpSpPr>
          <a:xfrm>
            <a:off x="457200" y="1822882"/>
            <a:ext cx="8331200" cy="1143000"/>
            <a:chOff x="457200" y="457200"/>
            <a:chExt cx="8331200" cy="1143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CC94CE-13B0-2316-D023-1E38B9BB576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B8974A-0AF0-CFC9-0A79-DF11E3C3B1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A8319-5E4E-5891-C068-6B603FB70CA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8AB616-EBF6-B14B-5082-67511A2FCA2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387B54-EAC2-9F4D-DE94-AE561E2F9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6C3A9-8058-D9D7-0686-0986926092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0D098-00EF-71EF-50E0-22783D1DDD2A}"/>
              </a:ext>
            </a:extLst>
          </p:cNvPr>
          <p:cNvGrpSpPr/>
          <p:nvPr/>
        </p:nvGrpSpPr>
        <p:grpSpPr>
          <a:xfrm>
            <a:off x="457200" y="3174422"/>
            <a:ext cx="8331200" cy="1143000"/>
            <a:chOff x="457200" y="457200"/>
            <a:chExt cx="8331200" cy="1143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F8056F-C27C-F8AA-5A64-EF12C38774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BCB478-E04D-F0B8-3398-1D98B2F3732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5D6D0B-A37E-D927-90FE-3C003EC11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C22981-ACB9-F2D2-1FDB-3030B8E6D89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9C5F5D-6CB1-C8D8-BD8E-3A36ACF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98E337-1642-BE03-96C1-12D73AF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3EC19C-BAAB-B0E3-A383-BAE6AC2FD858}"/>
              </a:ext>
            </a:extLst>
          </p:cNvPr>
          <p:cNvGrpSpPr/>
          <p:nvPr/>
        </p:nvGrpSpPr>
        <p:grpSpPr>
          <a:xfrm>
            <a:off x="457200" y="457199"/>
            <a:ext cx="5029201" cy="5413841"/>
            <a:chOff x="1608889" y="1503721"/>
            <a:chExt cx="2824767" cy="330698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B20EC9-2170-E8BE-4207-B8B02468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889" y="1515464"/>
              <a:ext cx="1396177" cy="163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4A8E9E-E0A8-E6E1-AC84-11E455D6F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573" y="3173767"/>
              <a:ext cx="1413328" cy="1636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F60EF8-C125-684E-2BBA-F9EBFA17F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2573" y="1503721"/>
              <a:ext cx="1431083" cy="1677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28A86C-1D0B-CA35-71C6-6C975D7A6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889" y="3175761"/>
              <a:ext cx="1393684" cy="1634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6589-EBEA-1E23-C339-2B655F0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CF710-8459-2752-6B29-B43C9262CEAD}"/>
              </a:ext>
            </a:extLst>
          </p:cNvPr>
          <p:cNvGrpSpPr/>
          <p:nvPr/>
        </p:nvGrpSpPr>
        <p:grpSpPr>
          <a:xfrm>
            <a:off x="457200" y="5885094"/>
            <a:ext cx="8331200" cy="685800"/>
            <a:chOff x="457200" y="457200"/>
            <a:chExt cx="8331200" cy="6858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A33108-9C6D-3C27-F145-4DAA5223C23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29E22F-D93E-B190-D876-9B7B2B3B9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8ED0EA-15CC-25DD-42CC-D45C8C979B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3362FC-63FA-E416-B420-B8B5660367E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2C5601F0-9B37-30D1-5C15-1C6E6072D884}"/>
              </a:ext>
            </a:extLst>
          </p:cNvPr>
          <p:cNvSpPr/>
          <p:nvPr/>
        </p:nvSpPr>
        <p:spPr>
          <a:xfrm>
            <a:off x="2862308" y="3065786"/>
            <a:ext cx="152400" cy="158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576500-23B5-90A3-57A6-DD64EBA7F70F}"/>
              </a:ext>
            </a:extLst>
          </p:cNvPr>
          <p:cNvCxnSpPr>
            <a:cxnSpLocks/>
          </p:cNvCxnSpPr>
          <p:nvPr/>
        </p:nvCxnSpPr>
        <p:spPr>
          <a:xfrm flipV="1">
            <a:off x="2955994" y="2515709"/>
            <a:ext cx="2498795" cy="11904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/>
              <p:nvPr/>
            </p:nvSpPr>
            <p:spPr>
              <a:xfrm>
                <a:off x="4724400" y="1897956"/>
                <a:ext cx="386644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897956"/>
                <a:ext cx="386644" cy="616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D6D5EC2-26D6-255E-486D-2551A039C3FC}"/>
              </a:ext>
            </a:extLst>
          </p:cNvPr>
          <p:cNvSpPr/>
          <p:nvPr/>
        </p:nvSpPr>
        <p:spPr>
          <a:xfrm>
            <a:off x="3505200" y="1530221"/>
            <a:ext cx="152400" cy="1583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85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amond 82">
            <a:extLst>
              <a:ext uri="{FF2B5EF4-FFF2-40B4-BE49-F238E27FC236}">
                <a16:creationId xmlns:a16="http://schemas.microsoft.com/office/drawing/2014/main" id="{8BD3A0A4-73D1-DACC-90B0-37E44B1F4408}"/>
              </a:ext>
            </a:extLst>
          </p:cNvPr>
          <p:cNvSpPr/>
          <p:nvPr/>
        </p:nvSpPr>
        <p:spPr>
          <a:xfrm>
            <a:off x="1725613" y="1808820"/>
            <a:ext cx="2465388" cy="269061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6179E-1457-17F9-7E30-FA79B23DD722}"/>
              </a:ext>
            </a:extLst>
          </p:cNvPr>
          <p:cNvGrpSpPr/>
          <p:nvPr/>
        </p:nvGrpSpPr>
        <p:grpSpPr>
          <a:xfrm>
            <a:off x="457200" y="457200"/>
            <a:ext cx="8331200" cy="1143000"/>
            <a:chOff x="457200" y="457200"/>
            <a:chExt cx="8331200" cy="1143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DE4518-60E9-F912-DD58-E5002F0F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B6A431-A886-7866-3672-DA9DEF6C49E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7AB1A-C2DF-17E1-95C2-278951FDCCB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03A6F-A3EE-6078-6CD8-554AF25D85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A156E-9439-3F1A-1E14-D03FCF4A5DF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E131E2-B91C-5571-9811-19BB842619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4BB3B-220E-5F30-CBDA-331B91144CC9}"/>
              </a:ext>
            </a:extLst>
          </p:cNvPr>
          <p:cNvGrpSpPr/>
          <p:nvPr/>
        </p:nvGrpSpPr>
        <p:grpSpPr>
          <a:xfrm>
            <a:off x="457200" y="4513494"/>
            <a:ext cx="8331200" cy="1143000"/>
            <a:chOff x="457200" y="457200"/>
            <a:chExt cx="8331200" cy="11430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21D1F2-CD9C-48DF-F42D-E03551B39AE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28C590-2F40-2573-B163-33F14EF557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A8B370-8E3B-47BB-F827-208A04765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3C17CB-01BD-7B00-4E24-CEFE8281B2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D9A286-AAEC-D966-22A0-8518A95663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7AEC90-1664-A5F4-16B7-83793BD197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7F2595-051E-D84D-BEC2-E132B931E4F4}"/>
              </a:ext>
            </a:extLst>
          </p:cNvPr>
          <p:cNvGrpSpPr/>
          <p:nvPr/>
        </p:nvGrpSpPr>
        <p:grpSpPr>
          <a:xfrm>
            <a:off x="457200" y="1822882"/>
            <a:ext cx="8331200" cy="1143000"/>
            <a:chOff x="457200" y="457200"/>
            <a:chExt cx="8331200" cy="1143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CC94CE-13B0-2316-D023-1E38B9BB576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B8974A-0AF0-CFC9-0A79-DF11E3C3B1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A8319-5E4E-5891-C068-6B603FB70CA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8AB616-EBF6-B14B-5082-67511A2FCA2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387B54-EAC2-9F4D-DE94-AE561E2F9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6C3A9-8058-D9D7-0686-0986926092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0D098-00EF-71EF-50E0-22783D1DDD2A}"/>
              </a:ext>
            </a:extLst>
          </p:cNvPr>
          <p:cNvGrpSpPr/>
          <p:nvPr/>
        </p:nvGrpSpPr>
        <p:grpSpPr>
          <a:xfrm>
            <a:off x="457200" y="3174422"/>
            <a:ext cx="8331200" cy="1143000"/>
            <a:chOff x="457200" y="457200"/>
            <a:chExt cx="8331200" cy="1143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F8056F-C27C-F8AA-5A64-EF12C38774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BCB478-E04D-F0B8-3398-1D98B2F3732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5D6D0B-A37E-D927-90FE-3C003EC11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C22981-ACB9-F2D2-1FDB-3030B8E6D89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9C5F5D-6CB1-C8D8-BD8E-3A36ACF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98E337-1642-BE03-96C1-12D73AF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3EC19C-BAAB-B0E3-A383-BAE6AC2FD858}"/>
              </a:ext>
            </a:extLst>
          </p:cNvPr>
          <p:cNvGrpSpPr/>
          <p:nvPr/>
        </p:nvGrpSpPr>
        <p:grpSpPr>
          <a:xfrm>
            <a:off x="1752601" y="1808820"/>
            <a:ext cx="2438400" cy="2704674"/>
            <a:chOff x="1608889" y="1503721"/>
            <a:chExt cx="2824767" cy="330698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B20EC9-2170-E8BE-4207-B8B02468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889" y="1515464"/>
              <a:ext cx="1396177" cy="163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4A8E9E-E0A8-E6E1-AC84-11E455D6F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573" y="3173767"/>
              <a:ext cx="1413328" cy="1636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F60EF8-C125-684E-2BBA-F9EBFA17F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2573" y="1503721"/>
              <a:ext cx="1431083" cy="1677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28A86C-1D0B-CA35-71C6-6C975D7A6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889" y="3175761"/>
              <a:ext cx="1393684" cy="1634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6589-EBEA-1E23-C339-2B655F0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CF710-8459-2752-6B29-B43C9262CEAD}"/>
              </a:ext>
            </a:extLst>
          </p:cNvPr>
          <p:cNvGrpSpPr/>
          <p:nvPr/>
        </p:nvGrpSpPr>
        <p:grpSpPr>
          <a:xfrm>
            <a:off x="457200" y="5885094"/>
            <a:ext cx="8331200" cy="685800"/>
            <a:chOff x="457200" y="457200"/>
            <a:chExt cx="8331200" cy="6858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A33108-9C6D-3C27-F145-4DAA5223C23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29E22F-D93E-B190-D876-9B7B2B3B9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8ED0EA-15CC-25DD-42CC-D45C8C979B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3362FC-63FA-E416-B420-B8B5660367E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2C5601F0-9B37-30D1-5C15-1C6E6072D884}"/>
              </a:ext>
            </a:extLst>
          </p:cNvPr>
          <p:cNvSpPr/>
          <p:nvPr/>
        </p:nvSpPr>
        <p:spPr>
          <a:xfrm>
            <a:off x="2862308" y="3065786"/>
            <a:ext cx="152400" cy="158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576500-23B5-90A3-57A6-DD64EBA7F70F}"/>
              </a:ext>
            </a:extLst>
          </p:cNvPr>
          <p:cNvCxnSpPr>
            <a:cxnSpLocks/>
          </p:cNvCxnSpPr>
          <p:nvPr/>
        </p:nvCxnSpPr>
        <p:spPr>
          <a:xfrm>
            <a:off x="2955994" y="2527613"/>
            <a:ext cx="1463606" cy="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/>
              <p:nvPr/>
            </p:nvSpPr>
            <p:spPr>
              <a:xfrm>
                <a:off x="3725335" y="1906094"/>
                <a:ext cx="386644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5" y="1906094"/>
                <a:ext cx="386644" cy="616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D6D5EC2-26D6-255E-486D-2551A039C3FC}"/>
              </a:ext>
            </a:extLst>
          </p:cNvPr>
          <p:cNvSpPr/>
          <p:nvPr/>
        </p:nvSpPr>
        <p:spPr>
          <a:xfrm>
            <a:off x="3505200" y="1530221"/>
            <a:ext cx="152400" cy="1583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CC5156-00BF-85A6-81A5-ABDA33855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59102"/>
          <a:ext cx="8358188" cy="632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75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873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3527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995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6038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774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5360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6691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1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6832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6874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55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9024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55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8387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7359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288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3119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2315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866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442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64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0055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879975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438716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6390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5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59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053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507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3185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361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0497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9803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5356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648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36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0523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4929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825857"/>
                    </a:ext>
                  </a:extLst>
                </a:gridCol>
              </a:tblGrid>
              <a:tr h="63242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58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amond 82">
            <a:extLst>
              <a:ext uri="{FF2B5EF4-FFF2-40B4-BE49-F238E27FC236}">
                <a16:creationId xmlns:a16="http://schemas.microsoft.com/office/drawing/2014/main" id="{8BD3A0A4-73D1-DACC-90B0-37E44B1F4408}"/>
              </a:ext>
            </a:extLst>
          </p:cNvPr>
          <p:cNvSpPr/>
          <p:nvPr/>
        </p:nvSpPr>
        <p:spPr>
          <a:xfrm>
            <a:off x="457200" y="787954"/>
            <a:ext cx="4997589" cy="537200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6179E-1457-17F9-7E30-FA79B23DD722}"/>
              </a:ext>
            </a:extLst>
          </p:cNvPr>
          <p:cNvGrpSpPr/>
          <p:nvPr/>
        </p:nvGrpSpPr>
        <p:grpSpPr>
          <a:xfrm>
            <a:off x="457200" y="746125"/>
            <a:ext cx="8331200" cy="1143000"/>
            <a:chOff x="457200" y="457200"/>
            <a:chExt cx="8331200" cy="1143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DE4518-60E9-F912-DD58-E5002F0F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B6A431-A886-7866-3672-DA9DEF6C49E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7AB1A-C2DF-17E1-95C2-278951FDCCB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03A6F-A3EE-6078-6CD8-554AF25D85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A156E-9439-3F1A-1E14-D03FCF4A5DF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E131E2-B91C-5571-9811-19BB842619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4BB3B-220E-5F30-CBDA-331B91144CC9}"/>
              </a:ext>
            </a:extLst>
          </p:cNvPr>
          <p:cNvGrpSpPr/>
          <p:nvPr/>
        </p:nvGrpSpPr>
        <p:grpSpPr>
          <a:xfrm>
            <a:off x="457200" y="4802419"/>
            <a:ext cx="8331200" cy="1143000"/>
            <a:chOff x="457200" y="457200"/>
            <a:chExt cx="8331200" cy="11430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21D1F2-CD9C-48DF-F42D-E03551B39AE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28C590-2F40-2573-B163-33F14EF557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A8B370-8E3B-47BB-F827-208A04765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3C17CB-01BD-7B00-4E24-CEFE8281B2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D9A286-AAEC-D966-22A0-8518A95663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7AEC90-1664-A5F4-16B7-83793BD197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CC5156-00BF-85A6-81A5-ABDA33855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175285"/>
              </p:ext>
            </p:extLst>
          </p:nvPr>
        </p:nvGraphicFramePr>
        <p:xfrm>
          <a:off x="457200" y="548027"/>
          <a:ext cx="8358188" cy="632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75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873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3527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995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6038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774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5360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6691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1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6832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6874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55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9024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55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8387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7359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288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3119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2315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866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442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64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0055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879975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438716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6390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5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59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053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507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3185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361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0497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9803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5356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648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36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0523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4929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825857"/>
                    </a:ext>
                  </a:extLst>
                </a:gridCol>
              </a:tblGrid>
              <a:tr h="63242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702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DF7F2595-051E-D84D-BEC2-E132B931E4F4}"/>
              </a:ext>
            </a:extLst>
          </p:cNvPr>
          <p:cNvGrpSpPr/>
          <p:nvPr/>
        </p:nvGrpSpPr>
        <p:grpSpPr>
          <a:xfrm>
            <a:off x="457200" y="2111807"/>
            <a:ext cx="8331200" cy="1143000"/>
            <a:chOff x="457200" y="457200"/>
            <a:chExt cx="8331200" cy="1143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CC94CE-13B0-2316-D023-1E38B9BB576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B8974A-0AF0-CFC9-0A79-DF11E3C3B1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A8319-5E4E-5891-C068-6B603FB70CA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8AB616-EBF6-B14B-5082-67511A2FCA2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387B54-EAC2-9F4D-DE94-AE561E2F9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6C3A9-8058-D9D7-0686-0986926092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0D098-00EF-71EF-50E0-22783D1DDD2A}"/>
              </a:ext>
            </a:extLst>
          </p:cNvPr>
          <p:cNvGrpSpPr/>
          <p:nvPr/>
        </p:nvGrpSpPr>
        <p:grpSpPr>
          <a:xfrm>
            <a:off x="457200" y="3463347"/>
            <a:ext cx="8331200" cy="1143000"/>
            <a:chOff x="457200" y="457200"/>
            <a:chExt cx="8331200" cy="1143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F8056F-C27C-F8AA-5A64-EF12C38774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BCB478-E04D-F0B8-3398-1D98B2F3732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5D6D0B-A37E-D927-90FE-3C003EC11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C22981-ACB9-F2D2-1FDB-3030B8E6D89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9C5F5D-6CB1-C8D8-BD8E-3A36ACF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98E337-1642-BE03-96C1-12D73AF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3EC19C-BAAB-B0E3-A383-BAE6AC2FD858}"/>
              </a:ext>
            </a:extLst>
          </p:cNvPr>
          <p:cNvGrpSpPr/>
          <p:nvPr/>
        </p:nvGrpSpPr>
        <p:grpSpPr>
          <a:xfrm>
            <a:off x="457200" y="746124"/>
            <a:ext cx="5029201" cy="5413841"/>
            <a:chOff x="1608889" y="1503721"/>
            <a:chExt cx="2824767" cy="330698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B20EC9-2170-E8BE-4207-B8B02468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889" y="1515464"/>
              <a:ext cx="1396177" cy="163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4A8E9E-E0A8-E6E1-AC84-11E455D6F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573" y="3173767"/>
              <a:ext cx="1413328" cy="1636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F60EF8-C125-684E-2BBA-F9EBFA17F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2573" y="1503721"/>
              <a:ext cx="1431083" cy="1677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28A86C-1D0B-CA35-71C6-6C975D7A6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889" y="3175761"/>
              <a:ext cx="1393684" cy="1634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6589-EBEA-1E23-C339-2B655F0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645275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CF710-8459-2752-6B29-B43C9262CEAD}"/>
              </a:ext>
            </a:extLst>
          </p:cNvPr>
          <p:cNvGrpSpPr/>
          <p:nvPr/>
        </p:nvGrpSpPr>
        <p:grpSpPr>
          <a:xfrm>
            <a:off x="457200" y="6174019"/>
            <a:ext cx="8331200" cy="685800"/>
            <a:chOff x="457200" y="457200"/>
            <a:chExt cx="8331200" cy="6858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A33108-9C6D-3C27-F145-4DAA5223C23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29E22F-D93E-B190-D876-9B7B2B3B9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8ED0EA-15CC-25DD-42CC-D45C8C979B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3362FC-63FA-E416-B420-B8B5660367E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AEC2DCD-E9A5-9761-18C2-845586C890DB}"/>
              </a:ext>
            </a:extLst>
          </p:cNvPr>
          <p:cNvSpPr/>
          <p:nvPr/>
        </p:nvSpPr>
        <p:spPr>
          <a:xfrm>
            <a:off x="7936097" y="3415648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5601F0-9B37-30D1-5C15-1C6E6072D884}"/>
              </a:ext>
            </a:extLst>
          </p:cNvPr>
          <p:cNvSpPr/>
          <p:nvPr/>
        </p:nvSpPr>
        <p:spPr>
          <a:xfrm>
            <a:off x="2862308" y="3354711"/>
            <a:ext cx="152400" cy="158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E96D75-6811-8671-1DCF-06912759DD54}"/>
              </a:ext>
            </a:extLst>
          </p:cNvPr>
          <p:cNvCxnSpPr>
            <a:cxnSpLocks/>
          </p:cNvCxnSpPr>
          <p:nvPr/>
        </p:nvCxnSpPr>
        <p:spPr>
          <a:xfrm flipV="1">
            <a:off x="2938508" y="4022724"/>
            <a:ext cx="5062492" cy="1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9DA1A1-7B56-0660-00F6-868DBD90974E}"/>
                  </a:ext>
                </a:extLst>
              </p:cNvPr>
              <p:cNvSpPr txBox="1"/>
              <p:nvPr/>
            </p:nvSpPr>
            <p:spPr>
              <a:xfrm>
                <a:off x="5337668" y="4098902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9DA1A1-7B56-0660-00F6-868DBD90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668" y="4098902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576500-23B5-90A3-57A6-DD64EBA7F70F}"/>
              </a:ext>
            </a:extLst>
          </p:cNvPr>
          <p:cNvCxnSpPr>
            <a:cxnSpLocks/>
          </p:cNvCxnSpPr>
          <p:nvPr/>
        </p:nvCxnSpPr>
        <p:spPr>
          <a:xfrm flipV="1">
            <a:off x="2955994" y="2804634"/>
            <a:ext cx="2498795" cy="11904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/>
              <p:nvPr/>
            </p:nvSpPr>
            <p:spPr>
              <a:xfrm>
                <a:off x="4724400" y="2186881"/>
                <a:ext cx="386644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186881"/>
                <a:ext cx="386644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9AF6301-80DD-546F-FF16-84257BA1AF91}"/>
              </a:ext>
            </a:extLst>
          </p:cNvPr>
          <p:cNvGrpSpPr/>
          <p:nvPr/>
        </p:nvGrpSpPr>
        <p:grpSpPr>
          <a:xfrm>
            <a:off x="3532572" y="1961498"/>
            <a:ext cx="4468427" cy="1485052"/>
            <a:chOff x="3532573" y="1672573"/>
            <a:chExt cx="3809260" cy="1452367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678FA55-DD54-B1DC-E94D-7CB68CDFA5FE}"/>
                </a:ext>
              </a:extLst>
            </p:cNvPr>
            <p:cNvSpPr/>
            <p:nvPr/>
          </p:nvSpPr>
          <p:spPr>
            <a:xfrm>
              <a:off x="3604334" y="1672573"/>
              <a:ext cx="3737499" cy="1452367"/>
            </a:xfrm>
            <a:custGeom>
              <a:avLst/>
              <a:gdLst>
                <a:gd name="connsiteX0" fmla="*/ 3737499 w 3737499"/>
                <a:gd name="connsiteY0" fmla="*/ 1452367 h 1452367"/>
                <a:gd name="connsiteX1" fmla="*/ 1837678 w 3737499"/>
                <a:gd name="connsiteY1" fmla="*/ 85206 h 1452367"/>
                <a:gd name="connsiteX2" fmla="*/ 0 w 3737499"/>
                <a:gd name="connsiteY2" fmla="*/ 138472 h 1452367"/>
                <a:gd name="connsiteX3" fmla="*/ 0 w 3737499"/>
                <a:gd name="connsiteY3" fmla="*/ 138472 h 145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7499" h="1452367">
                  <a:moveTo>
                    <a:pt x="3737499" y="1452367"/>
                  </a:moveTo>
                  <a:cubicBezTo>
                    <a:pt x="3099047" y="878278"/>
                    <a:pt x="2460595" y="304189"/>
                    <a:pt x="1837678" y="85206"/>
                  </a:cubicBezTo>
                  <a:cubicBezTo>
                    <a:pt x="1214761" y="-133777"/>
                    <a:pt x="0" y="138472"/>
                    <a:pt x="0" y="138472"/>
                  </a:cubicBezTo>
                  <a:lnTo>
                    <a:pt x="0" y="138472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73770F8-1FAE-04F8-0F2C-44CE5CB5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573" y="1788542"/>
              <a:ext cx="193541" cy="56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A16773-6738-3252-817C-883C32B02E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-304800"/>
                <a:ext cx="8229600" cy="1143000"/>
              </a:xfrm>
            </p:spPr>
            <p:txBody>
              <a:bodyPr/>
              <a:lstStyle/>
              <a:p>
                <a:r>
                  <a:rPr lang="en-US" sz="2800" dirty="0"/>
                  <a:t>Expected No. of steps to go from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A16773-6738-3252-817C-883C32B02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-304800"/>
                <a:ext cx="82296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3643E13-0C1C-8E0C-F70D-30F0A0C103F0}"/>
                  </a:ext>
                </a:extLst>
              </p:cNvPr>
              <p:cNvSpPr/>
              <p:nvPr/>
            </p:nvSpPr>
            <p:spPr>
              <a:xfrm>
                <a:off x="3200400" y="5931364"/>
                <a:ext cx="5883812" cy="915982"/>
              </a:xfrm>
              <a:prstGeom prst="round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Number of nodes in the diamond : </a:t>
                </a:r>
                <a:endParaRPr lang="en-IN" b="1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Probability of an edge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into the diamond</a:t>
                </a:r>
                <a:r>
                  <a:rPr lang="en-IN" dirty="0">
                    <a:solidFill>
                      <a:schemeClr val="tx1"/>
                    </a:solidFill>
                  </a:rPr>
                  <a:t>=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3643E13-0C1C-8E0C-F70D-30F0A0C10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31364"/>
                <a:ext cx="5883812" cy="91598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EC276-9395-7A6A-869C-3A5068A24B53}"/>
                  </a:ext>
                </a:extLst>
              </p:cNvPr>
              <p:cNvSpPr txBox="1"/>
              <p:nvPr/>
            </p:nvSpPr>
            <p:spPr>
              <a:xfrm>
                <a:off x="7873689" y="6181987"/>
                <a:ext cx="1210523" cy="70378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EC276-9395-7A6A-869C-3A5068A2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89" y="6181987"/>
                <a:ext cx="1210523" cy="70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CE04D0-DA18-3D67-B361-3E9629BF0D38}"/>
                  </a:ext>
                </a:extLst>
              </p:cNvPr>
              <p:cNvSpPr txBox="1"/>
              <p:nvPr/>
            </p:nvSpPr>
            <p:spPr>
              <a:xfrm>
                <a:off x="6507931" y="6074126"/>
                <a:ext cx="70551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CE04D0-DA18-3D67-B361-3E9629BF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31" y="6074126"/>
                <a:ext cx="705514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B921AA-7BF2-6B9D-25B3-435C38BA7248}"/>
                  </a:ext>
                </a:extLst>
              </p:cNvPr>
              <p:cNvSpPr txBox="1"/>
              <p:nvPr/>
            </p:nvSpPr>
            <p:spPr>
              <a:xfrm>
                <a:off x="7916557" y="3425485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B921AA-7BF2-6B9D-25B3-435C38BA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557" y="3425485"/>
                <a:ext cx="3866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CCA4A-F647-531E-40D6-DEEB340FE9C2}"/>
                  </a:ext>
                </a:extLst>
              </p:cNvPr>
              <p:cNvSpPr txBox="1"/>
              <p:nvPr/>
            </p:nvSpPr>
            <p:spPr>
              <a:xfrm>
                <a:off x="7990097" y="6240016"/>
                <a:ext cx="958595" cy="6152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CCA4A-F647-531E-40D6-DEEB340F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97" y="6240016"/>
                <a:ext cx="958595" cy="615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/>
      <p:bldP spid="86" grpId="0"/>
      <p:bldP spid="2" grpId="0"/>
      <p:bldP spid="3" grpId="0" animBg="1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79078-E4DB-0A5A-7B46-590329154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Expected No. of steps to go 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 =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Number of stages to reach destination  =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Expected no. of steps to reach destination =</a:t>
                </a:r>
                <a:endParaRPr lang="en-US" sz="20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79078-E4DB-0A5A-7B46-590329154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FCB74-0680-2D6C-0D60-E3F1A7CA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EF9267-96A5-C4B6-EBF8-8A760838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465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AE686B-C264-AF7F-62AA-806256809A31}"/>
              </a:ext>
            </a:extLst>
          </p:cNvPr>
          <p:cNvSpPr/>
          <p:nvPr/>
        </p:nvSpPr>
        <p:spPr>
          <a:xfrm>
            <a:off x="5562600" y="2971800"/>
            <a:ext cx="273001" cy="276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BAECB-6154-C83F-9F65-7D5A9F6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 over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18E82-5348-D136-4A54-EC91686E4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are any two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distance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) = Probability of an edge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Exponent &lt;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won’t work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Exponent 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won’t work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Real world graph : random graph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18E82-5348-D136-4A54-EC91686E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B77AF-325C-6037-28C4-899FD02C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97FF3-5524-744E-1AF2-886C9B8AF13E}"/>
                  </a:ext>
                </a:extLst>
              </p:cNvPr>
              <p:cNvSpPr txBox="1"/>
              <p:nvPr/>
            </p:nvSpPr>
            <p:spPr>
              <a:xfrm>
                <a:off x="5257800" y="2388138"/>
                <a:ext cx="673198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97FF3-5524-744E-1AF2-886C9B8A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388138"/>
                <a:ext cx="673198" cy="1040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FF63C8-D952-C690-2542-6CCB1E9C3012}"/>
              </a:ext>
            </a:extLst>
          </p:cNvPr>
          <p:cNvSpPr txBox="1"/>
          <p:nvPr/>
        </p:nvSpPr>
        <p:spPr>
          <a:xfrm>
            <a:off x="2808722" y="5269468"/>
            <a:ext cx="18394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Power law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 uiExpand="1" build="p"/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48BC-BDD7-B456-9B78-827FD649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Example: </a:t>
            </a:r>
            <a:br>
              <a:rPr lang="en-US" sz="4400" b="1" dirty="0"/>
            </a:br>
            <a:r>
              <a:rPr lang="en-US" b="1" dirty="0">
                <a:solidFill>
                  <a:srgbClr val="7030A0"/>
                </a:solidFill>
              </a:rPr>
              <a:t>Generating a random structure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0CBE2-9F4E-654A-5922-F7006D7F4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fair coin </a:t>
                </a:r>
                <a:r>
                  <a:rPr lang="en-US" sz="2000" dirty="0">
                    <a:sym typeface="Wingdings" panose="05000000000000000000" pitchFamily="2" charset="2"/>
                  </a:rPr>
                  <a:t> a random bit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number from 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permutation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objects.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spanning tree of a given graph 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these results, especially the last one.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0CBE2-9F4E-654A-5922-F7006D7F4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800" r="-509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B99E-226B-AC3A-9E6E-6C302836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706893-0420-AB92-7E74-3C32C4EB0255}"/>
                  </a:ext>
                </a:extLst>
              </p:cNvPr>
              <p:cNvSpPr txBox="1"/>
              <p:nvPr/>
            </p:nvSpPr>
            <p:spPr>
              <a:xfrm>
                <a:off x="2913501" y="4343400"/>
                <a:ext cx="4429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random bits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706893-0420-AB92-7E74-3C32C4EB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01" y="4343400"/>
                <a:ext cx="4429482" cy="369332"/>
              </a:xfrm>
              <a:prstGeom prst="rect">
                <a:avLst/>
              </a:prstGeom>
              <a:blipFill>
                <a:blip r:embed="rId3"/>
                <a:stretch>
                  <a:fillRect t="-10000" r="-2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C278F-8CAC-A129-ECE8-06A270DAF622}"/>
                  </a:ext>
                </a:extLst>
              </p:cNvPr>
              <p:cNvSpPr txBox="1"/>
              <p:nvPr/>
            </p:nvSpPr>
            <p:spPr>
              <a:xfrm>
                <a:off x="2913501" y="3244334"/>
                <a:ext cx="402873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random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C278F-8CAC-A129-ECE8-06A270DAF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01" y="3244334"/>
                <a:ext cx="4028732" cy="369332"/>
              </a:xfrm>
              <a:prstGeom prst="rect">
                <a:avLst/>
              </a:prstGeom>
              <a:blipFill>
                <a:blip r:embed="rId4"/>
                <a:stretch>
                  <a:fillRect t="-8197" r="-6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89A015-9924-8AAB-6480-A880D47B54E1}"/>
              </a:ext>
            </a:extLst>
          </p:cNvPr>
          <p:cNvSpPr txBox="1"/>
          <p:nvPr/>
        </p:nvSpPr>
        <p:spPr>
          <a:xfrm>
            <a:off x="1801017" y="5442466"/>
            <a:ext cx="66544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polynomial time algorithm with polynomial number of random bits.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1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1467-9306-8565-6513-F8F02FE1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Generating a random </a:t>
            </a:r>
            <a:r>
              <a:rPr lang="en-US" sz="3200" dirty="0">
                <a:solidFill>
                  <a:srgbClr val="006C31"/>
                </a:solidFill>
              </a:rPr>
              <a:t>spanning tree </a:t>
            </a:r>
            <a:r>
              <a:rPr lang="en-US" sz="3200" dirty="0"/>
              <a:t>of a graph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FB947-7839-51F0-AEBD-59849C9D6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Algorithm</a:t>
                </a:r>
                <a:r>
                  <a:rPr lang="en-US" sz="2800" dirty="0">
                    <a:solidFill>
                      <a:srgbClr val="7030A0"/>
                    </a:solidFill>
                  </a:rPr>
                  <a:t>:</a:t>
                </a:r>
              </a:p>
              <a:p>
                <a:r>
                  <a:rPr lang="en-US" sz="2800" dirty="0"/>
                  <a:t>Pick any arbitrary vertex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800" dirty="0"/>
                  <a:t>.  </a:t>
                </a:r>
              </a:p>
              <a:p>
                <a:r>
                  <a:rPr lang="en-US" sz="2800" dirty="0"/>
                  <a:t>Perform a random walk starting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For each vertex keep the most recent edge used to visit it.</a:t>
                </a:r>
              </a:p>
              <a:p>
                <a:pPr lvl="1"/>
                <a:endParaRPr lang="en-US" sz="2400" dirty="0"/>
              </a:p>
              <a:p>
                <a:pPr marL="514350" indent="-457200"/>
                <a:r>
                  <a:rPr lang="en-US" sz="2800" dirty="0"/>
                  <a:t>Stop after every vertex is visited.</a:t>
                </a:r>
              </a:p>
              <a:p>
                <a:pPr marL="57150" indent="0">
                  <a:buNone/>
                </a:pPr>
                <a:endParaRPr lang="en-US" sz="2800" dirty="0"/>
              </a:p>
              <a:p>
                <a:pPr marL="5715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/>
                  <a:t>: </a:t>
                </a:r>
              </a:p>
              <a:p>
                <a:pPr marL="57150" indent="0">
                  <a:buNone/>
                </a:pPr>
                <a:r>
                  <a:rPr lang="en-US" sz="2000" dirty="0"/>
                  <a:t>Elegant analysis </a:t>
                </a:r>
              </a:p>
              <a:p>
                <a:pPr marL="57150" indent="0">
                  <a:buNone/>
                </a:pPr>
                <a:r>
                  <a:rPr lang="en-US" sz="2000" dirty="0"/>
                  <a:t>Based on the concept of </a:t>
                </a:r>
                <a:r>
                  <a:rPr lang="en-US" sz="2000" b="1" u="sng" dirty="0"/>
                  <a:t>coupling </a:t>
                </a:r>
                <a:r>
                  <a:rPr lang="en-US" sz="2000" dirty="0"/>
                  <a:t>in Markov chains.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FB947-7839-51F0-AEBD-59849C9D6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481" t="-1224" b="-2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92579-488D-D024-6BD7-8FD8D97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DBA1-57D1-1404-CF76-6400C00B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b="1" dirty="0"/>
              <a:t>Card shuffling algorithm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1E09-E7D3-F13B-47E6-2BE13FDC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B8603-6AA6-1185-6BA0-2E86788B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2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D6FD-E4E1-ECCE-5413-36EF94A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C92C-78D6-821C-12ED-4B23490F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2" tooltip="This external link will open in a new window"/>
              </a:rPr>
              <a:t>https://oars.iitk.ac.in/</a:t>
            </a:r>
            <a:r>
              <a:rPr lang="en-IN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2" tooltip="This external link will open in a new window"/>
              </a:rPr>
              <a:t>oasfsiitk/</a:t>
            </a:r>
            <a:endParaRPr lang="en-IN" b="0" i="0"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b="0" i="0" dirty="0"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</a:rPr>
              <a:t>If you did an earlier course, please state if CS648 was better or worse than them 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better/same/worse</a:t>
            </a:r>
            <a:r>
              <a:rPr lang="en-IN" sz="2400" dirty="0">
                <a:highlight>
                  <a:srgbClr val="FFFFFF"/>
                </a:highlight>
                <a:latin typeface="Times New Roman" panose="02020603050405020304" pitchFamily="18" charset="0"/>
              </a:rPr>
              <a:t>)</a:t>
            </a:r>
          </a:p>
          <a:p>
            <a:endParaRPr lang="en-IN" sz="24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</a:rPr>
              <a:t>Did you like the </a:t>
            </a:r>
            <a:r>
              <a:rPr lang="en-IN" sz="2400" dirty="0" err="1">
                <a:latin typeface="Times New Roman" panose="02020603050405020304" pitchFamily="18" charset="0"/>
              </a:rPr>
              <a:t>miniproject</a:t>
            </a:r>
            <a:r>
              <a:rPr lang="en-IN" sz="2400" dirty="0">
                <a:latin typeface="Times New Roman" panose="02020603050405020304" pitchFamily="18" charset="0"/>
              </a:rPr>
              <a:t> ?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(yes or no)</a:t>
            </a:r>
          </a:p>
          <a:p>
            <a:endParaRPr lang="en-IN" sz="2400" dirty="0">
              <a:solidFill>
                <a:srgbClr val="0070C0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Any suggestion for this course in future 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0B273-5E1D-DC97-8943-E34F7DA1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          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0" y="2133600"/>
            <a:ext cx="1536192" cy="54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 bits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558225"/>
            <a:ext cx="229460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Randomized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53200" y="5376446"/>
            <a:ext cx="1295547" cy="1147465"/>
            <a:chOff x="7467600" y="5410200"/>
            <a:chExt cx="1295547" cy="11474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>
                  <a:latin typeface="Bernard MT Condensed" pitchFamily="18" charset="0"/>
                </a:rPr>
                <a:t>On a few occasions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5468135"/>
            <a:ext cx="1554913" cy="1313546"/>
            <a:chOff x="7553955" y="3200400"/>
            <a:chExt cx="1554913" cy="131354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81" y="3200400"/>
              <a:ext cx="996519" cy="79721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53955" y="3867615"/>
              <a:ext cx="1554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Gloucester MT Extra Condensed" pitchFamily="18" charset="0"/>
                </a:rPr>
                <a:t>Excess</a:t>
              </a:r>
              <a:r>
                <a:rPr lang="en-US" dirty="0">
                  <a:latin typeface="Gloucester MT Extra Condensed" pitchFamily="18" charset="0"/>
                </a:rPr>
                <a:t> running time </a:t>
              </a:r>
            </a:p>
            <a:p>
              <a:r>
                <a:rPr lang="en-US" dirty="0">
                  <a:latin typeface="Gloucester MT Extra Condensed" pitchFamily="18" charset="0"/>
                </a:rPr>
                <a:t>on a few occasions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95800" y="5638800"/>
            <a:ext cx="45878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245" y="4943475"/>
            <a:ext cx="88179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 of the </a:t>
            </a:r>
            <a:r>
              <a:rPr lang="en-US" b="1" u="sng" dirty="0"/>
              <a:t>input </a:t>
            </a:r>
            <a:r>
              <a:rPr lang="en-US" dirty="0"/>
              <a:t>and</a:t>
            </a:r>
            <a:r>
              <a:rPr lang="en-US" u="sng" dirty="0"/>
              <a:t> </a:t>
            </a:r>
            <a:r>
              <a:rPr lang="en-US" b="1" u="sng" dirty="0"/>
              <a:t>random bits chosen</a:t>
            </a:r>
            <a:r>
              <a:rPr lang="en-US" dirty="0"/>
              <a:t>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04800" y="5468135"/>
            <a:ext cx="978408" cy="886129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why to study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1253490"/>
              </p:ext>
            </p:extLst>
          </p:nvPr>
        </p:nvGraphicFramePr>
        <p:xfrm>
          <a:off x="1524000" y="16764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3194447"/>
            <a:ext cx="17778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……….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Deterministic </a:t>
            </a:r>
            <a:r>
              <a:rPr lang="en-US" sz="1600" b="1" dirty="0" err="1">
                <a:solidFill>
                  <a:schemeClr val="bg1"/>
                </a:solidFill>
              </a:rPr>
              <a:t>algo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3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              10 </a:t>
            </a:r>
            <a:r>
              <a:rPr lang="en-US" sz="3200" dirty="0" err="1">
                <a:solidFill>
                  <a:srgbClr val="0070C0"/>
                </a:solidFill>
              </a:rPr>
              <a:t>MotivatiNG</a:t>
            </a:r>
            <a:r>
              <a:rPr lang="en-US" sz="3200" dirty="0">
                <a:solidFill>
                  <a:srgbClr val="0070C0"/>
                </a:solidFill>
              </a:rPr>
              <a:t> Examples </a:t>
            </a: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               randomized Algorithms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Example: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Problem definition: </a:t>
                </a:r>
                <a:r>
                  <a:rPr lang="en-US" sz="1800" dirty="0"/>
                  <a:t>Given 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bit integer, determine if it is prime.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Applications: </a:t>
                </a:r>
              </a:p>
              <a:p>
                <a:r>
                  <a:rPr lang="en-US" sz="1800" b="1" dirty="0">
                    <a:solidFill>
                      <a:srgbClr val="002060"/>
                    </a:solidFill>
                  </a:rPr>
                  <a:t>RSA-cryptosystem,</a:t>
                </a:r>
              </a:p>
              <a:p>
                <a:r>
                  <a:rPr lang="en-US" sz="1800" b="1" dirty="0">
                    <a:solidFill>
                      <a:srgbClr val="002060"/>
                    </a:solidFill>
                  </a:rPr>
                  <a:t>Algebraic algorithms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Best deterministic algorithm : [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Agrawal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Kayal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and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Saxena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2002</a:t>
                </a:r>
                <a:r>
                  <a:rPr lang="en-US" sz="1800" b="1" dirty="0"/>
                  <a:t>] 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r>
                  <a:rPr lang="en-US" sz="1600" dirty="0"/>
                  <a:t> </a:t>
                </a:r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</a:t>
                </a:r>
                <a:r>
                  <a:rPr lang="en-US" sz="16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Randomized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Monte Carlo </a:t>
                </a:r>
                <a:r>
                  <a:rPr lang="en-US" sz="1800" b="1" dirty="0"/>
                  <a:t>algorithm: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Rabin, 1980</a:t>
                </a:r>
                <a:r>
                  <a:rPr lang="en-US" sz="1800" b="1" dirty="0"/>
                  <a:t>]</a:t>
                </a:r>
              </a:p>
              <a:p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 </a:t>
                </a:r>
              </a:p>
              <a:p>
                <a:r>
                  <a:rPr lang="en-US" sz="16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600" b="1" dirty="0"/>
                  <a:t> for any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/>
                  <a:t> that we desire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this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B4A-50C8-4071-C394-B10FC5B5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Small world phenomenon</a:t>
            </a:r>
            <a:endParaRPr lang="en-IN" sz="3600" dirty="0"/>
          </a:p>
        </p:txBody>
      </p:sp>
      <p:pic>
        <p:nvPicPr>
          <p:cNvPr id="9" name="Content Placeholder 8" descr="A screenshot of a game&#10;&#10;Description automatically generated">
            <a:extLst>
              <a:ext uri="{FF2B5EF4-FFF2-40B4-BE49-F238E27FC236}">
                <a16:creationId xmlns:a16="http://schemas.microsoft.com/office/drawing/2014/main" id="{3FC8DB35-3DC5-F79B-7FCE-9E697BA1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2286000"/>
            <a:ext cx="603461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FFEBF-CEB6-946C-27CA-170EF012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B0001-F44B-65A8-5B0B-C600329B386F}"/>
                  </a:ext>
                </a:extLst>
              </p:cNvPr>
              <p:cNvSpPr txBox="1"/>
              <p:nvPr/>
            </p:nvSpPr>
            <p:spPr>
              <a:xfrm>
                <a:off x="914400" y="1417638"/>
                <a:ext cx="7349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Any two persons in the world are connected by a chain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r>
                  <a:rPr lang="en-IN" dirty="0"/>
                  <a:t>acquaintances</a:t>
                </a:r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B0001-F44B-65A8-5B0B-C600329B3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17638"/>
                <a:ext cx="7349833" cy="369332"/>
              </a:xfrm>
              <a:prstGeom prst="rect">
                <a:avLst/>
              </a:prstGeom>
              <a:blipFill>
                <a:blip r:embed="rId3"/>
                <a:stretch>
                  <a:fillRect l="-6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9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CC5156-00BF-85A6-81A5-ABDA33855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59102"/>
          <a:ext cx="8358188" cy="632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75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873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3527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995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6038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774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5360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6691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1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6832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6874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55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9024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55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8387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7359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288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3119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2315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866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442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64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0055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879975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438716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6390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5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59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053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507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3185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361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0497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9803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5356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648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36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0523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4929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825857"/>
                    </a:ext>
                  </a:extLst>
                </a:gridCol>
              </a:tblGrid>
              <a:tr h="63242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702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6179E-1457-17F9-7E30-FA79B23DD722}"/>
              </a:ext>
            </a:extLst>
          </p:cNvPr>
          <p:cNvGrpSpPr/>
          <p:nvPr/>
        </p:nvGrpSpPr>
        <p:grpSpPr>
          <a:xfrm>
            <a:off x="457200" y="457200"/>
            <a:ext cx="8331200" cy="1143000"/>
            <a:chOff x="457200" y="457200"/>
            <a:chExt cx="8331200" cy="1143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DE4518-60E9-F912-DD58-E5002F0F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B6A431-A886-7866-3672-DA9DEF6C49E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7AB1A-C2DF-17E1-95C2-278951FDCCB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03A6F-A3EE-6078-6CD8-554AF25D85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A156E-9439-3F1A-1E14-D03FCF4A5DF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E131E2-B91C-5571-9811-19BB842619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4BB3B-220E-5F30-CBDA-331B91144CC9}"/>
              </a:ext>
            </a:extLst>
          </p:cNvPr>
          <p:cNvGrpSpPr/>
          <p:nvPr/>
        </p:nvGrpSpPr>
        <p:grpSpPr>
          <a:xfrm>
            <a:off x="457200" y="4513494"/>
            <a:ext cx="8331200" cy="1143000"/>
            <a:chOff x="457200" y="457200"/>
            <a:chExt cx="8331200" cy="11430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21D1F2-CD9C-48DF-F42D-E03551B39AE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28C590-2F40-2573-B163-33F14EF557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A8B370-8E3B-47BB-F827-208A04765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3C17CB-01BD-7B00-4E24-CEFE8281B2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D9A286-AAEC-D966-22A0-8518A95663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7AEC90-1664-A5F4-16B7-83793BD197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7F2595-051E-D84D-BEC2-E132B931E4F4}"/>
              </a:ext>
            </a:extLst>
          </p:cNvPr>
          <p:cNvGrpSpPr/>
          <p:nvPr/>
        </p:nvGrpSpPr>
        <p:grpSpPr>
          <a:xfrm>
            <a:off x="457200" y="1822882"/>
            <a:ext cx="8331200" cy="1143000"/>
            <a:chOff x="457200" y="457200"/>
            <a:chExt cx="8331200" cy="1143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CC94CE-13B0-2316-D023-1E38B9BB576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B8974A-0AF0-CFC9-0A79-DF11E3C3B1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A8319-5E4E-5891-C068-6B603FB70CA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8AB616-EBF6-B14B-5082-67511A2FCA2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387B54-EAC2-9F4D-DE94-AE561E2F9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6C3A9-8058-D9D7-0686-0986926092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0D098-00EF-71EF-50E0-22783D1DDD2A}"/>
              </a:ext>
            </a:extLst>
          </p:cNvPr>
          <p:cNvGrpSpPr/>
          <p:nvPr/>
        </p:nvGrpSpPr>
        <p:grpSpPr>
          <a:xfrm>
            <a:off x="457200" y="3174422"/>
            <a:ext cx="8331200" cy="1143000"/>
            <a:chOff x="457200" y="457200"/>
            <a:chExt cx="8331200" cy="1143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F8056F-C27C-F8AA-5A64-EF12C38774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BCB478-E04D-F0B8-3398-1D98B2F3732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5D6D0B-A37E-D927-90FE-3C003EC11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C22981-ACB9-F2D2-1FDB-3030B8E6D89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9C5F5D-6CB1-C8D8-BD8E-3A36ACF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98E337-1642-BE03-96C1-12D73AF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6589-EBEA-1E23-C339-2B655F0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CF710-8459-2752-6B29-B43C9262CEAD}"/>
              </a:ext>
            </a:extLst>
          </p:cNvPr>
          <p:cNvGrpSpPr/>
          <p:nvPr/>
        </p:nvGrpSpPr>
        <p:grpSpPr>
          <a:xfrm>
            <a:off x="457200" y="5885094"/>
            <a:ext cx="8331200" cy="685800"/>
            <a:chOff x="457200" y="457200"/>
            <a:chExt cx="8331200" cy="6858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A33108-9C6D-3C27-F145-4DAA5223C23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29E22F-D93E-B190-D876-9B7B2B3B9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8ED0EA-15CC-25DD-42CC-D45C8C979B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3362FC-63FA-E416-B420-B8B5660367E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EE233F-1EF1-5C77-BB3A-A6C6F7694540}"/>
              </a:ext>
            </a:extLst>
          </p:cNvPr>
          <p:cNvGrpSpPr/>
          <p:nvPr/>
        </p:nvGrpSpPr>
        <p:grpSpPr>
          <a:xfrm>
            <a:off x="3962400" y="2937950"/>
            <a:ext cx="492477" cy="491050"/>
            <a:chOff x="3962400" y="2937950"/>
            <a:chExt cx="492477" cy="49105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2CAF37A-5560-35D1-8B16-88B67B905D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400" y="3174422"/>
              <a:ext cx="2695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30AE93-2760-3FE9-4B72-BB903A5AD62E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3174422"/>
              <a:ext cx="0" cy="25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3D7672-B447-7EBF-6D7D-80FAD4DEBD6D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3172118"/>
              <a:ext cx="26387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DAE39B2-3F53-76D4-17CF-796975180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3219" y="2937950"/>
              <a:ext cx="0" cy="2788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D6D5EC2-26D6-255E-486D-2551A039C3FC}"/>
              </a:ext>
            </a:extLst>
          </p:cNvPr>
          <p:cNvSpPr/>
          <p:nvPr/>
        </p:nvSpPr>
        <p:spPr>
          <a:xfrm>
            <a:off x="4136999" y="3123828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BE2201-928F-095C-AB4C-225FB1A83FAE}"/>
              </a:ext>
            </a:extLst>
          </p:cNvPr>
          <p:cNvSpPr/>
          <p:nvPr/>
        </p:nvSpPr>
        <p:spPr>
          <a:xfrm>
            <a:off x="6448085" y="3106814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A03E12-ECF5-20F6-BBEC-7749AE2BB4C1}"/>
              </a:ext>
            </a:extLst>
          </p:cNvPr>
          <p:cNvCxnSpPr>
            <a:cxnSpLocks/>
          </p:cNvCxnSpPr>
          <p:nvPr/>
        </p:nvCxnSpPr>
        <p:spPr>
          <a:xfrm>
            <a:off x="4231923" y="3631622"/>
            <a:ext cx="2270162" cy="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D4458-3873-2D79-EC15-754E1389729C}"/>
                  </a:ext>
                </a:extLst>
              </p:cNvPr>
              <p:cNvSpPr txBox="1"/>
              <p:nvPr/>
            </p:nvSpPr>
            <p:spPr>
              <a:xfrm>
                <a:off x="5205742" y="357413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D4458-3873-2D79-EC15-754E1389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42" y="3574134"/>
                <a:ext cx="3225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0994F42-7FE0-47AE-B634-42B0663FC3D8}"/>
              </a:ext>
            </a:extLst>
          </p:cNvPr>
          <p:cNvSpPr/>
          <p:nvPr/>
        </p:nvSpPr>
        <p:spPr>
          <a:xfrm>
            <a:off x="4216893" y="2606649"/>
            <a:ext cx="2281561" cy="536046"/>
          </a:xfrm>
          <a:custGeom>
            <a:avLst/>
            <a:gdLst>
              <a:gd name="connsiteX0" fmla="*/ 0 w 2281561"/>
              <a:gd name="connsiteY0" fmla="*/ 536046 h 536046"/>
              <a:gd name="connsiteX1" fmla="*/ 745724 w 2281561"/>
              <a:gd name="connsiteY1" fmla="*/ 101040 h 536046"/>
              <a:gd name="connsiteX2" fmla="*/ 1660124 w 2281561"/>
              <a:gd name="connsiteY2" fmla="*/ 30019 h 536046"/>
              <a:gd name="connsiteX3" fmla="*/ 2281561 w 2281561"/>
              <a:gd name="connsiteY3" fmla="*/ 500535 h 536046"/>
              <a:gd name="connsiteX4" fmla="*/ 2281561 w 2281561"/>
              <a:gd name="connsiteY4" fmla="*/ 500535 h 536046"/>
              <a:gd name="connsiteX5" fmla="*/ 2281561 w 2281561"/>
              <a:gd name="connsiteY5" fmla="*/ 500535 h 53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1561" h="536046">
                <a:moveTo>
                  <a:pt x="0" y="536046"/>
                </a:moveTo>
                <a:cubicBezTo>
                  <a:pt x="234518" y="360712"/>
                  <a:pt x="469037" y="185378"/>
                  <a:pt x="745724" y="101040"/>
                </a:cubicBezTo>
                <a:cubicBezTo>
                  <a:pt x="1022411" y="16702"/>
                  <a:pt x="1404151" y="-36563"/>
                  <a:pt x="1660124" y="30019"/>
                </a:cubicBezTo>
                <a:cubicBezTo>
                  <a:pt x="1916097" y="96601"/>
                  <a:pt x="2281561" y="500535"/>
                  <a:pt x="2281561" y="500535"/>
                </a:cubicBezTo>
                <a:lnTo>
                  <a:pt x="2281561" y="500535"/>
                </a:lnTo>
                <a:lnTo>
                  <a:pt x="2281561" y="50053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C967299-3B03-80B7-BE1C-CACE9CDBA9E9}"/>
                  </a:ext>
                </a:extLst>
              </p:cNvPr>
              <p:cNvSpPr txBox="1"/>
              <p:nvPr/>
            </p:nvSpPr>
            <p:spPr>
              <a:xfrm>
                <a:off x="6704304" y="2845120"/>
                <a:ext cx="430438" cy="5666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C967299-3B03-80B7-BE1C-CACE9CDBA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04" y="2845120"/>
                <a:ext cx="430438" cy="56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01B477C-C47F-A075-A854-0ADCB16A0A6C}"/>
                  </a:ext>
                </a:extLst>
              </p:cNvPr>
              <p:cNvSpPr txBox="1"/>
              <p:nvPr/>
            </p:nvSpPr>
            <p:spPr>
              <a:xfrm>
                <a:off x="6301893" y="3097597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01B477C-C47F-A075-A854-0ADCB16A0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93" y="3097597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40D8AB-E973-F96A-1F46-4D543578FEA4}"/>
              </a:ext>
            </a:extLst>
          </p:cNvPr>
          <p:cNvCxnSpPr>
            <a:cxnSpLocks/>
          </p:cNvCxnSpPr>
          <p:nvPr/>
        </p:nvCxnSpPr>
        <p:spPr>
          <a:xfrm flipH="1" flipV="1">
            <a:off x="4196804" y="3163149"/>
            <a:ext cx="20089" cy="2507401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7A6E4A4-F763-EFFC-FEE5-DC61891F9632}"/>
              </a:ext>
            </a:extLst>
          </p:cNvPr>
          <p:cNvSpPr/>
          <p:nvPr/>
        </p:nvSpPr>
        <p:spPr>
          <a:xfrm>
            <a:off x="7088195" y="5588439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25CA5B-DF6E-C3C5-3CB5-A8FA557A736A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206848" y="5642439"/>
            <a:ext cx="2881347" cy="14055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6D593F-90DA-D531-7C6F-6CC609ED139B}"/>
              </a:ext>
            </a:extLst>
          </p:cNvPr>
          <p:cNvGrpSpPr/>
          <p:nvPr/>
        </p:nvGrpSpPr>
        <p:grpSpPr>
          <a:xfrm>
            <a:off x="1894570" y="681485"/>
            <a:ext cx="4642642" cy="4975008"/>
            <a:chOff x="1589245" y="1278361"/>
            <a:chExt cx="2844411" cy="3733899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E19B0D2-E9D3-06CB-EADE-D7A19BC25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889" y="1278361"/>
              <a:ext cx="1397021" cy="1874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41451B-1E49-3B30-C447-BFBC2A0C2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573" y="3173767"/>
              <a:ext cx="1413328" cy="1827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141630-DC3D-4A25-C4A1-AD58FB1CE9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2573" y="1292281"/>
              <a:ext cx="1431083" cy="18891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2FF9B7C-42D1-8B54-9180-23C2D1580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9245" y="3143788"/>
              <a:ext cx="1413328" cy="1868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92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48" grpId="0"/>
      <p:bldP spid="54" grpId="0" animBg="1"/>
      <p:bldP spid="57" grpId="0" animBg="1"/>
      <p:bldP spid="58" grpId="0"/>
      <p:bldP spid="66" grpId="0" animBg="1"/>
      <p:bldP spid="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6F269-DB8E-1C36-8B3A-23E03B1DB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are any two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distance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) = Probability of an edge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distance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&gt;1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6F269-DB8E-1C36-8B3A-23E03B1DB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>
                <a:blip r:embed="rId2"/>
                <a:stretch>
                  <a:fillRect l="-741" t="-6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5D94B-5254-CABC-606E-02C620B6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D5CD9-4C10-096C-785F-C60C3BBBE482}"/>
              </a:ext>
            </a:extLst>
          </p:cNvPr>
          <p:cNvSpPr/>
          <p:nvPr/>
        </p:nvSpPr>
        <p:spPr>
          <a:xfrm>
            <a:off x="4648200" y="3434918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75FA2-3004-8D45-2292-97A23BF412E9}"/>
              </a:ext>
            </a:extLst>
          </p:cNvPr>
          <p:cNvSpPr/>
          <p:nvPr/>
        </p:nvSpPr>
        <p:spPr>
          <a:xfrm>
            <a:off x="4114800" y="3550012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5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amond 82">
            <a:extLst>
              <a:ext uri="{FF2B5EF4-FFF2-40B4-BE49-F238E27FC236}">
                <a16:creationId xmlns:a16="http://schemas.microsoft.com/office/drawing/2014/main" id="{8BD3A0A4-73D1-DACC-90B0-37E44B1F4408}"/>
              </a:ext>
            </a:extLst>
          </p:cNvPr>
          <p:cNvSpPr/>
          <p:nvPr/>
        </p:nvSpPr>
        <p:spPr>
          <a:xfrm>
            <a:off x="457200" y="499029"/>
            <a:ext cx="4997589" cy="537200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6179E-1457-17F9-7E30-FA79B23DD722}"/>
              </a:ext>
            </a:extLst>
          </p:cNvPr>
          <p:cNvGrpSpPr/>
          <p:nvPr/>
        </p:nvGrpSpPr>
        <p:grpSpPr>
          <a:xfrm>
            <a:off x="457200" y="457200"/>
            <a:ext cx="8331200" cy="1143000"/>
            <a:chOff x="457200" y="457200"/>
            <a:chExt cx="8331200" cy="1143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DE4518-60E9-F912-DD58-E5002F0F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B6A431-A886-7866-3672-DA9DEF6C49E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7AB1A-C2DF-17E1-95C2-278951FDCCB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03A6F-A3EE-6078-6CD8-554AF25D85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A156E-9439-3F1A-1E14-D03FCF4A5DF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E131E2-B91C-5571-9811-19BB842619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4BB3B-220E-5F30-CBDA-331B91144CC9}"/>
              </a:ext>
            </a:extLst>
          </p:cNvPr>
          <p:cNvGrpSpPr/>
          <p:nvPr/>
        </p:nvGrpSpPr>
        <p:grpSpPr>
          <a:xfrm>
            <a:off x="457200" y="4513494"/>
            <a:ext cx="8331200" cy="1143000"/>
            <a:chOff x="457200" y="457200"/>
            <a:chExt cx="8331200" cy="11430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21D1F2-CD9C-48DF-F42D-E03551B39AE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28C590-2F40-2573-B163-33F14EF557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A8B370-8E3B-47BB-F827-208A04765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3C17CB-01BD-7B00-4E24-CEFE8281B2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D9A286-AAEC-D966-22A0-8518A95663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7AEC90-1664-A5F4-16B7-83793BD197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CC5156-00BF-85A6-81A5-ABDA33855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78498"/>
              </p:ext>
            </p:extLst>
          </p:nvPr>
        </p:nvGraphicFramePr>
        <p:xfrm>
          <a:off x="457200" y="259102"/>
          <a:ext cx="8358188" cy="632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175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873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3527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995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6038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774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5360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6691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1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6832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6874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55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9024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955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8387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7359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288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3119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2315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866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442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64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0055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879975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438716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6390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5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59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053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9507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3185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361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0497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9803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5356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648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36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0523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4929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825857"/>
                    </a:ext>
                  </a:extLst>
                </a:gridCol>
              </a:tblGrid>
              <a:tr h="63242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702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DF7F2595-051E-D84D-BEC2-E132B931E4F4}"/>
              </a:ext>
            </a:extLst>
          </p:cNvPr>
          <p:cNvGrpSpPr/>
          <p:nvPr/>
        </p:nvGrpSpPr>
        <p:grpSpPr>
          <a:xfrm>
            <a:off x="457200" y="1822882"/>
            <a:ext cx="8331200" cy="1143000"/>
            <a:chOff x="457200" y="457200"/>
            <a:chExt cx="8331200" cy="1143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CC94CE-13B0-2316-D023-1E38B9BB576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B8974A-0AF0-CFC9-0A79-DF11E3C3B1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A8319-5E4E-5891-C068-6B603FB70CA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8AB616-EBF6-B14B-5082-67511A2FCA2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387B54-EAC2-9F4D-DE94-AE561E2F9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6C3A9-8058-D9D7-0686-0986926092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0D098-00EF-71EF-50E0-22783D1DDD2A}"/>
              </a:ext>
            </a:extLst>
          </p:cNvPr>
          <p:cNvGrpSpPr/>
          <p:nvPr/>
        </p:nvGrpSpPr>
        <p:grpSpPr>
          <a:xfrm>
            <a:off x="457200" y="3174422"/>
            <a:ext cx="8331200" cy="1143000"/>
            <a:chOff x="457200" y="457200"/>
            <a:chExt cx="8331200" cy="1143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F8056F-C27C-F8AA-5A64-EF12C38774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BCB478-E04D-F0B8-3398-1D98B2F3732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5D6D0B-A37E-D927-90FE-3C003EC11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C22981-ACB9-F2D2-1FDB-3030B8E6D89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9C5F5D-6CB1-C8D8-BD8E-3A36ACF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98E337-1642-BE03-96C1-12D73AF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600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3EC19C-BAAB-B0E3-A383-BAE6AC2FD858}"/>
              </a:ext>
            </a:extLst>
          </p:cNvPr>
          <p:cNvGrpSpPr/>
          <p:nvPr/>
        </p:nvGrpSpPr>
        <p:grpSpPr>
          <a:xfrm>
            <a:off x="457200" y="457199"/>
            <a:ext cx="5029201" cy="5413841"/>
            <a:chOff x="1608889" y="1503721"/>
            <a:chExt cx="2824767" cy="330698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B20EC9-2170-E8BE-4207-B8B02468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889" y="1515464"/>
              <a:ext cx="1396177" cy="163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4A8E9E-E0A8-E6E1-AC84-11E455D6F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573" y="3173767"/>
              <a:ext cx="1413328" cy="1636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F60EF8-C125-684E-2BBA-F9EBFA17F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2573" y="1503721"/>
              <a:ext cx="1431083" cy="1677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28A86C-1D0B-CA35-71C6-6C975D7A6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889" y="3175761"/>
              <a:ext cx="1393684" cy="1634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6589-EBEA-1E23-C339-2B655F0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CF710-8459-2752-6B29-B43C9262CEAD}"/>
              </a:ext>
            </a:extLst>
          </p:cNvPr>
          <p:cNvGrpSpPr/>
          <p:nvPr/>
        </p:nvGrpSpPr>
        <p:grpSpPr>
          <a:xfrm>
            <a:off x="457200" y="5885094"/>
            <a:ext cx="8331200" cy="685800"/>
            <a:chOff x="457200" y="457200"/>
            <a:chExt cx="8331200" cy="6858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A33108-9C6D-3C27-F145-4DAA5223C23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72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29E22F-D93E-B190-D876-9B7B2B3B9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58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8ED0EA-15CC-25DD-42CC-D45C8C979B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144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3362FC-63FA-E416-B420-B8B5660367E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43000"/>
              <a:ext cx="833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AEC2DCD-E9A5-9761-18C2-845586C890DB}"/>
              </a:ext>
            </a:extLst>
          </p:cNvPr>
          <p:cNvSpPr/>
          <p:nvPr/>
        </p:nvSpPr>
        <p:spPr>
          <a:xfrm>
            <a:off x="7936097" y="3126723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5601F0-9B37-30D1-5C15-1C6E6072D884}"/>
              </a:ext>
            </a:extLst>
          </p:cNvPr>
          <p:cNvSpPr/>
          <p:nvPr/>
        </p:nvSpPr>
        <p:spPr>
          <a:xfrm>
            <a:off x="2862308" y="3065786"/>
            <a:ext cx="152400" cy="158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E96D75-6811-8671-1DCF-06912759DD54}"/>
              </a:ext>
            </a:extLst>
          </p:cNvPr>
          <p:cNvCxnSpPr>
            <a:cxnSpLocks/>
          </p:cNvCxnSpPr>
          <p:nvPr/>
        </p:nvCxnSpPr>
        <p:spPr>
          <a:xfrm flipV="1">
            <a:off x="2938508" y="3733799"/>
            <a:ext cx="5062492" cy="1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9DA1A1-7B56-0660-00F6-868DBD90974E}"/>
                  </a:ext>
                </a:extLst>
              </p:cNvPr>
              <p:cNvSpPr txBox="1"/>
              <p:nvPr/>
            </p:nvSpPr>
            <p:spPr>
              <a:xfrm>
                <a:off x="5337668" y="3809977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9DA1A1-7B56-0660-00F6-868DBD90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668" y="3809977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576500-23B5-90A3-57A6-DD64EBA7F70F}"/>
              </a:ext>
            </a:extLst>
          </p:cNvPr>
          <p:cNvCxnSpPr>
            <a:cxnSpLocks/>
          </p:cNvCxnSpPr>
          <p:nvPr/>
        </p:nvCxnSpPr>
        <p:spPr>
          <a:xfrm flipV="1">
            <a:off x="2955994" y="2515709"/>
            <a:ext cx="2498795" cy="11904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/>
              <p:nvPr/>
            </p:nvSpPr>
            <p:spPr>
              <a:xfrm>
                <a:off x="4724400" y="1897956"/>
                <a:ext cx="386644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368A82-563C-17EE-2256-E53C1AD3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897956"/>
                <a:ext cx="386644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3650EF-1F86-9EB4-E3B8-2D5B8D3CF0B8}"/>
              </a:ext>
            </a:extLst>
          </p:cNvPr>
          <p:cNvCxnSpPr>
            <a:cxnSpLocks/>
          </p:cNvCxnSpPr>
          <p:nvPr/>
        </p:nvCxnSpPr>
        <p:spPr>
          <a:xfrm flipH="1">
            <a:off x="7720574" y="3185030"/>
            <a:ext cx="2695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E99CAF-3FBE-73F5-F49E-F606077C0973}"/>
              </a:ext>
            </a:extLst>
          </p:cNvPr>
          <p:cNvCxnSpPr>
            <a:cxnSpLocks/>
          </p:cNvCxnSpPr>
          <p:nvPr/>
        </p:nvCxnSpPr>
        <p:spPr>
          <a:xfrm flipH="1">
            <a:off x="7485316" y="3167709"/>
            <a:ext cx="2695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D180E6-79A2-458C-17BE-B5771B40539F}"/>
              </a:ext>
            </a:extLst>
          </p:cNvPr>
          <p:cNvSpPr/>
          <p:nvPr/>
        </p:nvSpPr>
        <p:spPr>
          <a:xfrm>
            <a:off x="7737107" y="3120422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C97CD1F-8CDC-6EB7-A1A9-D98704E32999}"/>
              </a:ext>
            </a:extLst>
          </p:cNvPr>
          <p:cNvSpPr/>
          <p:nvPr/>
        </p:nvSpPr>
        <p:spPr>
          <a:xfrm>
            <a:off x="7502582" y="3123213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0910CF4-112E-A823-2877-CAB95F6DAF72}"/>
              </a:ext>
            </a:extLst>
          </p:cNvPr>
          <p:cNvSpPr/>
          <p:nvPr/>
        </p:nvSpPr>
        <p:spPr>
          <a:xfrm>
            <a:off x="7310462" y="3134182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DEF8A8-50A2-5203-F00F-0A60B4AA1F49}"/>
              </a:ext>
            </a:extLst>
          </p:cNvPr>
          <p:cNvCxnSpPr>
            <a:cxnSpLocks/>
          </p:cNvCxnSpPr>
          <p:nvPr/>
        </p:nvCxnSpPr>
        <p:spPr>
          <a:xfrm flipH="1">
            <a:off x="7310462" y="3167709"/>
            <a:ext cx="2695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9AF6301-80DD-546F-FF16-84257BA1AF91}"/>
              </a:ext>
            </a:extLst>
          </p:cNvPr>
          <p:cNvGrpSpPr/>
          <p:nvPr/>
        </p:nvGrpSpPr>
        <p:grpSpPr>
          <a:xfrm>
            <a:off x="3532573" y="1672573"/>
            <a:ext cx="3809260" cy="1452367"/>
            <a:chOff x="3532573" y="1672573"/>
            <a:chExt cx="3809260" cy="1452367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678FA55-DD54-B1DC-E94D-7CB68CDFA5FE}"/>
                </a:ext>
              </a:extLst>
            </p:cNvPr>
            <p:cNvSpPr/>
            <p:nvPr/>
          </p:nvSpPr>
          <p:spPr>
            <a:xfrm>
              <a:off x="3604334" y="1672573"/>
              <a:ext cx="3737499" cy="1452367"/>
            </a:xfrm>
            <a:custGeom>
              <a:avLst/>
              <a:gdLst>
                <a:gd name="connsiteX0" fmla="*/ 3737499 w 3737499"/>
                <a:gd name="connsiteY0" fmla="*/ 1452367 h 1452367"/>
                <a:gd name="connsiteX1" fmla="*/ 1837678 w 3737499"/>
                <a:gd name="connsiteY1" fmla="*/ 85206 h 1452367"/>
                <a:gd name="connsiteX2" fmla="*/ 0 w 3737499"/>
                <a:gd name="connsiteY2" fmla="*/ 138472 h 1452367"/>
                <a:gd name="connsiteX3" fmla="*/ 0 w 3737499"/>
                <a:gd name="connsiteY3" fmla="*/ 138472 h 145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7499" h="1452367">
                  <a:moveTo>
                    <a:pt x="3737499" y="1452367"/>
                  </a:moveTo>
                  <a:cubicBezTo>
                    <a:pt x="3099047" y="878278"/>
                    <a:pt x="2460595" y="304189"/>
                    <a:pt x="1837678" y="85206"/>
                  </a:cubicBezTo>
                  <a:cubicBezTo>
                    <a:pt x="1214761" y="-133777"/>
                    <a:pt x="0" y="138472"/>
                    <a:pt x="0" y="138472"/>
                  </a:cubicBezTo>
                  <a:lnTo>
                    <a:pt x="0" y="138472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73770F8-1FAE-04F8-0F2C-44CE5CB5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573" y="1788542"/>
              <a:ext cx="193541" cy="56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7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49" grpId="0" animBg="1"/>
      <p:bldP spid="63" grpId="0" animBg="1"/>
      <p:bldP spid="82" grpId="0"/>
      <p:bldP spid="86" grpId="0"/>
      <p:bldP spid="91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626</Words>
  <Application>Microsoft Office PowerPoint</Application>
  <PresentationFormat>On-screen Show (4:3)</PresentationFormat>
  <Paragraphs>152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Bernard MT Condensed</vt:lpstr>
      <vt:lpstr>Calibri</vt:lpstr>
      <vt:lpstr>Cambria Math</vt:lpstr>
      <vt:lpstr>Gloucester MT Extra Condensed</vt:lpstr>
      <vt:lpstr>Times New Roman</vt:lpstr>
      <vt:lpstr>Wingdings</vt:lpstr>
      <vt:lpstr>Office Theme</vt:lpstr>
      <vt:lpstr>Randomized Algorithms CS648 </vt:lpstr>
      <vt:lpstr>          Deterministic Algorithm</vt:lpstr>
      <vt:lpstr>Still why to study  Randomized Algorithms ?</vt:lpstr>
      <vt:lpstr>              10 MotivatiNG Examples for                randomized Algorithms </vt:lpstr>
      <vt:lpstr>Example:  Primality Testing</vt:lpstr>
      <vt:lpstr>Example 5:  Small world phenomenon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No. of steps to go from d to d/2 </vt:lpstr>
      <vt:lpstr>PowerPoint Presentation</vt:lpstr>
      <vt:lpstr>Points to ponder over</vt:lpstr>
      <vt:lpstr>Example:  Generating a random structure</vt:lpstr>
      <vt:lpstr>Generating a random spanning tree of a graph</vt:lpstr>
      <vt:lpstr>Card shuffling algorithm</vt:lpstr>
      <vt:lpstr>Students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486</cp:revision>
  <dcterms:created xsi:type="dcterms:W3CDTF">2011-12-03T04:13:03Z</dcterms:created>
  <dcterms:modified xsi:type="dcterms:W3CDTF">2024-04-18T06:22:14Z</dcterms:modified>
</cp:coreProperties>
</file>