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86" r:id="rId3"/>
    <p:sldId id="671" r:id="rId4"/>
    <p:sldId id="672" r:id="rId5"/>
    <p:sldId id="664" r:id="rId6"/>
    <p:sldId id="665" r:id="rId7"/>
    <p:sldId id="687" r:id="rId8"/>
    <p:sldId id="688" r:id="rId9"/>
    <p:sldId id="570" r:id="rId10"/>
    <p:sldId id="571" r:id="rId11"/>
    <p:sldId id="572" r:id="rId12"/>
    <p:sldId id="573" r:id="rId13"/>
    <p:sldId id="577" r:id="rId14"/>
    <p:sldId id="401" r:id="rId15"/>
    <p:sldId id="402" r:id="rId16"/>
    <p:sldId id="403" r:id="rId17"/>
    <p:sldId id="404" r:id="rId18"/>
    <p:sldId id="405" r:id="rId19"/>
    <p:sldId id="407" r:id="rId20"/>
    <p:sldId id="509" r:id="rId21"/>
    <p:sldId id="511" r:id="rId22"/>
    <p:sldId id="406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30" r:id="rId32"/>
    <p:sldId id="437" r:id="rId33"/>
    <p:sldId id="438" r:id="rId34"/>
    <p:sldId id="450" r:id="rId35"/>
    <p:sldId id="507" r:id="rId36"/>
    <p:sldId id="451" r:id="rId37"/>
    <p:sldId id="492" r:id="rId38"/>
    <p:sldId id="455" r:id="rId39"/>
    <p:sldId id="484" r:id="rId40"/>
    <p:sldId id="540" r:id="rId41"/>
    <p:sldId id="497" r:id="rId42"/>
    <p:sldId id="479" r:id="rId43"/>
    <p:sldId id="478" r:id="rId44"/>
    <p:sldId id="482" r:id="rId45"/>
    <p:sldId id="483" r:id="rId46"/>
    <p:sldId id="544" r:id="rId47"/>
    <p:sldId id="504" r:id="rId48"/>
    <p:sldId id="576" r:id="rId49"/>
    <p:sldId id="668" r:id="rId50"/>
    <p:sldId id="669" r:id="rId51"/>
    <p:sldId id="659" r:id="rId52"/>
    <p:sldId id="489" r:id="rId53"/>
    <p:sldId id="593" r:id="rId54"/>
    <p:sldId id="561" r:id="rId55"/>
    <p:sldId id="542" r:id="rId56"/>
    <p:sldId id="543" r:id="rId57"/>
    <p:sldId id="548" r:id="rId58"/>
    <p:sldId id="562" r:id="rId59"/>
    <p:sldId id="563" r:id="rId60"/>
    <p:sldId id="579" r:id="rId61"/>
    <p:sldId id="67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3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.jpg"/><Relationship Id="rId7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150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90.png"/><Relationship Id="rId7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10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Expected duration </a:t>
            </a:r>
            <a:r>
              <a:rPr lang="en-US" sz="2400" b="1" dirty="0">
                <a:solidFill>
                  <a:schemeClr val="tx1"/>
                </a:solidFill>
              </a:rPr>
              <a:t>of a random experiment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dirty="0" err="1"/>
                  <a:t>r.v</a:t>
                </a:r>
                <a:r>
                  <a:rPr lang="en-US" sz="2000" dirty="0"/>
                  <a:t>. variable </a:t>
                </a:r>
                <a:r>
                  <a:rPr lang="en-US" sz="2000" b="1" dirty="0"/>
                  <a:t>X</a:t>
                </a:r>
                <a:r>
                  <a:rPr lang="en-US" sz="2000" dirty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it takes value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(success)with prob.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&amp; takes value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(failure )with prob.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usually called a </a:t>
                </a:r>
                <a:r>
                  <a:rPr lang="en-US" sz="2000" b="1" dirty="0"/>
                  <a:t>Bernoulli trial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/>
                  <a:t>HEADS corresponds 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and TAILS corresponds 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  <a:blipFill rotWithShape="1">
                <a:blip r:embed="rId2"/>
                <a:stretch>
                  <a:fillRect l="-1123" t="-107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05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4384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2819400"/>
            <a:ext cx="4572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638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independent Bernoulli trials each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are carried out.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</a:t>
                </a:r>
                <a:r>
                  <a:rPr lang="en-US" sz="2000" dirty="0"/>
                  <a:t>denote the number of successes in these trials.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said to be a Binomial random variable with parameters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HEADS when we toss a coin (of HEADs probability=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times.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)=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r>
                  <a:rPr lang="en-US" sz="2000" dirty="0"/>
                  <a:t>Prove, without any knowledge of binomial coefficients,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  <a:blipFill rotWithShape="1">
                <a:blip r:embed="rId2"/>
                <a:stretch>
                  <a:fillRect l="-1053" t="-994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67200" y="2057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438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219807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103" t="-8197" r="-5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Bernoulli random variable for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Bernoulli trial.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1" t="-8197" r="-7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181600" y="2819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7" grpId="0" animBg="1"/>
      <p:bldP spid="8" grpId="0" animBg="1"/>
      <p:bldP spid="10" grpId="0" animBg="1"/>
      <p:bldP spid="11" grpId="0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Geometric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 infinite sequence of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identical </a:t>
                </a:r>
                <a:r>
                  <a:rPr lang="en-US" sz="2000" dirty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: </a:t>
                </a:r>
                <a:r>
                  <a:rPr lang="en-US" sz="2000" dirty="0"/>
                  <a:t> the number of  trials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and including the first trial which gives 1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called a </a:t>
                </a:r>
                <a:r>
                  <a:rPr lang="en-US" sz="2000" b="1" dirty="0"/>
                  <a:t>Geometric </a:t>
                </a:r>
                <a:r>
                  <a:rPr lang="en-US" sz="2000" dirty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tosses of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to get the first HEADS.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)=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>
                <a:blip r:embed="rId2"/>
                <a:stretch>
                  <a:fillRect l="-1221" t="-16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1746" y="25908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4953000"/>
                <a:ext cx="143193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1431930" cy="374270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B4F44CE-DE5B-4FFC-8472-EC2D4FC845AD}"/>
              </a:ext>
            </a:extLst>
          </p:cNvPr>
          <p:cNvSpPr/>
          <p:nvPr/>
        </p:nvSpPr>
        <p:spPr>
          <a:xfrm>
            <a:off x="2362200" y="3048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 infinite sequence of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identical </a:t>
                </a:r>
                <a:r>
                  <a:rPr lang="en-US" sz="2000" dirty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: </a:t>
                </a:r>
                <a:r>
                  <a:rPr lang="en-US" sz="2000" dirty="0"/>
                  <a:t> the number of  trials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and including the trial which gives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success.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called a </a:t>
                </a:r>
                <a:r>
                  <a:rPr lang="en-US" sz="2000" b="1" dirty="0"/>
                  <a:t>negative binomial </a:t>
                </a:r>
                <a:r>
                  <a:rPr lang="en-US" sz="2000" dirty="0"/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tosses of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to get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HEADS.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r>
                  <a:rPr lang="en-US" sz="2000" dirty="0"/>
                  <a:t>What is its mass </a:t>
                </a:r>
                <a:r>
                  <a:rPr lang="en-US" sz="2000" dirty="0" err="1"/>
                  <a:t>funciton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u="sng" dirty="0"/>
                  <a:t>without</a:t>
                </a:r>
                <a:r>
                  <a:rPr lang="en-US" sz="2000" dirty="0"/>
                  <a:t> any knowledge of binomial coefficients, 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053" t="-1078" b="-1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28194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28194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coupon Collector </a:t>
            </a:r>
            <a:r>
              <a:rPr lang="en-US" sz="3200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is a bag containing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distinct coupons. </a:t>
                </a:r>
              </a:p>
              <a:p>
                <a:r>
                  <a:rPr lang="en-US" sz="1800" dirty="0"/>
                  <a:t>Each coupon has a unique label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/>
                  <a:t> 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Experiment: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every coupon has appeared </a:t>
                </a:r>
                <a:r>
                  <a:rPr lang="en-US" sz="1800" u="sng" dirty="0"/>
                  <a:t>at least </a:t>
                </a:r>
                <a:r>
                  <a:rPr lang="en-US" sz="1800" dirty="0"/>
                  <a:t>once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48768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6002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2766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9624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9530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672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8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43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7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14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29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86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3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14400" y="41148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14400" y="5181600"/>
            <a:ext cx="7924800" cy="457200"/>
            <a:chOff x="914400" y="5181600"/>
            <a:chExt cx="7924800" cy="457200"/>
          </a:xfrm>
        </p:grpSpPr>
        <p:grpSp>
          <p:nvGrpSpPr>
            <p:cNvPr id="38" name="Group 37"/>
            <p:cNvGrpSpPr/>
            <p:nvPr/>
          </p:nvGrpSpPr>
          <p:grpSpPr>
            <a:xfrm>
              <a:off x="914400" y="5181600"/>
              <a:ext cx="6248400" cy="457200"/>
              <a:chOff x="914400" y="2667000"/>
              <a:chExt cx="6248400" cy="4572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14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71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28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286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43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200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57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4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029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6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943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400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858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3152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7724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229600" y="5334000"/>
              <a:ext cx="609600" cy="152400"/>
              <a:chOff x="6858000" y="4114800"/>
              <a:chExt cx="6096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580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866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152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15200" y="3212068"/>
            <a:ext cx="195758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Done in 14 samplings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31391" y="4202668"/>
            <a:ext cx="195758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Done in 12 samplings</a:t>
            </a:r>
          </a:p>
        </p:txBody>
      </p:sp>
    </p:spTree>
    <p:extLst>
      <p:ext uri="{BB962C8B-B14F-4D97-AF65-F5344CB8AC3E}">
        <p14:creationId xmlns:p14="http://schemas.microsoft.com/office/powerpoint/2010/main" val="23712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i="1" dirty="0"/>
                  <a:t>Standard</a:t>
                </a:r>
                <a:r>
                  <a:rPr lang="en-US" sz="2000" dirty="0"/>
                  <a:t> method: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2000" b="0" i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380" y="5117068"/>
            <a:ext cx="1553823" cy="1055132"/>
            <a:chOff x="3810000" y="4648200"/>
            <a:chExt cx="1553823" cy="1055132"/>
          </a:xfrm>
        </p:grpSpPr>
        <p:sp>
          <p:nvSpPr>
            <p:cNvPr id="5" name="Smiley Face 4"/>
            <p:cNvSpPr/>
            <p:nvPr/>
          </p:nvSpPr>
          <p:spPr>
            <a:xfrm>
              <a:off x="4191000" y="4648200"/>
              <a:ext cx="698620" cy="674132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5334000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easy way !!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733800"/>
            <a:ext cx="1219200" cy="674132"/>
            <a:chOff x="4800600" y="3733800"/>
            <a:chExt cx="1219200" cy="674132"/>
          </a:xfrm>
        </p:grpSpPr>
        <p:sp>
          <p:nvSpPr>
            <p:cNvPr id="8" name="Right Brace 7"/>
            <p:cNvSpPr/>
            <p:nvPr/>
          </p:nvSpPr>
          <p:spPr>
            <a:xfrm rot="5400000">
              <a:off x="5257800" y="3276600"/>
              <a:ext cx="304800" cy="12192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4038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886200" y="3352800"/>
            <a:ext cx="3429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600" y="1981200"/>
            <a:ext cx="731418" cy="2057400"/>
            <a:chOff x="228600" y="1981200"/>
            <a:chExt cx="731418" cy="2057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96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8600" y="1981200"/>
              <a:ext cx="731418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no </a:t>
              </a:r>
            </a:p>
            <a:p>
              <a:pPr algn="ctr"/>
              <a:r>
                <a:rPr lang="en-US" sz="1400" dirty="0"/>
                <a:t>coupon</a:t>
              </a:r>
            </a:p>
            <a:p>
              <a:pPr algn="ctr"/>
              <a:r>
                <a:rPr lang="en-US" sz="1400" dirty="0"/>
                <a:t>seen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70534" y="1981200"/>
            <a:ext cx="801951" cy="2057400"/>
            <a:chOff x="8270534" y="1981200"/>
            <a:chExt cx="801951" cy="2057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68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270534" y="1981200"/>
              <a:ext cx="801951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all </a:t>
              </a:r>
            </a:p>
            <a:p>
              <a:pPr algn="ctr"/>
              <a:r>
                <a:rPr lang="en-US" sz="1400" dirty="0"/>
                <a:t>coupons</a:t>
              </a:r>
            </a:p>
            <a:p>
              <a:pPr algn="ctr"/>
              <a:r>
                <a:rPr lang="en-US" sz="1400" dirty="0"/>
                <a:t>seen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219200" y="2133600"/>
            <a:ext cx="6934200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594309" y="4419600"/>
            <a:ext cx="8478175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transition is not sudden.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fact it is a gradual transition through various </a:t>
            </a:r>
            <a:r>
              <a:rPr lang="en-US" u="sng" dirty="0">
                <a:solidFill>
                  <a:schemeClr val="tx1"/>
                </a:solidFill>
              </a:rPr>
              <a:t>discrete stages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you see these discrete stages ?</a:t>
            </a:r>
          </a:p>
        </p:txBody>
      </p:sp>
    </p:spTree>
    <p:extLst>
      <p:ext uri="{BB962C8B-B14F-4D97-AF65-F5344CB8AC3E}">
        <p14:creationId xmlns:p14="http://schemas.microsoft.com/office/powerpoint/2010/main" val="23716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Reviewing 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3505200"/>
            <a:ext cx="6248400" cy="457200"/>
            <a:chOff x="914400" y="3505200"/>
            <a:chExt cx="6248400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5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4F10-3877-BED1-C8DE-50C8E007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FEB4E-4DD9-09E7-26F0-10126E79F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problems.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Problem from practice sheet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problem from homework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problem with powerful hint (union theorem)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problem with unbelievable result. </a:t>
                </a:r>
              </a:p>
              <a:p>
                <a:pPr lvl="1"/>
                <a:r>
                  <a:rPr lang="en-US" sz="1600" dirty="0"/>
                  <a:t>Hint: Select a number x uniformly random from 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sz="1600" dirty="0"/>
                  <a:t>], compare it with the 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number and decide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dirty="0"/>
                  <a:t>Still most of you did poorly </a:t>
                </a:r>
                <a:r>
                  <a:rPr lang="en-IN" sz="2000" dirty="0">
                    <a:sym typeface="Wingdings" panose="05000000000000000000" pitchFamily="2" charset="2"/>
                  </a:rPr>
                  <a:t>.</a:t>
                </a:r>
              </a:p>
              <a:p>
                <a:pPr marL="0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But it is still not too late. Work properly and meet me to discuss any doubt/concern.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FEB4E-4DD9-09E7-26F0-10126E79F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5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Reviewing 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0450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048000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57762" y="30831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1242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8006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" y="4495800"/>
            <a:ext cx="5867400" cy="990600"/>
            <a:chOff x="609600" y="3886200"/>
            <a:chExt cx="5867400" cy="990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143000" y="3889177"/>
              <a:ext cx="276038" cy="759023"/>
              <a:chOff x="990600" y="2435423"/>
              <a:chExt cx="276038" cy="7590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114238" y="2740223"/>
                <a:ext cx="0" cy="45422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057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5146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43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200962" y="3886200"/>
              <a:ext cx="276038" cy="955477"/>
              <a:chOff x="990600" y="2435423"/>
              <a:chExt cx="276038" cy="955477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09600" y="3921323"/>
              <a:ext cx="276038" cy="955477"/>
              <a:chOff x="990600" y="2435423"/>
              <a:chExt cx="276038" cy="955477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sp>
        <p:nvSpPr>
          <p:cNvPr id="130" name="Rounded Rectangle 129"/>
          <p:cNvSpPr/>
          <p:nvPr/>
        </p:nvSpPr>
        <p:spPr>
          <a:xfrm>
            <a:off x="1828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2286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43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3657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4114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029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5486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943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6400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79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Reviewing 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14400" y="5943600"/>
            <a:ext cx="7924800" cy="457200"/>
            <a:chOff x="914400" y="5181600"/>
            <a:chExt cx="7924800" cy="457200"/>
          </a:xfrm>
        </p:grpSpPr>
        <p:grpSp>
          <p:nvGrpSpPr>
            <p:cNvPr id="38" name="Group 37"/>
            <p:cNvGrpSpPr/>
            <p:nvPr/>
          </p:nvGrpSpPr>
          <p:grpSpPr>
            <a:xfrm>
              <a:off x="914400" y="5181600"/>
              <a:ext cx="6248400" cy="457200"/>
              <a:chOff x="914400" y="2667000"/>
              <a:chExt cx="6248400" cy="4572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14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71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28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286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43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200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57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4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029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6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943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400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858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3152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7724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229600" y="5334000"/>
              <a:ext cx="609600" cy="152400"/>
              <a:chOff x="6858000" y="4114800"/>
              <a:chExt cx="6096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580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866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152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0450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048000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57762" y="30831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1242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8006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" y="4495800"/>
            <a:ext cx="5867400" cy="990600"/>
            <a:chOff x="609600" y="3886200"/>
            <a:chExt cx="5867400" cy="990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143000" y="3889177"/>
              <a:ext cx="276038" cy="759023"/>
              <a:chOff x="990600" y="2435423"/>
              <a:chExt cx="276038" cy="7590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114238" y="2740223"/>
                <a:ext cx="0" cy="45422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057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5146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43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200962" y="3886200"/>
              <a:ext cx="276038" cy="955477"/>
              <a:chOff x="990600" y="2435423"/>
              <a:chExt cx="276038" cy="955477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09600" y="3921323"/>
              <a:ext cx="276038" cy="955477"/>
              <a:chOff x="990600" y="2435423"/>
              <a:chExt cx="276038" cy="955477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09600" y="5597723"/>
            <a:ext cx="4467038" cy="955477"/>
            <a:chOff x="609600" y="5181600"/>
            <a:chExt cx="4467038" cy="955477"/>
          </a:xfrm>
        </p:grpSpPr>
        <p:grpSp>
          <p:nvGrpSpPr>
            <p:cNvPr id="74" name="Group 73"/>
            <p:cNvGrpSpPr/>
            <p:nvPr/>
          </p:nvGrpSpPr>
          <p:grpSpPr>
            <a:xfrm>
              <a:off x="1143000" y="5181600"/>
              <a:ext cx="276038" cy="955477"/>
              <a:chOff x="914400" y="2435423"/>
              <a:chExt cx="276038" cy="95547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10668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9144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8862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6002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8006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609600" y="5181600"/>
              <a:ext cx="276038" cy="952500"/>
              <a:chOff x="990600" y="2359223"/>
              <a:chExt cx="276038" cy="95250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143000" y="2664023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90600" y="23592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sp>
        <p:nvSpPr>
          <p:cNvPr id="128" name="Rounded Rectangle 127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828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2286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43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3657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4114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029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5486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943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6400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2" name="Cloud Callout 121"/>
          <p:cNvSpPr/>
          <p:nvPr/>
        </p:nvSpPr>
        <p:spPr>
          <a:xfrm>
            <a:off x="5181600" y="838200"/>
            <a:ext cx="3962400" cy="2057400"/>
          </a:xfrm>
          <a:prstGeom prst="cloudCallout">
            <a:avLst>
              <a:gd name="adj1" fmla="val 37181"/>
              <a:gd name="adj2" fmla="val 844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Each instance of coupon collector problem has to pass through these stages.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Can you think of  the most generic picture of this experiment ? </a:t>
            </a:r>
          </a:p>
        </p:txBody>
      </p:sp>
    </p:spTree>
    <p:extLst>
      <p:ext uri="{BB962C8B-B14F-4D97-AF65-F5344CB8AC3E}">
        <p14:creationId xmlns:p14="http://schemas.microsoft.com/office/powerpoint/2010/main" val="19697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No. of coupons sampled from the moment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to the moment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3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00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57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14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71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29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86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43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00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57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15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72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91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8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05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8600" y="1981200"/>
            <a:ext cx="731418" cy="2057400"/>
            <a:chOff x="228600" y="1981200"/>
            <a:chExt cx="731418" cy="2057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96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28600" y="1981200"/>
              <a:ext cx="731418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no </a:t>
              </a:r>
            </a:p>
            <a:p>
              <a:pPr algn="ctr"/>
              <a:r>
                <a:rPr lang="en-US" sz="1400" dirty="0"/>
                <a:t>coupon</a:t>
              </a:r>
            </a:p>
            <a:p>
              <a:pPr algn="ctr"/>
              <a:r>
                <a:rPr lang="en-US" sz="1400" dirty="0"/>
                <a:t>seen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70534" y="1981200"/>
            <a:ext cx="801951" cy="2057400"/>
            <a:chOff x="8270534" y="1981200"/>
            <a:chExt cx="801951" cy="20574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68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270534" y="1981200"/>
              <a:ext cx="801951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all </a:t>
              </a:r>
            </a:p>
            <a:p>
              <a:pPr algn="ctr"/>
              <a:r>
                <a:rPr lang="en-US" sz="1400" dirty="0"/>
                <a:t>coupons</a:t>
              </a:r>
            </a:p>
            <a:p>
              <a:pPr algn="ctr"/>
              <a:r>
                <a:rPr lang="en-US" sz="1400" dirty="0"/>
                <a:t>seen</a:t>
              </a:r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219200" y="2133600"/>
            <a:ext cx="6934200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90600" y="2435423"/>
            <a:ext cx="276038" cy="1603177"/>
            <a:chOff x="990600" y="2435423"/>
            <a:chExt cx="276038" cy="160317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57562" y="2438400"/>
            <a:ext cx="276038" cy="1600200"/>
            <a:chOff x="1857562" y="2438400"/>
            <a:chExt cx="276038" cy="160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575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29162" y="2438400"/>
            <a:ext cx="276038" cy="1600200"/>
            <a:chOff x="3229162" y="2438400"/>
            <a:chExt cx="276038" cy="16002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352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291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72362" y="2438400"/>
            <a:ext cx="276038" cy="1600200"/>
            <a:chOff x="5515162" y="2438400"/>
            <a:chExt cx="276038" cy="1600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638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151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1066800" y="4495800"/>
            <a:ext cx="4800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3505200" y="2410968"/>
            <a:ext cx="2467162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loud Callout 51"/>
              <p:cNvSpPr/>
              <p:nvPr/>
            </p:nvSpPr>
            <p:spPr>
              <a:xfrm>
                <a:off x="1032098" y="5459946"/>
                <a:ext cx="605450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depend upon which </a:t>
                </a:r>
                <a:r>
                  <a:rPr lang="en-US" u="sng" dirty="0">
                    <a:solidFill>
                      <a:schemeClr val="tx1"/>
                    </a:solidFill>
                  </a:rPr>
                  <a:t>distinct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coupons were selected in the past ? </a:t>
                </a:r>
              </a:p>
            </p:txBody>
          </p:sp>
        </mc:Choice>
        <mc:Fallback xmlns="">
          <p:sp>
            <p:nvSpPr>
              <p:cNvPr id="52" name="Cloud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98" y="5459946"/>
                <a:ext cx="605450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2723" y="583259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loud Callout 52"/>
              <p:cNvSpPr/>
              <p:nvPr/>
            </p:nvSpPr>
            <p:spPr>
              <a:xfrm>
                <a:off x="1109569" y="5459946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depend upon the </a:t>
                </a:r>
                <a:r>
                  <a:rPr lang="en-US" u="sng" dirty="0">
                    <a:solidFill>
                      <a:schemeClr val="tx1"/>
                    </a:solidFill>
                  </a:rPr>
                  <a:t>number of samplings</a:t>
                </a:r>
                <a:r>
                  <a:rPr lang="en-US" dirty="0">
                    <a:solidFill>
                      <a:schemeClr val="tx1"/>
                    </a:solidFill>
                  </a:rPr>
                  <a:t> done in the past ? </a:t>
                </a:r>
              </a:p>
            </p:txBody>
          </p:sp>
        </mc:Choice>
        <mc:Fallback xmlns="">
          <p:sp>
            <p:nvSpPr>
              <p:cNvPr id="53" name="Cloud Callout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69" y="5459946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7601646" y="5859053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067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2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" grpId="0" animBg="1"/>
      <p:bldP spid="8" grpId="0" animBg="1"/>
      <p:bldP spid="10" grpId="0" animBg="1"/>
      <p:bldP spid="11" grpId="0" animBg="1"/>
      <p:bldP spid="12" grpId="0" animBg="1"/>
      <p:bldP spid="41" grpId="0" animBg="1"/>
      <p:bldP spid="54" grpId="0" animBg="1"/>
      <p:bldP spid="55" grpId="0" animBg="1"/>
      <p:bldP spid="57" grpId="0" animBg="1"/>
      <p:bldP spid="58" grpId="0" animBg="1"/>
      <p:bldP spid="52" grpId="0" animBg="1"/>
      <p:bldP spid="52" grpId="1" animBg="1"/>
      <p:bldP spid="5" grpId="0"/>
      <p:bldP spid="5" grpId="1"/>
      <p:bldP spid="53" grpId="0" animBg="1"/>
      <p:bldP spid="53" grpId="1" animBg="1"/>
      <p:bldP spid="56" grpId="0"/>
      <p:bldP spid="5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No. of coupons sampled from the moment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to the moment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 ??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1793010" y="2712010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seem some relation between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b="1" i="1" dirty="0">
                    <a:solidFill>
                      <a:srgbClr val="00206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 ? 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10" y="2712010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3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Reviewing 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6165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616523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29000" y="36165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6576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505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6165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914400" y="3962400"/>
            <a:ext cx="6248400" cy="457200"/>
            <a:chOff x="914400" y="3505200"/>
            <a:chExt cx="6248400" cy="457200"/>
          </a:xfrm>
        </p:grpSpPr>
        <p:sp>
          <p:nvSpPr>
            <p:cNvPr id="128" name="Rounded Rectangle 127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9438" y="3578423"/>
            <a:ext cx="6353362" cy="5954"/>
            <a:chOff x="809438" y="3578423"/>
            <a:chExt cx="6353362" cy="5954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1757269" y="3581400"/>
              <a:ext cx="1824131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605119" y="3581400"/>
              <a:ext cx="1271681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953000" y="3581400"/>
              <a:ext cx="220980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295400" y="3581400"/>
              <a:ext cx="409762" cy="297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809438" y="3578423"/>
              <a:ext cx="409762" cy="297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dirty="0"/>
                  <a:t>=1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576825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r="-95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2519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=1</a:t>
                </a: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75" y="3200400"/>
                <a:ext cx="57682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663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/>
                  <a:t>=4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75" y="3200400"/>
                <a:ext cx="576825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9951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/>
                  <a:t>=3</a:t>
                </a: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75" y="3200400"/>
                <a:ext cx="576825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7477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400" dirty="0"/>
                  <a:t>=5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775" y="3200400"/>
                <a:ext cx="576825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84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2286000" y="5029200"/>
                <a:ext cx="40386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picture validates the equality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29200"/>
                <a:ext cx="40386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2" grpId="0"/>
      <p:bldP spid="123" grpId="0"/>
      <p:bldP spid="124" grpId="0"/>
      <p:bldP spid="12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                                   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800" b="1" i="0">
                          <a:solidFill>
                            <a:srgbClr val="002060"/>
                          </a:solidFill>
                          <a:latin typeface="Cambria Math"/>
                        </a:rPr>
                        <m:t>𝐗</m:t>
                      </m:r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𝐄</m:t>
                              </m:r>
                              <m:r>
                                <a:rPr lang="en-US" sz="18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1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] ?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Calculating  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]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Experiment (in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th stage):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distinct coupon  appears.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674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3390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09800" y="4114800"/>
            <a:ext cx="609600" cy="838200"/>
            <a:chOff x="2133600" y="4114800"/>
            <a:chExt cx="609600" cy="838200"/>
          </a:xfrm>
        </p:grpSpPr>
        <p:sp>
          <p:nvSpPr>
            <p:cNvPr id="8" name="Rounded Rectangle 7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0800" y="4724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343400"/>
            <a:ext cx="609600" cy="838200"/>
            <a:chOff x="2133600" y="4114800"/>
            <a:chExt cx="609600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90800" y="4724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1600" y="4191000"/>
            <a:ext cx="457200" cy="685800"/>
            <a:chOff x="2133600" y="4114800"/>
            <a:chExt cx="4572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098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28714" y="3429000"/>
            <a:ext cx="1600625" cy="656050"/>
            <a:chOff x="1228714" y="3429000"/>
            <a:chExt cx="1600625" cy="656050"/>
          </a:xfrm>
        </p:grpSpPr>
        <p:sp>
          <p:nvSpPr>
            <p:cNvPr id="33" name="Right Brace 32"/>
            <p:cNvSpPr/>
            <p:nvPr/>
          </p:nvSpPr>
          <p:spPr>
            <a:xfrm rot="16029027">
              <a:off x="1849013" y="3104724"/>
              <a:ext cx="360027" cy="16006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13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Calculating  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]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Experiment (in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th stage):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distinct coupon  appears.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05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=Probability an iteration is successful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&gt;</m:t>
                        </m:r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=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674" r="-347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3390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09800" y="41148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0" y="42672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38400" y="4191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4419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4600" y="4572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4724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4600" y="4343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05000" y="4343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81200" y="44958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33600" y="4419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57400" y="46482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9800" y="4800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62200" y="4953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9800" y="4572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371600" y="4191000"/>
            <a:ext cx="457200" cy="685800"/>
            <a:chOff x="2133600" y="4114800"/>
            <a:chExt cx="4572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098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28714" y="3429000"/>
            <a:ext cx="1600625" cy="656050"/>
            <a:chOff x="1228714" y="3429000"/>
            <a:chExt cx="1600625" cy="656050"/>
          </a:xfrm>
        </p:grpSpPr>
        <p:sp>
          <p:nvSpPr>
            <p:cNvPr id="34" name="Right Brace 33"/>
            <p:cNvSpPr/>
            <p:nvPr/>
          </p:nvSpPr>
          <p:spPr>
            <a:xfrm rot="16029027">
              <a:off x="1849013" y="3104724"/>
              <a:ext cx="360027" cy="16006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1171777" y="4953009"/>
            <a:ext cx="733222" cy="609597"/>
            <a:chOff x="1510188" y="4876801"/>
            <a:chExt cx="394812" cy="487677"/>
          </a:xfrm>
        </p:grpSpPr>
        <p:sp>
          <p:nvSpPr>
            <p:cNvPr id="2" name="Right Brace 1"/>
            <p:cNvSpPr/>
            <p:nvPr/>
          </p:nvSpPr>
          <p:spPr>
            <a:xfrm rot="5400000">
              <a:off x="1612344" y="4774645"/>
              <a:ext cx="190499" cy="3948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535723" y="4995146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723" y="4995146"/>
                  <a:ext cx="31861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11880" y="4457700"/>
                <a:ext cx="947952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)/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80" y="4457700"/>
                <a:ext cx="9479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384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48006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8" grpId="0" uiExpand="1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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18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1800" b="1" i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1800" dirty="0"/>
                  <a:t> Expected duration of coupon collector experiment is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/>
                      </a:rPr>
                      <m:t>log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Show that the duration of coupon collector experiment is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/>
                      </a:rPr>
                      <m:t>log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with high probability.</a:t>
                </a:r>
              </a:p>
              <a:p>
                <a:pPr marL="0" indent="0">
                  <a:buNone/>
                </a:pPr>
                <a:r>
                  <a:rPr lang="en-US" sz="1800" dirty="0"/>
                  <a:t>Hint: Focus on one coupon, and use  *n*o* theorem.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21275"/>
              </a:xfrm>
              <a:blipFill>
                <a:blip r:embed="rId2"/>
                <a:stretch>
                  <a:fillRect l="-561" t="-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Discrete</a:t>
            </a:r>
            <a:r>
              <a:rPr lang="en-US" sz="3200" dirty="0">
                <a:solidFill>
                  <a:srgbClr val="7030A0"/>
                </a:solidFill>
              </a:rPr>
              <a:t> Random Walk </a:t>
            </a:r>
            <a:r>
              <a:rPr lang="en-US" sz="3200" dirty="0"/>
              <a:t>on a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Markov’s Inequality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random variable 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≥ 0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000" dirty="0"/>
                  <a:t>Applicable only for a </a:t>
                </a:r>
                <a:r>
                  <a:rPr lang="en-US" sz="2000" b="1" dirty="0"/>
                  <a:t>nonnegative</a:t>
                </a:r>
                <a:r>
                  <a:rPr lang="en-US" sz="2000" dirty="0"/>
                  <a:t> random variable.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21336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2098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3240" y="5040351"/>
            <a:ext cx="52947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proof of above theorem crucially exploits this fact.</a:t>
            </a:r>
          </a:p>
        </p:txBody>
      </p:sp>
    </p:spTree>
    <p:extLst>
      <p:ext uri="{BB962C8B-B14F-4D97-AF65-F5344CB8AC3E}">
        <p14:creationId xmlns:p14="http://schemas.microsoft.com/office/powerpoint/2010/main" val="22459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Discrete</a:t>
            </a:r>
            <a:r>
              <a:rPr lang="en-US" sz="3200" b="1" dirty="0">
                <a:solidFill>
                  <a:srgbClr val="7030A0"/>
                </a:solidFill>
              </a:rPr>
              <a:t> Random Walk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Particle starts from origin</a:t>
                </a:r>
              </a:p>
              <a:p>
                <a:r>
                  <a:rPr lang="en-US" sz="2000" dirty="0"/>
                  <a:t>In each second, particle moves </a:t>
                </a:r>
                <a:r>
                  <a:rPr lang="en-US" sz="2000" u="sng" dirty="0"/>
                  <a:t>1 unit</a:t>
                </a:r>
                <a:r>
                  <a:rPr lang="en-US" sz="2000" dirty="0"/>
                  <a:t>  to the left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or </a:t>
                </a:r>
                <a:r>
                  <a:rPr lang="en-US" sz="2000" u="sng" dirty="0"/>
                  <a:t>1 unit </a:t>
                </a:r>
                <a:r>
                  <a:rPr lang="en-US" sz="2000" dirty="0"/>
                  <a:t>to the right with </a:t>
                </a:r>
                <a:r>
                  <a:rPr lang="en-US" sz="2000" u="sng" dirty="0"/>
                  <a:t>equal probability.</a:t>
                </a:r>
              </a:p>
              <a:p>
                <a:r>
                  <a:rPr lang="en-US" sz="2000" dirty="0"/>
                  <a:t>While at origin, the particle moves to 1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expected number of steps of the random walk to reach milestone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  <a:blipFill rotWithShape="1">
                <a:blip r:embed="rId2"/>
                <a:stretch>
                  <a:fillRect l="-710" t="-1752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850226" cy="690858"/>
            <a:chOff x="837387" y="1812074"/>
            <a:chExt cx="7850226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58107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85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n         n+1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524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0574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667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3528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3886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53200" y="49530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52500" y="2754351"/>
            <a:ext cx="1181100" cy="0"/>
            <a:chOff x="952500" y="2754351"/>
            <a:chExt cx="1181100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952500" y="2754351"/>
              <a:ext cx="6323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622967" y="3337932"/>
            <a:ext cx="1782870" cy="0"/>
            <a:chOff x="1622967" y="3337932"/>
            <a:chExt cx="1782870" cy="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34337" y="3337932"/>
              <a:ext cx="5715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622967" y="3337932"/>
              <a:ext cx="6477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12948" y="3337932"/>
              <a:ext cx="4953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584867" y="3033132"/>
            <a:ext cx="5487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316200" y="3612995"/>
            <a:ext cx="1017014" cy="0"/>
            <a:chOff x="2316200" y="3612995"/>
            <a:chExt cx="1017014" cy="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819400" y="3612995"/>
              <a:ext cx="5138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316200" y="3612995"/>
              <a:ext cx="49204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62200" y="3891776"/>
            <a:ext cx="1639088" cy="0"/>
            <a:chOff x="2362200" y="3891776"/>
            <a:chExt cx="1639088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2200" y="3891776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95600" y="3891776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05200" y="3891776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285999" y="36111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14800" y="3886200"/>
            <a:ext cx="4960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73746" y="4148254"/>
            <a:ext cx="1098254" cy="0"/>
            <a:chOff x="3473746" y="4148254"/>
            <a:chExt cx="1098254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4419600"/>
            <a:ext cx="1639088" cy="0"/>
            <a:chOff x="3505200" y="4419600"/>
            <a:chExt cx="1639088" cy="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971800" y="4702097"/>
            <a:ext cx="2165054" cy="0"/>
            <a:chOff x="2971800" y="4702097"/>
            <a:chExt cx="2165054" cy="0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4648200" y="52578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09112" y="4960434"/>
            <a:ext cx="2172488" cy="14869"/>
            <a:chOff x="3009112" y="4960434"/>
            <a:chExt cx="2172488" cy="1486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538439"/>
            <a:ext cx="1295400" cy="0"/>
            <a:chOff x="4648200" y="5538439"/>
            <a:chExt cx="1295400" cy="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4648199" y="38862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429000" y="41445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971800" y="46779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81599" y="44196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181600" y="49827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48199" y="52578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324600" y="2531328"/>
            <a:ext cx="2362200" cy="20871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I, and perhaps you too,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could not notice the walk. So let us </a:t>
            </a:r>
            <a:r>
              <a:rPr lang="en-US" u="sng" dirty="0">
                <a:solidFill>
                  <a:schemeClr val="tx1"/>
                </a:solidFill>
              </a:rPr>
              <a:t>trace</a:t>
            </a:r>
            <a:r>
              <a:rPr lang="en-US" dirty="0">
                <a:solidFill>
                  <a:schemeClr val="tx1"/>
                </a:solidFill>
              </a:rPr>
              <a:t> the walk slowly.</a:t>
            </a:r>
          </a:p>
        </p:txBody>
      </p:sp>
    </p:spTree>
    <p:extLst>
      <p:ext uri="{BB962C8B-B14F-4D97-AF65-F5344CB8AC3E}">
        <p14:creationId xmlns:p14="http://schemas.microsoft.com/office/powerpoint/2010/main" val="3630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 p14:bounceEnd="24000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5638800" y="2502932"/>
            <a:ext cx="3276600" cy="1432780"/>
          </a:xfrm>
          <a:prstGeom prst="cloudCallout">
            <a:avLst>
              <a:gd name="adj1" fmla="val 30639"/>
              <a:gd name="adj2" fmla="val 699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Can you break the walk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8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into stages ? Think carefully …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15898" y="2575932"/>
            <a:ext cx="3185390" cy="14478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74"/>
          <p:cNvSpPr/>
          <p:nvPr/>
        </p:nvSpPr>
        <p:spPr>
          <a:xfrm>
            <a:off x="5029200" y="2575933"/>
            <a:ext cx="3657600" cy="472068"/>
          </a:xfrm>
          <a:prstGeom prst="borderCallout1">
            <a:avLst>
              <a:gd name="adj1" fmla="val 47331"/>
              <a:gd name="adj2" fmla="val 814"/>
              <a:gd name="adj3" fmla="val 47842"/>
              <a:gd name="adj4" fmla="val -278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Walk starting from 0 and terminating at 5</a:t>
            </a:r>
          </a:p>
        </p:txBody>
      </p:sp>
    </p:spTree>
    <p:extLst>
      <p:ext uri="{BB962C8B-B14F-4D97-AF65-F5344CB8AC3E}">
        <p14:creationId xmlns:p14="http://schemas.microsoft.com/office/powerpoint/2010/main" val="97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Expected number of steps of a random walk starting 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origin</a:t>
                </a:r>
                <a:r>
                  <a:rPr lang="en-US" sz="2000" dirty="0"/>
                  <a:t>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terminating on reaching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milestone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 the insight from the previous slide, prove the above theorem rigorously.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For fun only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Interestingly, there is a way to calculate this expected length of the random walk to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milestone  </a:t>
                </a:r>
                <a:r>
                  <a:rPr lang="en-US" sz="2000" u="sng" dirty="0"/>
                  <a:t>without</a:t>
                </a:r>
                <a:r>
                  <a:rPr lang="en-US" sz="2000" dirty="0"/>
                  <a:t> partitioning the random experiment into stages.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Ponder over this fact before you sleep tonight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8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Expected </a:t>
            </a:r>
            <a:r>
              <a:rPr lang="en-US" sz="3200" b="1" dirty="0">
                <a:solidFill>
                  <a:srgbClr val="7030A0"/>
                </a:solidFill>
              </a:rPr>
              <a:t>duration</a:t>
            </a:r>
            <a:r>
              <a:rPr lang="en-US" sz="3200" b="1" dirty="0"/>
              <a:t> of a random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i="1" dirty="0"/>
              <a:t> </a:t>
            </a:r>
            <a:r>
              <a:rPr lang="en-US" sz="2000" dirty="0"/>
              <a:t>denote the </a:t>
            </a:r>
            <a:r>
              <a:rPr lang="en-US" sz="2000" dirty="0" err="1"/>
              <a:t>r.v</a:t>
            </a:r>
            <a:r>
              <a:rPr lang="en-US" sz="2000" dirty="0"/>
              <a:t>. for the duration of a randomized experiment.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calculate </a:t>
            </a:r>
            <a:r>
              <a:rPr lang="en-US" sz="2000" b="1" dirty="0"/>
              <a:t>E</a:t>
            </a:r>
            <a:r>
              <a:rPr lang="en-US" sz="2000" dirty="0"/>
              <a:t>[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dirty="0"/>
              <a:t>], the following approach is sometimes useful:</a:t>
            </a:r>
          </a:p>
          <a:p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Partition</a:t>
            </a:r>
            <a:r>
              <a:rPr lang="en-US" sz="2000" i="1" dirty="0"/>
              <a:t> </a:t>
            </a:r>
            <a:r>
              <a:rPr lang="en-US" sz="2000" dirty="0"/>
              <a:t>the experiment into </a:t>
            </a:r>
            <a:r>
              <a:rPr lang="en-US" sz="2000" u="sng" dirty="0"/>
              <a:t>stages</a:t>
            </a:r>
            <a:r>
              <a:rPr lang="en-US" sz="2000" dirty="0"/>
              <a:t> carefully.</a:t>
            </a:r>
          </a:p>
          <a:p>
            <a:endParaRPr lang="en-US" sz="2000" dirty="0"/>
          </a:p>
          <a:p>
            <a:r>
              <a:rPr lang="en-US" sz="2000" dirty="0"/>
              <a:t>Calculate </a:t>
            </a:r>
            <a:r>
              <a:rPr lang="en-US" sz="2000" u="sng" dirty="0"/>
              <a:t>expected duration of each stage.</a:t>
            </a:r>
          </a:p>
          <a:p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u="sng" dirty="0"/>
              <a:t>linearity of expectation</a:t>
            </a:r>
            <a:r>
              <a:rPr lang="en-US" sz="2000" dirty="0"/>
              <a:t>, calculate </a:t>
            </a:r>
            <a:r>
              <a:rPr lang="en-US" sz="2000" b="1" dirty="0"/>
              <a:t>E</a:t>
            </a:r>
            <a:r>
              <a:rPr lang="en-US" sz="2000" dirty="0"/>
              <a:t>[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dirty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Distributed </a:t>
            </a:r>
            <a:r>
              <a:rPr lang="en-US" sz="3200" dirty="0" err="1">
                <a:solidFill>
                  <a:srgbClr val="7030A0"/>
                </a:solidFill>
              </a:rPr>
              <a:t>Client-serveR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-clients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-servers.</a:t>
                </a:r>
              </a:p>
              <a:p>
                <a:r>
                  <a:rPr lang="en-US" sz="2000" dirty="0"/>
                  <a:t>Each client has a </a:t>
                </a:r>
                <a:r>
                  <a:rPr lang="en-US" sz="2000" b="1" dirty="0"/>
                  <a:t>single job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 server can execute </a:t>
                </a:r>
                <a:r>
                  <a:rPr lang="en-US" sz="2000" u="sng" dirty="0"/>
                  <a:t>only one job in one round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Each client knows </a:t>
                </a:r>
                <a:r>
                  <a:rPr lang="en-US" sz="2000" u="sng" dirty="0"/>
                  <a:t>address</a:t>
                </a:r>
                <a:r>
                  <a:rPr lang="en-US" sz="2000" dirty="0"/>
                  <a:t> of each server.</a:t>
                </a:r>
              </a:p>
              <a:p>
                <a:r>
                  <a:rPr lang="en-US" sz="2000" u="sng" dirty="0"/>
                  <a:t>2-way communication</a:t>
                </a:r>
                <a:r>
                  <a:rPr lang="en-US" sz="2000" dirty="0"/>
                  <a:t> between any client and any server.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/>
                  <a:t> A distributed protocol  to finish all jobs as quickly as possible.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2362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4958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048000"/>
            <a:ext cx="2895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Randomized </a:t>
            </a:r>
            <a:r>
              <a:rPr lang="en-US" sz="2000" b="1" dirty="0"/>
              <a:t>protocol (one round)</a:t>
            </a:r>
          </a:p>
          <a:p>
            <a:r>
              <a:rPr lang="en-US" sz="2000" dirty="0"/>
              <a:t>Each client sends a request to a server selected </a:t>
            </a:r>
            <a:r>
              <a:rPr lang="en-US" sz="2000" dirty="0" err="1">
                <a:solidFill>
                  <a:srgbClr val="0070C0"/>
                </a:solidFill>
              </a:rPr>
              <a:t>r.u.i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Each server which receives one or more requests, </a:t>
            </a:r>
          </a:p>
          <a:p>
            <a:pPr marL="0" indent="0">
              <a:buNone/>
            </a:pPr>
            <a:r>
              <a:rPr lang="en-US" sz="2000" dirty="0"/>
              <a:t>      accepts </a:t>
            </a:r>
            <a:r>
              <a:rPr lang="en-US" sz="2000" u="sng" dirty="0"/>
              <a:t>only one </a:t>
            </a:r>
            <a:r>
              <a:rPr lang="en-US" sz="2000" dirty="0"/>
              <a:t>request and finishes the corresponding job.</a:t>
            </a:r>
          </a:p>
          <a:p>
            <a:endParaRPr lang="en-US" sz="2000" dirty="0"/>
          </a:p>
          <a:p>
            <a:r>
              <a:rPr lang="en-US" sz="2000" dirty="0"/>
              <a:t>Each client, whose job is finished, </a:t>
            </a:r>
            <a:r>
              <a:rPr lang="en-US" sz="2000" dirty="0">
                <a:solidFill>
                  <a:srgbClr val="C00000"/>
                </a:solidFill>
              </a:rPr>
              <a:t>leaves</a:t>
            </a:r>
            <a:r>
              <a:rPr lang="en-US" sz="2000" dirty="0"/>
              <a:t> the system.</a:t>
            </a:r>
          </a:p>
          <a:p>
            <a:endParaRPr lang="en-US" sz="2000" dirty="0"/>
          </a:p>
          <a:p>
            <a:r>
              <a:rPr lang="en-US" sz="2000" dirty="0"/>
              <a:t>The remaining clients </a:t>
            </a:r>
            <a:r>
              <a:rPr lang="en-US" sz="2000" u="sng" dirty="0"/>
              <a:t>repeat</a:t>
            </a:r>
            <a:r>
              <a:rPr lang="en-US" sz="2000" dirty="0"/>
              <a:t> the same procedure in next round.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expected number of rounds  to finish all jobs?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Markov’s Inequality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random variable 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≥ 0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000" dirty="0"/>
                  <a:t>Makes sense only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2729" y="5040351"/>
                <a:ext cx="723108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Otherwise, probability of the above event becomes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 and hence useless.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29" y="5040351"/>
                <a:ext cx="72310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3" t="-6452" r="-58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Clients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1                 2                 3                 4                   5                    6                     7                   8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Servers</a:t>
              </a:r>
            </a:p>
          </p:txBody>
        </p:sp>
      </p:grpSp>
      <p:sp>
        <p:nvSpPr>
          <p:cNvPr id="76" name="Down Ribbon 75"/>
          <p:cNvSpPr/>
          <p:nvPr/>
        </p:nvSpPr>
        <p:spPr>
          <a:xfrm>
            <a:off x="2133600" y="3048000"/>
            <a:ext cx="4419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can be framed as our familiar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ball-bin</a:t>
            </a:r>
            <a:r>
              <a:rPr lang="en-US" dirty="0">
                <a:solidFill>
                  <a:schemeClr val="tx1"/>
                </a:solidFill>
              </a:rPr>
              <a:t> problem.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Bins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Balls</a:t>
            </a:r>
          </a:p>
        </p:txBody>
      </p:sp>
    </p:spTree>
    <p:extLst>
      <p:ext uri="{BB962C8B-B14F-4D97-AF65-F5344CB8AC3E}">
        <p14:creationId xmlns:p14="http://schemas.microsoft.com/office/powerpoint/2010/main" val="7932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1</a:t>
            </a:r>
          </a:p>
        </p:txBody>
      </p:sp>
    </p:spTree>
    <p:extLst>
      <p:ext uri="{BB962C8B-B14F-4D97-AF65-F5344CB8AC3E}">
        <p14:creationId xmlns:p14="http://schemas.microsoft.com/office/powerpoint/2010/main" val="426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57 0.4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099 0.4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8489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6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157 0.35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7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40677 0.42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1511 0.4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2343 0.261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30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72656 0.33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2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18316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1511 0.42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9843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99 0.43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1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2656 0.3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3</a:t>
            </a:r>
          </a:p>
        </p:txBody>
      </p:sp>
    </p:spTree>
    <p:extLst>
      <p:ext uri="{BB962C8B-B14F-4D97-AF65-F5344CB8AC3E}">
        <p14:creationId xmlns:p14="http://schemas.microsoft.com/office/powerpoint/2010/main" val="23404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349 0.41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 </a:t>
            </a:r>
            <a:r>
              <a:rPr lang="en-US" sz="3200" b="1" dirty="0"/>
              <a:t>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/>
                  <a:t> : </a:t>
                </a:r>
                <a:r>
                  <a:rPr lang="en-US" sz="2000" dirty="0"/>
                  <a:t>no. of balls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leaving</a:t>
                </a:r>
                <a:r>
                  <a:rPr lang="en-US" sz="2000" dirty="0"/>
                  <a:t> the system in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</a:t>
                </a:r>
                <a:r>
                  <a:rPr lang="en-US" sz="2000" b="1" dirty="0">
                    <a:solidFill>
                      <a:schemeClr val="bg2"/>
                    </a:solidFill>
                  </a:rPr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: no. of balls remaining in the system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]   </a:t>
                </a:r>
                <a:r>
                  <a:rPr lang="en-US" sz="2000" dirty="0">
                    <a:solidFill>
                      <a:schemeClr val="bg2"/>
                    </a:solidFill>
                  </a:rPr>
                  <a:t>=</a:t>
                </a: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9547" y="1295400"/>
            <a:ext cx="340158" cy="533400"/>
            <a:chOff x="7572562" y="1752600"/>
            <a:chExt cx="34015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4286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43200" y="1295400"/>
            <a:ext cx="276038" cy="533400"/>
            <a:chOff x="1752600" y="1752600"/>
            <a:chExt cx="276038" cy="533400"/>
          </a:xfrm>
        </p:grpSpPr>
        <p:sp>
          <p:nvSpPr>
            <p:cNvPr id="45" name="Oval 44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600" y="1295400"/>
            <a:ext cx="661976" cy="533400"/>
            <a:chOff x="7354415" y="1752600"/>
            <a:chExt cx="661976" cy="533400"/>
          </a:xfrm>
        </p:grpSpPr>
        <p:sp>
          <p:nvSpPr>
            <p:cNvPr id="50" name="Oval 49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648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 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6200" y="8382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1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528" y="5257800"/>
            <a:ext cx="53450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272" y="3429000"/>
            <a:ext cx="433232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5910" y="4800600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10" y="4800600"/>
                <a:ext cx="41069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9118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124200" y="5650468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50468"/>
                <a:ext cx="4106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403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 animBg="1"/>
      <p:bldP spid="67" grpId="0" animBg="1"/>
      <p:bldP spid="9" grpId="0" animBg="1"/>
      <p:bldP spid="10" grpId="0" animBg="1"/>
      <p:bldP spid="11" grpId="0" animBg="1"/>
      <p:bldP spid="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38200" y="2514600"/>
            <a:ext cx="381000" cy="457200"/>
            <a:chOff x="1600200" y="3962400"/>
            <a:chExt cx="381000" cy="4572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752600" y="2514600"/>
            <a:ext cx="381000" cy="457200"/>
            <a:chOff x="1600200" y="3962400"/>
            <a:chExt cx="38100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53200" y="2514600"/>
            <a:ext cx="381000" cy="457200"/>
            <a:chOff x="1600200" y="3962400"/>
            <a:chExt cx="381000" cy="4572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43800" y="2514600"/>
            <a:ext cx="381000" cy="457200"/>
            <a:chOff x="1600200" y="3962400"/>
            <a:chExt cx="381000" cy="4572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                 2                                                         …                                   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-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29" t="-5455" r="-1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4713328" y="2743200"/>
            <a:ext cx="620672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594" t="-10667" r="-8392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blipFill rotWithShape="1">
                <a:blip r:embed="rId6"/>
                <a:stretch>
                  <a:fillRect r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743200" y="2514600"/>
            <a:ext cx="1595367" cy="762000"/>
            <a:chOff x="2743200" y="2514600"/>
            <a:chExt cx="1595367" cy="7620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743200" y="27432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886200" y="2514600"/>
              <a:ext cx="452367" cy="762000"/>
              <a:chOff x="3886200" y="2514600"/>
              <a:chExt cx="452367" cy="762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86200" y="25146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Rectangle 42"/>
          <p:cNvSpPr/>
          <p:nvPr/>
        </p:nvSpPr>
        <p:spPr>
          <a:xfrm>
            <a:off x="925472" y="4191000"/>
            <a:ext cx="433232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/>
      <p:bldP spid="49" grpId="0" animBg="1"/>
      <p:bldP spid="50" grpId="0" animBg="1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number of balls left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is 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:  fraction of balls in the system after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</a:t>
                </a:r>
                <a:r>
                  <a:rPr lang="en-US" sz="2000" dirty="0"/>
                  <a:t> implies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≤ ??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If everything goes </a:t>
                </a:r>
                <a:r>
                  <a:rPr lang="en-US" sz="2000" i="1" u="sng" dirty="0">
                    <a:solidFill>
                      <a:srgbClr val="7030A0"/>
                    </a:solidFill>
                  </a:rPr>
                  <a:t>as expected</a:t>
                </a:r>
                <a:r>
                  <a:rPr lang="en-US" sz="2000" dirty="0"/>
                  <a:t>, then 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Round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balls in the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Fraction of balls in the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524861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667" t="-108197" r="-10822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26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759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526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743200"/>
                <a:ext cx="92038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den>
                          </m:f>
                          <m:r>
                            <a:rPr lang="en-US" b="1" i="0" smtClean="0">
                              <a:latin typeface="Cambria Math"/>
                            </a:rPr>
                            <m:t>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920380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600200" y="1371600"/>
            <a:ext cx="19207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13716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1905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2438400"/>
            <a:ext cx="46212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Ribbon 18"/>
          <p:cNvSpPr/>
          <p:nvPr/>
        </p:nvSpPr>
        <p:spPr>
          <a:xfrm>
            <a:off x="76200" y="5715000"/>
            <a:ext cx="89154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table gives the intuition for the expected no. of rounds but it directly </a:t>
            </a:r>
            <a:r>
              <a:rPr lang="en-US" sz="1600" b="1" u="sng" dirty="0">
                <a:solidFill>
                  <a:schemeClr val="tx1"/>
                </a:solidFill>
              </a:rPr>
              <a:t>does not</a:t>
            </a:r>
            <a:r>
              <a:rPr lang="en-US" sz="1600" dirty="0">
                <a:solidFill>
                  <a:schemeClr val="tx1"/>
                </a:solidFill>
              </a:rPr>
              <a:t> help us to calculate the expected no. of rounds ? It also does not directly help to get a high prob. Bound.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Convince yourself before proceeding further.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/>
      <p:bldP spid="11" grpId="0"/>
      <p:bldP spid="12" grpId="0"/>
      <p:bldP spid="5" grpId="0" animBg="1"/>
      <p:bldP spid="14" grpId="0" uiExpand="1" animBg="1"/>
      <p:bldP spid="15" grpId="0" uiExpand="1" animBg="1"/>
      <p:bldP spid="17" grpId="0" uiExpand="1" animBg="1"/>
      <p:bldP spid="18" grpId="0" uiExpand="1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no. of balls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is 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 </a:t>
                </a:r>
                <a:r>
                  <a:rPr lang="en-US" sz="2000" dirty="0"/>
                  <a:t>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 if no.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is at at most half of the no.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) = 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|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  <a:blipFill>
                <a:blip r:embed="rId2"/>
                <a:stretch>
                  <a:fillRect l="-772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11124" y="3235083"/>
                <a:ext cx="565476" cy="5549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4" y="3235083"/>
                <a:ext cx="565476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0" y="3256643"/>
                <a:ext cx="565476" cy="55335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256643"/>
                <a:ext cx="565476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loud Callout 23"/>
          <p:cNvSpPr/>
          <p:nvPr/>
        </p:nvSpPr>
        <p:spPr>
          <a:xfrm>
            <a:off x="6248279" y="5029200"/>
            <a:ext cx="2362200" cy="1066801"/>
          </a:xfrm>
          <a:prstGeom prst="cloudCallout">
            <a:avLst>
              <a:gd name="adj1" fmla="val -27914"/>
              <a:gd name="adj2" fmla="val 8382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Markov’s </a:t>
            </a:r>
            <a:r>
              <a:rPr lang="en-US" dirty="0">
                <a:solidFill>
                  <a:schemeClr val="tx1"/>
                </a:solidFill>
              </a:rPr>
              <a:t>Inequality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52600" y="23622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38599" y="2362200"/>
            <a:ext cx="457187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" y="2667000"/>
            <a:ext cx="548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F3E2F4-B41B-E041-B8FD-B9748D713DEC}"/>
              </a:ext>
            </a:extLst>
          </p:cNvPr>
          <p:cNvSpPr/>
          <p:nvPr/>
        </p:nvSpPr>
        <p:spPr>
          <a:xfrm>
            <a:off x="-609600" y="2438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142845-BBBD-E141-86DF-9892EC1D9E5D}"/>
              </a:ext>
            </a:extLst>
          </p:cNvPr>
          <p:cNvSpPr/>
          <p:nvPr/>
        </p:nvSpPr>
        <p:spPr>
          <a:xfrm>
            <a:off x="5921538" y="2717245"/>
            <a:ext cx="3679662" cy="553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FFF1F9-C84F-4444-866E-3628F4E7CDCC}"/>
                  </a:ext>
                </a:extLst>
              </p:cNvPr>
              <p:cNvSpPr txBox="1"/>
              <p:nvPr/>
            </p:nvSpPr>
            <p:spPr>
              <a:xfrm>
                <a:off x="2740132" y="5589639"/>
                <a:ext cx="61266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FFF1F9-C84F-4444-866E-3628F4E7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32" y="5589639"/>
                <a:ext cx="612668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24" grpId="0" uiExpand="1" animBg="1"/>
      <p:bldP spid="24" grpId="1" uiExpand="1" animBg="1"/>
      <p:bldP spid="27" grpId="0" uiExpand="1" animBg="1"/>
      <p:bldP spid="28" grpId="0" uiExpand="1" animBg="1"/>
      <p:bldP spid="29" grpId="0" uiExpand="1" animBg="1"/>
      <p:bldP spid="32" grpId="0" uiExpand="1" animBg="1"/>
      <p:bldP spid="34" grpId="0" uiExpand="1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Markov’s Inequality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random variable 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≥ 0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000" b="1" dirty="0"/>
                  <a:t>can’t</a:t>
                </a:r>
                <a:r>
                  <a:rPr lang="en-US" sz="2000" dirty="0"/>
                  <a:t> be used for “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6766" y="4267200"/>
            <a:ext cx="528349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Try on your own to realize it. </a:t>
            </a:r>
          </a:p>
          <a:p>
            <a:r>
              <a:rPr lang="en-US" dirty="0"/>
              <a:t>Also see the proof of above theorem to get convinced.</a:t>
            </a:r>
          </a:p>
        </p:txBody>
      </p:sp>
    </p:spTree>
    <p:extLst>
      <p:ext uri="{BB962C8B-B14F-4D97-AF65-F5344CB8AC3E}">
        <p14:creationId xmlns:p14="http://schemas.microsoft.com/office/powerpoint/2010/main" val="26143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no. of balls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is 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After </a:t>
                </a:r>
                <a:r>
                  <a:rPr lang="en-US" sz="2000" u="sng" dirty="0"/>
                  <a:t>how many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good</a:t>
                </a:r>
                <a:r>
                  <a:rPr lang="en-US" sz="2000" dirty="0"/>
                  <a:t> rounds will there be no ball left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/>
                  <a:t>Expected no. of rounds = 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  <a:blipFill>
                <a:blip r:embed="rId2"/>
                <a:stretch>
                  <a:fillRect l="-741" t="-6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5334000"/>
            <a:ext cx="228600" cy="2286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5334000"/>
            <a:ext cx="228600" cy="2286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5334000"/>
            <a:ext cx="228600" cy="2286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5334000"/>
            <a:ext cx="228600" cy="2286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477000" y="54483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49852" y="5912858"/>
                <a:ext cx="13173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𝐥𝐨𝐠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52" y="5912858"/>
                <a:ext cx="131734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Line Callout 2 21"/>
              <p:cNvSpPr/>
              <p:nvPr/>
            </p:nvSpPr>
            <p:spPr>
              <a:xfrm>
                <a:off x="5562600" y="5715000"/>
                <a:ext cx="3200400" cy="765048"/>
              </a:xfrm>
              <a:prstGeom prst="borderCallout2">
                <a:avLst>
                  <a:gd name="adj1" fmla="val 17293"/>
                  <a:gd name="adj2" fmla="val -88"/>
                  <a:gd name="adj3" fmla="val 18750"/>
                  <a:gd name="adj4" fmla="val -16667"/>
                  <a:gd name="adj5" fmla="val -8480"/>
                  <a:gd name="adj6" fmla="val -59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round is </a:t>
                </a:r>
                <a:r>
                  <a:rPr lang="en-US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iwith</a:t>
                </a:r>
                <a:r>
                  <a:rPr lang="en-US" dirty="0">
                    <a:solidFill>
                      <a:schemeClr val="tx1"/>
                    </a:solidFill>
                  </a:rPr>
                  <a:t> probability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Line Callout 2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3200400" cy="765048"/>
              </a:xfrm>
              <a:prstGeom prst="borderCallout2">
                <a:avLst>
                  <a:gd name="adj1" fmla="val 17293"/>
                  <a:gd name="adj2" fmla="val -88"/>
                  <a:gd name="adj3" fmla="val 18750"/>
                  <a:gd name="adj4" fmla="val -16667"/>
                  <a:gd name="adj5" fmla="val -8480"/>
                  <a:gd name="adj6" fmla="val -59858"/>
                </a:avLst>
              </a:prstGeom>
              <a:blipFill rotWithShape="1"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Left Arrow 29"/>
              <p:cNvSpPr/>
              <p:nvPr/>
            </p:nvSpPr>
            <p:spPr>
              <a:xfrm>
                <a:off x="7467600" y="4343400"/>
                <a:ext cx="978408" cy="6370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Lef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343400"/>
                <a:ext cx="978408" cy="637032"/>
              </a:xfrm>
              <a:prstGeom prst="leftArrow">
                <a:avLst/>
              </a:prstGeom>
              <a:blipFill rotWithShape="1"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30">
                <a:extLst>
                  <a:ext uri="{FF2B5EF4-FFF2-40B4-BE49-F238E27FC236}">
                    <a16:creationId xmlns:a16="http://schemas.microsoft.com/office/drawing/2014/main" id="{FB9CEF78-92BB-9761-B746-ECE3BCF9EB62}"/>
                  </a:ext>
                </a:extLst>
              </p:cNvPr>
              <p:cNvSpPr/>
              <p:nvPr/>
            </p:nvSpPr>
            <p:spPr>
              <a:xfrm>
                <a:off x="48087" y="2431542"/>
                <a:ext cx="8686800" cy="1677924"/>
              </a:xfrm>
              <a:prstGeom prst="cloudCallout">
                <a:avLst>
                  <a:gd name="adj1" fmla="val -27914"/>
                  <a:gd name="adj2" fmla="val 838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The entire experiment looks like a sequence of good and bad rounds with the following properties.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Each round is good with probability at least ¼ irrespective of the previous rounds.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Experiment finishes on or before 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good rounds.</a:t>
                </a:r>
              </a:p>
            </p:txBody>
          </p:sp>
        </mc:Choice>
        <mc:Fallback xmlns="">
          <p:sp>
            <p:nvSpPr>
              <p:cNvPr id="5" name="Cloud Callout 30">
                <a:extLst>
                  <a:ext uri="{FF2B5EF4-FFF2-40B4-BE49-F238E27FC236}">
                    <a16:creationId xmlns:a16="http://schemas.microsoft.com/office/drawing/2014/main" id="{FB9CEF78-92BB-9761-B746-ECE3BCF9E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" y="2431542"/>
                <a:ext cx="8686800" cy="1677924"/>
              </a:xfrm>
              <a:prstGeom prst="cloudCallout">
                <a:avLst>
                  <a:gd name="adj1" fmla="val -27914"/>
                  <a:gd name="adj2" fmla="val 83823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2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2" grpId="0" animBg="1"/>
      <p:bldP spid="30" grpId="0" animBg="1"/>
      <p:bldP spid="5" grpId="0" animBg="1"/>
      <p:bldP spid="5" grpId="1" animBg="1"/>
      <p:bldP spid="5" grpId="2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Randomized protocol will terminate in expected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rounds.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568952"/>
            <a:ext cx="3886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bound is very loose.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you see why ?</a:t>
            </a:r>
          </a:p>
        </p:txBody>
      </p:sp>
    </p:spTree>
    <p:extLst>
      <p:ext uri="{BB962C8B-B14F-4D97-AF65-F5344CB8AC3E}">
        <p14:creationId xmlns:p14="http://schemas.microsoft.com/office/powerpoint/2010/main" val="9634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7030A0"/>
                </a:solidFill>
              </a:rPr>
              <a:t>important insight </a:t>
            </a:r>
            <a:r>
              <a:rPr lang="en-US" sz="3600" b="1" dirty="0"/>
              <a:t>that we </a:t>
            </a:r>
            <a:r>
              <a:rPr lang="en-US" sz="3600" b="1" dirty="0">
                <a:solidFill>
                  <a:srgbClr val="C00000"/>
                </a:solidFill>
              </a:rPr>
              <a:t>missed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What is the cause of multiple rounds for a </a:t>
            </a:r>
            <a:r>
              <a:rPr lang="en-US" sz="2000" b="1" dirty="0">
                <a:solidFill>
                  <a:srgbClr val="0070C0"/>
                </a:solidFill>
              </a:rPr>
              <a:t>ball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r>
              <a:rPr lang="en-US" sz="2000" b="1" dirty="0"/>
              <a:t>Answer: </a:t>
            </a:r>
            <a:r>
              <a:rPr lang="en-US" sz="2000" dirty="0"/>
              <a:t>presence of other </a:t>
            </a:r>
            <a:r>
              <a:rPr lang="en-US" sz="2000" u="sng" dirty="0"/>
              <a:t>competing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balls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INSIGHT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As the algorithm proceeds:</a:t>
            </a:r>
          </a:p>
          <a:p>
            <a:r>
              <a:rPr lang="en-US" sz="2000" dirty="0"/>
              <a:t>The number of these </a:t>
            </a:r>
            <a:r>
              <a:rPr lang="en-US" sz="2000" u="sng" dirty="0"/>
              <a:t>competing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balls</a:t>
            </a:r>
            <a:r>
              <a:rPr lang="en-US" sz="2000" dirty="0"/>
              <a:t> reduce </a:t>
            </a:r>
          </a:p>
          <a:p>
            <a:r>
              <a:rPr lang="en-US" sz="2000" dirty="0"/>
              <a:t>but the number of </a:t>
            </a:r>
            <a:r>
              <a:rPr lang="en-US" sz="2000" b="1" dirty="0">
                <a:solidFill>
                  <a:srgbClr val="00B050"/>
                </a:solidFill>
              </a:rPr>
              <a:t>bins</a:t>
            </a:r>
            <a:r>
              <a:rPr lang="en-US" sz="2000" dirty="0"/>
              <a:t> remain unchanged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Chances of a ball to leave the system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increases </a:t>
            </a:r>
            <a:r>
              <a:rPr lang="en-US" sz="2000" dirty="0">
                <a:sym typeface="Wingdings" pitchFamily="2" charset="2"/>
              </a:rPr>
              <a:t>as the algorithm proceeds.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Bins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Balls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5700" y="1066800"/>
            <a:ext cx="134953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NEW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Calculating  expected no. of rounds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NEW insight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3098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First some discrete mathematics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BC571D-ACEC-9C44-C348-FD1204B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Recurrence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    for some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3048000"/>
                <a:ext cx="9999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99995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33400" y="4038600"/>
            <a:ext cx="7924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2547" y="5410200"/>
                <a:ext cx="999953" cy="5164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47" y="5410200"/>
                <a:ext cx="999953" cy="516423"/>
              </a:xfrm>
              <a:prstGeom prst="rect">
                <a:avLst/>
              </a:prstGeom>
              <a:blipFill rotWithShape="1">
                <a:blip r:embed="rId4"/>
                <a:stretch>
                  <a:fillRect t="-4762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38400" y="1981200"/>
            <a:ext cx="152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495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953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953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2" grpId="0" animBg="1"/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Recurrence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2000" dirty="0"/>
                  <a:t>     for some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6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33400" y="4038600"/>
            <a:ext cx="7924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2547" y="5410200"/>
                <a:ext cx="1473096" cy="3942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1/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47" y="5410200"/>
                <a:ext cx="1473096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6250" r="-497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8400" y="21336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495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953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953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Partitioning experiment into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stages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The number of balls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: The number of balls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dirty="0"/>
                  <a:t> : 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 :  ??</a:t>
                </a:r>
              </a:p>
              <a:p>
                <a:pPr marL="0" indent="0" algn="ctr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1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77000" y="37719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85800" y="4572000"/>
            <a:ext cx="2057400" cy="750332"/>
            <a:chOff x="685800" y="4572000"/>
            <a:chExt cx="2057400" cy="750332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1524000" y="3733800"/>
              <a:ext cx="381000" cy="2057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325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71800" y="4572000"/>
            <a:ext cx="4953000" cy="762000"/>
            <a:chOff x="685800" y="4560332"/>
            <a:chExt cx="4953000" cy="7620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2965966" y="2280166"/>
              <a:ext cx="392668" cy="4953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041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33600" y="3429000"/>
            <a:ext cx="1856598" cy="2321474"/>
            <a:chOff x="2133600" y="3429000"/>
            <a:chExt cx="1856598" cy="232147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19400" y="3429000"/>
              <a:ext cx="0" cy="1893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𝐧𝐨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𝐛𝐚𝐥𝐥𝐬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447800" y="25146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048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Calculating   expected no. of rounds in </a:t>
            </a:r>
            <a:r>
              <a:rPr lang="en-US" sz="3200" dirty="0">
                <a:solidFill>
                  <a:srgbClr val="7030A0"/>
                </a:solidFill>
              </a:rPr>
              <a:t>stage 2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Markov’s Inequality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random variable 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≥ 0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000" dirty="0"/>
                  <a:t>gives very loose bound.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No. of heads in tossing a fair coin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times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379" t="-556" b="-2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6612" y="4202668"/>
            <a:ext cx="34585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b="1" dirty="0"/>
              <a:t>not useful most of the times </a:t>
            </a:r>
            <a:r>
              <a:rPr lang="en-US" b="1" dirty="0">
                <a:sym typeface="Wingdings" pitchFamily="2" charset="2"/>
              </a:rPr>
              <a:t>.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9400" y="5318618"/>
                <a:ext cx="115768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𝟒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318618"/>
                <a:ext cx="1157689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4762" r="-899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77089" y="5257800"/>
                <a:ext cx="61266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89" y="5257800"/>
                <a:ext cx="612667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2635" y="6211669"/>
            <a:ext cx="59815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But, it plays a key role in deriving other powerful inequalities, </a:t>
            </a:r>
          </a:p>
          <a:p>
            <a:pPr algn="ctr"/>
            <a:r>
              <a:rPr lang="en-US" dirty="0"/>
              <a:t>like </a:t>
            </a:r>
            <a:r>
              <a:rPr lang="en-US" b="1" dirty="0" err="1"/>
              <a:t>Chebyshev</a:t>
            </a:r>
            <a:r>
              <a:rPr lang="en-US" b="1" dirty="0"/>
              <a:t> </a:t>
            </a:r>
            <a:r>
              <a:rPr lang="en-US" b="1" dirty="0" err="1"/>
              <a:t>Inequaity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Chernoff</a:t>
            </a:r>
            <a:r>
              <a:rPr lang="en-US" b="1" dirty="0"/>
              <a:t> bound </a:t>
            </a:r>
            <a:r>
              <a:rPr lang="en-US" b="1" dirty="0">
                <a:sym typeface="Wingdings" pitchFamily="2" charset="2"/>
              </a:rPr>
              <a:t>.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2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/>
      <p:bldP spid="12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blipFill rotWithShape="1">
                <a:blip r:embed="rId6"/>
                <a:stretch>
                  <a:fillRect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6210299" y="3810001"/>
            <a:ext cx="266701" cy="8763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blipFill rotWithShape="1">
                <a:blip r:embed="rId7"/>
                <a:stretch>
                  <a:fillRect r="-8466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blipFill rotWithShape="1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blipFill rotWithShape="1">
                <a:blip r:embed="rId9"/>
                <a:stretch>
                  <a:fillRect r="-444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blipFill rotWithShape="1">
                <a:blip r:embed="rId10"/>
                <a:stretch>
                  <a:fillRect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blipFill rotWithShape="1">
                <a:blip r:embed="rId11"/>
                <a:stretch>
                  <a:fillRect r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blipFill rotWithShape="1">
                <a:blip r:embed="rId12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𝐧𝐨𝐧𝐞𝐦𝐩𝐭𝐲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14400" y="3368375"/>
            <a:ext cx="34941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06194" y="5468133"/>
            <a:ext cx="379435" cy="1333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5262542" y="5291305"/>
            <a:ext cx="379436" cy="16871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8" grpId="0" animBg="1"/>
      <p:bldP spid="9" grpId="0" animBg="1"/>
      <p:bldP spid="9" grpId="1" animBg="1"/>
      <p:bldP spid="15" grpId="0"/>
      <p:bldP spid="15" grpId="1"/>
      <p:bldP spid="16" grpId="0" animBg="1"/>
      <p:bldP spid="16" grpId="1" animBg="1"/>
      <p:bldP spid="45" grpId="0"/>
      <p:bldP spid="45" grpId="1"/>
      <p:bldP spid="46" grpId="0" animBg="1"/>
      <p:bldP spid="47" grpId="0" animBg="1"/>
      <p:bldP spid="48" grpId="0" animBg="1"/>
      <p:bldP spid="49" grpId="0" animBg="1"/>
      <p:bldP spid="49" grpId="1" animBg="1"/>
      <p:bldP spid="11" grpId="0" animBg="1"/>
      <p:bldP spid="17" grpId="0" animBg="1"/>
      <p:bldP spid="17" grpId="1" animBg="1"/>
      <p:bldP spid="51" grpId="0" animBg="1"/>
      <p:bldP spid="5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84A0-F4DB-2FCB-C259-B7A0B171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9C73-47EC-658F-6A48-5951D47E5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Try to proceed from the point mentioned in the previous slide.</a:t>
            </a:r>
          </a:p>
          <a:p>
            <a:endParaRPr lang="en-US" sz="2400" dirty="0"/>
          </a:p>
          <a:p>
            <a:r>
              <a:rPr lang="en-US" sz="2400" dirty="0"/>
              <a:t>All tools that are needed to solve the problem from this point are already covered in the lecture.</a:t>
            </a:r>
          </a:p>
          <a:p>
            <a:endParaRPr lang="en-US" sz="2400" dirty="0"/>
          </a:p>
          <a:p>
            <a:r>
              <a:rPr lang="en-US" sz="2400" dirty="0"/>
              <a:t>Take this homework seriously.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66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5172C-3BBC-06F3-568F-E858D394E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B516C3-60B6-356A-18D4-E5D9D49C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                      Expectation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0D2A1DB-D5F8-BA77-A8BF-CC2742CC3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any 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 variable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] =                 …                 +             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B837-3098-BBD9-30EE-8E20B80C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0C11F8-D6DC-7716-D68C-828578941C47}"/>
              </a:ext>
            </a:extLst>
          </p:cNvPr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6ED160-3382-6C23-6A8D-EA0A634F2F87}"/>
              </a:ext>
            </a:extLst>
          </p:cNvPr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348AB1-2455-4D19-1B7B-FFB40B6D37D5}"/>
              </a:ext>
            </a:extLst>
          </p:cNvPr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9315B0-1F85-2435-7B97-8469DA0AB04B}"/>
              </a:ext>
            </a:extLst>
          </p:cNvPr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02E44C-5482-5A62-91BE-F2507303B8FF}"/>
              </a:ext>
            </a:extLst>
          </p:cNvPr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4DC295-8C8F-54EE-34A7-ED507DB4753D}"/>
              </a:ext>
            </a:extLst>
          </p:cNvPr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912953-22FF-A635-A3A1-7442A19E21D1}"/>
              </a:ext>
            </a:extLst>
          </p:cNvPr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27695B-EBA8-E4BE-EFAF-FD35AB55D470}"/>
              </a:ext>
            </a:extLst>
          </p:cNvPr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4DE89E-53A4-59A5-FE2F-D3E1D4DA50BA}"/>
              </a:ext>
            </a:extLst>
          </p:cNvPr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5D1782-91FE-55DC-EC09-0AEC2235AB29}"/>
              </a:ext>
            </a:extLst>
          </p:cNvPr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301C11-6613-4237-8F00-97160B8DF435}"/>
              </a:ext>
            </a:extLst>
          </p:cNvPr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82AFAC-B2A1-E8AE-16B2-00A1F40B2B1E}"/>
              </a:ext>
            </a:extLst>
          </p:cNvPr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E0408E-4B5C-DFDC-6403-2534419E6038}"/>
              </a:ext>
            </a:extLst>
          </p:cNvPr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E12C79-F56F-ACA3-6AF4-16233897A0BD}"/>
              </a:ext>
            </a:extLst>
          </p:cNvPr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A0D8E9-4756-F073-37DF-EF6D7C4797F9}"/>
              </a:ext>
            </a:extLst>
          </p:cNvPr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573390-BEE8-45D0-26AC-1CC8345DBF74}"/>
              </a:ext>
            </a:extLst>
          </p:cNvPr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116F02-704D-E243-BF56-10A4490E47B3}"/>
              </a:ext>
            </a:extLst>
          </p:cNvPr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2F09AF-4166-A73D-ACAE-E7D77ADE67D1}"/>
              </a:ext>
            </a:extLst>
          </p:cNvPr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A84F71-5427-CB4C-C405-785C43FD9CD7}"/>
              </a:ext>
            </a:extLst>
          </p:cNvPr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9BB53F-B88D-3001-46FA-506277C715E1}"/>
              </a:ext>
            </a:extLst>
          </p:cNvPr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853A4-F30D-DE41-B8E2-93400BCDC422}"/>
              </a:ext>
            </a:extLst>
          </p:cNvPr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892EE3-5CC3-AE08-8339-EAD4887812BE}"/>
              </a:ext>
            </a:extLst>
          </p:cNvPr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ADAABF-A5C9-76DA-61A9-0EA0F55EC07C}"/>
              </a:ext>
            </a:extLst>
          </p:cNvPr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FBF987-CE48-1C1A-8B1E-93C7764702C3}"/>
              </a:ext>
            </a:extLst>
          </p:cNvPr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6321A2-A156-2DCE-B22A-E93BFEA7DB7D}"/>
              </a:ext>
            </a:extLst>
          </p:cNvPr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2F5310-6322-4949-4354-DE6367B260E5}"/>
              </a:ext>
            </a:extLst>
          </p:cNvPr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58BF67-DB5D-7289-5D8E-645CC474030D}"/>
              </a:ext>
            </a:extLst>
          </p:cNvPr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834F3A-8604-DFB6-E848-2ED35DAA42F2}"/>
              </a:ext>
            </a:extLst>
          </p:cNvPr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1BE0CA-648F-15D1-5292-5FC5040C8114}"/>
              </a:ext>
            </a:extLst>
          </p:cNvPr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EAB52C-1AB2-29A6-FFEC-0E214B61C2AD}"/>
              </a:ext>
            </a:extLst>
          </p:cNvPr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0A26B1-1FD9-30C8-5760-EFF6B2A0CFCD}"/>
              </a:ext>
            </a:extLst>
          </p:cNvPr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883248-DC2B-6A62-B32D-E2F96FF185C5}"/>
              </a:ext>
            </a:extLst>
          </p:cNvPr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5BF6FD-1D05-CF4F-495A-76F9A6B4EE00}"/>
              </a:ext>
            </a:extLst>
          </p:cNvPr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CB0654A-3C18-FDC8-F7F4-B7B18FFDDB79}"/>
              </a:ext>
            </a:extLst>
          </p:cNvPr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E829C4-A081-4971-FA73-63AAC8E3FFF4}"/>
              </a:ext>
            </a:extLst>
          </p:cNvPr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F86018E-0E43-2A73-B2FD-83C381C4D5E6}"/>
              </a:ext>
            </a:extLst>
          </p:cNvPr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6CD340-B730-CCD7-18A7-2A3EE1A01FA7}"/>
              </a:ext>
            </a:extLst>
          </p:cNvPr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8B6BB4-7FFC-B9BD-EB2C-2D4601A42D3E}"/>
              </a:ext>
            </a:extLst>
          </p:cNvPr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A6F2C6-61D1-7AE8-4380-B215A9E4289C}"/>
              </a:ext>
            </a:extLst>
          </p:cNvPr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6AF20D-AFEF-7120-A03E-C66EC4EFF0B8}"/>
              </a:ext>
            </a:extLst>
          </p:cNvPr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23FB3-18BC-43B1-B743-FFEBDB7A9600}"/>
                  </a:ext>
                </a:extLst>
              </p:cNvPr>
              <p:cNvSpPr txBox="1"/>
              <p:nvPr/>
            </p:nvSpPr>
            <p:spPr>
              <a:xfrm>
                <a:off x="3949867" y="3743980"/>
                <a:ext cx="425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ε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867" y="3743980"/>
                <a:ext cx="42511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371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847E11A-71D3-9B9E-FF66-B1495C9B8F0F}"/>
              </a:ext>
            </a:extLst>
          </p:cNvPr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030A279-C8A0-0265-557B-A3DA65F637A6}"/>
              </a:ext>
            </a:extLst>
          </p:cNvPr>
          <p:cNvSpPr/>
          <p:nvPr/>
        </p:nvSpPr>
        <p:spPr>
          <a:xfrm>
            <a:off x="3824868" y="2509024"/>
            <a:ext cx="826534" cy="1984917"/>
          </a:xfrm>
          <a:custGeom>
            <a:avLst/>
            <a:gdLst>
              <a:gd name="connsiteX0" fmla="*/ 0 w 826534"/>
              <a:gd name="connsiteY0" fmla="*/ 0 h 1984917"/>
              <a:gd name="connsiteX1" fmla="*/ 323386 w 826534"/>
              <a:gd name="connsiteY1" fmla="*/ 234176 h 1984917"/>
              <a:gd name="connsiteX2" fmla="*/ 747132 w 826534"/>
              <a:gd name="connsiteY2" fmla="*/ 747132 h 1984917"/>
              <a:gd name="connsiteX3" fmla="*/ 825191 w 826534"/>
              <a:gd name="connsiteY3" fmla="*/ 1260088 h 1984917"/>
              <a:gd name="connsiteX4" fmla="*/ 724830 w 826534"/>
              <a:gd name="connsiteY4" fmla="*/ 1962615 h 1984917"/>
              <a:gd name="connsiteX5" fmla="*/ 724830 w 826534"/>
              <a:gd name="connsiteY5" fmla="*/ 1962615 h 1984917"/>
              <a:gd name="connsiteX6" fmla="*/ 758283 w 826534"/>
              <a:gd name="connsiteY6" fmla="*/ 1984917 h 1984917"/>
              <a:gd name="connsiteX7" fmla="*/ 758283 w 826534"/>
              <a:gd name="connsiteY7" fmla="*/ 1984917 h 19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534" h="1984917">
                <a:moveTo>
                  <a:pt x="0" y="0"/>
                </a:moveTo>
                <a:cubicBezTo>
                  <a:pt x="99432" y="54827"/>
                  <a:pt x="198864" y="109654"/>
                  <a:pt x="323386" y="234176"/>
                </a:cubicBezTo>
                <a:cubicBezTo>
                  <a:pt x="447908" y="358698"/>
                  <a:pt x="663498" y="576147"/>
                  <a:pt x="747132" y="747132"/>
                </a:cubicBezTo>
                <a:cubicBezTo>
                  <a:pt x="830766" y="918117"/>
                  <a:pt x="828908" y="1057508"/>
                  <a:pt x="825191" y="1260088"/>
                </a:cubicBezTo>
                <a:cubicBezTo>
                  <a:pt x="821474" y="1462668"/>
                  <a:pt x="724830" y="1962615"/>
                  <a:pt x="724830" y="1962615"/>
                </a:cubicBezTo>
                <a:lnTo>
                  <a:pt x="724830" y="1962615"/>
                </a:lnTo>
                <a:lnTo>
                  <a:pt x="758283" y="1984917"/>
                </a:lnTo>
                <a:lnTo>
                  <a:pt x="758283" y="1984917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279E26-69B4-AAB4-9732-DAD7B0526CB8}"/>
                  </a:ext>
                </a:extLst>
              </p:cNvPr>
              <p:cNvSpPr txBox="1"/>
              <p:nvPr/>
            </p:nvSpPr>
            <p:spPr>
              <a:xfrm>
                <a:off x="5486400" y="3743980"/>
                <a:ext cx="425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43980"/>
                <a:ext cx="425116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371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0E07E3F-C2EA-D490-8BB2-E85445DFC038}"/>
              </a:ext>
            </a:extLst>
          </p:cNvPr>
          <p:cNvGrpSpPr/>
          <p:nvPr/>
        </p:nvGrpSpPr>
        <p:grpSpPr>
          <a:xfrm>
            <a:off x="4929967" y="2121607"/>
            <a:ext cx="1869188" cy="707328"/>
            <a:chOff x="4929967" y="2121607"/>
            <a:chExt cx="1869188" cy="70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FDA53A8-A81D-6362-C28C-767328BCF438}"/>
                    </a:ext>
                  </a:extLst>
                </p:cNvPr>
                <p:cNvSpPr txBox="1"/>
                <p:nvPr/>
              </p:nvSpPr>
              <p:spPr>
                <a:xfrm>
                  <a:off x="5943600" y="2121607"/>
                  <a:ext cx="855555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r>
                    <a:rPr lang="en-US" dirty="0"/>
                    <a:t>[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dirty="0"/>
                    <a:t>|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</m:acc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121607"/>
                  <a:ext cx="855555" cy="3929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14" t="-1538" r="-21429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D31B1C68-2A92-DEED-40CC-87411412EEDA}"/>
                </a:ext>
              </a:extLst>
            </p:cNvPr>
            <p:cNvSpPr/>
            <p:nvPr/>
          </p:nvSpPr>
          <p:spPr>
            <a:xfrm rot="18187537">
              <a:off x="5621523" y="1671888"/>
              <a:ext cx="465491" cy="184860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A01DCF5-4CAC-AD7C-1ADB-EC911DB2B181}"/>
              </a:ext>
            </a:extLst>
          </p:cNvPr>
          <p:cNvGrpSpPr/>
          <p:nvPr/>
        </p:nvGrpSpPr>
        <p:grpSpPr>
          <a:xfrm>
            <a:off x="1828800" y="2619614"/>
            <a:ext cx="1338811" cy="1848603"/>
            <a:chOff x="1828800" y="2619614"/>
            <a:chExt cx="1338811" cy="1848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8812ABA-07BB-09D7-9034-6F8A4CA63A6B}"/>
                    </a:ext>
                  </a:extLst>
                </p:cNvPr>
                <p:cNvSpPr txBox="1"/>
                <p:nvPr/>
              </p:nvSpPr>
              <p:spPr>
                <a:xfrm>
                  <a:off x="1828800" y="3429000"/>
                  <a:ext cx="863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r>
                    <a:rPr lang="en-US" dirty="0"/>
                    <a:t>[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dirty="0"/>
                    <a:t>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ε</m:t>
                      </m:r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863570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634" t="-1538" r="-9859" b="-2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34B07B2A-AE82-04F7-36ED-CB5C704D9065}"/>
                </a:ext>
              </a:extLst>
            </p:cNvPr>
            <p:cNvSpPr/>
            <p:nvPr/>
          </p:nvSpPr>
          <p:spPr>
            <a:xfrm rot="9774442">
              <a:off x="2702120" y="2619614"/>
              <a:ext cx="465491" cy="184860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E82015-6B3F-B96D-841A-0CAD4D4CFE36}"/>
                  </a:ext>
                </a:extLst>
              </p:cNvPr>
              <p:cNvSpPr txBox="1"/>
              <p:nvPr/>
            </p:nvSpPr>
            <p:spPr>
              <a:xfrm>
                <a:off x="3623815" y="5086290"/>
                <a:ext cx="140538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15" y="5086290"/>
                <a:ext cx="1405385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3463" t="-1515" r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305695-BC11-D075-3901-91C6AC15A205}"/>
                  </a:ext>
                </a:extLst>
              </p:cNvPr>
              <p:cNvSpPr txBox="1"/>
              <p:nvPr/>
            </p:nvSpPr>
            <p:spPr>
              <a:xfrm>
                <a:off x="5831979" y="5074297"/>
                <a:ext cx="1397370" cy="39299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79" y="5074297"/>
                <a:ext cx="1397370" cy="392993"/>
              </a:xfrm>
              <a:prstGeom prst="rect">
                <a:avLst/>
              </a:prstGeom>
              <a:blipFill rotWithShape="1">
                <a:blip r:embed="rId8"/>
                <a:stretch>
                  <a:fillRect l="-3930" t="-1538" r="-917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68F3A94C-C3E0-F615-B40B-749AAB2A2EA9}"/>
              </a:ext>
            </a:extLst>
          </p:cNvPr>
          <p:cNvSpPr txBox="1"/>
          <p:nvPr/>
        </p:nvSpPr>
        <p:spPr>
          <a:xfrm>
            <a:off x="2362200" y="558225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Conditional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99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55" grpId="0" animBg="1"/>
      <p:bldP spid="57" grpId="0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A387B-AF2F-344E-830A-BA6DFB6A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DB54-DD5A-A2CE-47D9-E3F0065B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Markov’s Inequality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5F87A-C493-6A93-6D75-5BA9D286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random variable 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≥ 0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 exercise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𝒀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𝜶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𝜷</m:t>
                    </m:r>
                  </m:oMath>
                </a14:m>
                <a:r>
                  <a:rPr lang="en-US" sz="2000" dirty="0">
                    <a:ea typeface="Cambria Math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/>
                  </a:rPr>
                  <a:t>What bound can we get on</a:t>
                </a:r>
                <a:r>
                  <a:rPr lang="en-US" sz="2000" b="1" dirty="0">
                    <a:ea typeface="Cambria Math"/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 |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/>
                      </a:rPr>
                      <m:t>𝒀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𝜸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 |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/>
                      </a:rPr>
                      <m:t>𝒀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𝜷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𝜸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>
                <a:blip r:embed="rId2"/>
                <a:stretch>
                  <a:fillRect l="-690" t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33EA-03F1-BF87-3C1F-71884C85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8AD6B-6F4C-A613-5CBE-7F2275D80537}"/>
              </a:ext>
            </a:extLst>
          </p:cNvPr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9EF5E-3220-445B-AB1A-BFF3E57583FC}"/>
              </a:ext>
            </a:extLst>
          </p:cNvPr>
          <p:cNvSpPr/>
          <p:nvPr/>
        </p:nvSpPr>
        <p:spPr>
          <a:xfrm>
            <a:off x="5029200" y="21336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51F29-67F6-54FF-BBE6-C69844FEB766}"/>
              </a:ext>
            </a:extLst>
          </p:cNvPr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D604B-5775-E46A-6178-C20B3EDE0BB3}"/>
              </a:ext>
            </a:extLst>
          </p:cNvPr>
          <p:cNvSpPr/>
          <p:nvPr/>
        </p:nvSpPr>
        <p:spPr>
          <a:xfrm>
            <a:off x="4724400" y="22098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C6F54-7625-D4CC-EF0B-2122929222FC}"/>
              </a:ext>
            </a:extLst>
          </p:cNvPr>
          <p:cNvSpPr/>
          <p:nvPr/>
        </p:nvSpPr>
        <p:spPr>
          <a:xfrm>
            <a:off x="3238500" y="44196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Some</a:t>
            </a:r>
            <a:r>
              <a:rPr lang="en-US" sz="3200" dirty="0">
                <a:solidFill>
                  <a:srgbClr val="0070C0"/>
                </a:solidFill>
              </a:rPr>
              <a:t> Well Known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0070C0"/>
                </a:solidFill>
              </a:rPr>
              <a:t>Well STUDIED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Random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3604</Words>
  <Application>Microsoft Office PowerPoint</Application>
  <PresentationFormat>On-screen Show (4:3)</PresentationFormat>
  <Paragraphs>928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Office Theme</vt:lpstr>
      <vt:lpstr>Randomized Algorithms CS648 </vt:lpstr>
      <vt:lpstr>Quiz 1</vt:lpstr>
      <vt:lpstr>Markov’s Inequality </vt:lpstr>
      <vt:lpstr>Markov’s Inequality </vt:lpstr>
      <vt:lpstr>Markov’s Inequality </vt:lpstr>
      <vt:lpstr>Markov’s Inequality </vt:lpstr>
      <vt:lpstr>                      Expectation</vt:lpstr>
      <vt:lpstr>Markov’s Inequality </vt:lpstr>
      <vt:lpstr>Some Well Known and Well STUDIED Random Variables</vt:lpstr>
      <vt:lpstr>Bernoulli Random Variable</vt:lpstr>
      <vt:lpstr>Binomial Random Variable</vt:lpstr>
      <vt:lpstr>Geometric Random Variable</vt:lpstr>
      <vt:lpstr>Negative Binomial Random Variable</vt:lpstr>
      <vt:lpstr>coupon Collector Problem</vt:lpstr>
      <vt:lpstr>Coupon Collector Problem</vt:lpstr>
      <vt:lpstr>Example </vt:lpstr>
      <vt:lpstr>Coupon Collector Problem</vt:lpstr>
      <vt:lpstr>Coupon Collector Problem</vt:lpstr>
      <vt:lpstr>Reviewing Example </vt:lpstr>
      <vt:lpstr>Reviewing Example </vt:lpstr>
      <vt:lpstr>Reviewing Example </vt:lpstr>
      <vt:lpstr>Coupon Collector Problem</vt:lpstr>
      <vt:lpstr>Coupon Collector Problem</vt:lpstr>
      <vt:lpstr>Reviewing Example </vt:lpstr>
      <vt:lpstr>Coupon Collector Problem</vt:lpstr>
      <vt:lpstr>Calculating  E[X_i]</vt:lpstr>
      <vt:lpstr>Calculating  E[X_i]</vt:lpstr>
      <vt:lpstr>Coupon Collector Problem</vt:lpstr>
      <vt:lpstr>Discrete Random Walk on a LINE</vt:lpstr>
      <vt:lpstr>Discrete Random Walk</vt:lpstr>
      <vt:lpstr>An example</vt:lpstr>
      <vt:lpstr>A careful look at the example</vt:lpstr>
      <vt:lpstr>A careful look at the example</vt:lpstr>
      <vt:lpstr>PowerPoint Presentation</vt:lpstr>
      <vt:lpstr>For fun only</vt:lpstr>
      <vt:lpstr>Expected duration of a random experiment</vt:lpstr>
      <vt:lpstr>Distributed Client-serveR Problem</vt:lpstr>
      <vt:lpstr>Distributed Client-Server Problem</vt:lpstr>
      <vt:lpstr>Distributed Client-Server Problem</vt:lpstr>
      <vt:lpstr>Distributed Client-Server problem </vt:lpstr>
      <vt:lpstr>Distributed Client-Server problem 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An important insight that we missed</vt:lpstr>
      <vt:lpstr>Distributed Client-Server problem </vt:lpstr>
      <vt:lpstr>Calculating  expected no. of rounds</vt:lpstr>
      <vt:lpstr>PowerPoint Presentation</vt:lpstr>
      <vt:lpstr>Recurrence 1</vt:lpstr>
      <vt:lpstr>Recurrence 2</vt:lpstr>
      <vt:lpstr>Distributed Client-Server problem Randomized protocol</vt:lpstr>
      <vt:lpstr>Calculating   expected no. of rounds in stage 2</vt:lpstr>
      <vt:lpstr>Distributed Client-Server problem Randomized protocol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296</cp:revision>
  <dcterms:created xsi:type="dcterms:W3CDTF">2013-08-23T04:10:57Z</dcterms:created>
  <dcterms:modified xsi:type="dcterms:W3CDTF">2024-02-06T06:58:36Z</dcterms:modified>
</cp:coreProperties>
</file>