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6"/>
  </p:notesMasterIdLst>
  <p:sldIdLst>
    <p:sldId id="428" r:id="rId2"/>
    <p:sldId id="415" r:id="rId3"/>
    <p:sldId id="430" r:id="rId4"/>
    <p:sldId id="437" r:id="rId5"/>
    <p:sldId id="438" r:id="rId6"/>
    <p:sldId id="439" r:id="rId7"/>
    <p:sldId id="440" r:id="rId8"/>
    <p:sldId id="441" r:id="rId9"/>
    <p:sldId id="443" r:id="rId10"/>
    <p:sldId id="445" r:id="rId11"/>
    <p:sldId id="446" r:id="rId12"/>
    <p:sldId id="447" r:id="rId13"/>
    <p:sldId id="448" r:id="rId14"/>
    <p:sldId id="449" r:id="rId15"/>
    <p:sldId id="450" r:id="rId16"/>
    <p:sldId id="582" r:id="rId17"/>
    <p:sldId id="569" r:id="rId18"/>
    <p:sldId id="579" r:id="rId19"/>
    <p:sldId id="580" r:id="rId20"/>
    <p:sldId id="566" r:id="rId21"/>
    <p:sldId id="567" r:id="rId22"/>
    <p:sldId id="581" r:id="rId23"/>
    <p:sldId id="502" r:id="rId24"/>
    <p:sldId id="594" r:id="rId25"/>
    <p:sldId id="561" r:id="rId26"/>
    <p:sldId id="645" r:id="rId27"/>
    <p:sldId id="562" r:id="rId28"/>
    <p:sldId id="563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68" r:id="rId39"/>
    <p:sldId id="530" r:id="rId40"/>
    <p:sldId id="564" r:id="rId41"/>
    <p:sldId id="577" r:id="rId42"/>
    <p:sldId id="578" r:id="rId43"/>
    <p:sldId id="591" r:id="rId44"/>
    <p:sldId id="522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13" Type="http://schemas.openxmlformats.org/officeDocument/2006/relationships/image" Target="../media/image240.png"/><Relationship Id="rId3" Type="http://schemas.openxmlformats.org/officeDocument/2006/relationships/image" Target="../media/image121.png"/><Relationship Id="rId7" Type="http://schemas.openxmlformats.org/officeDocument/2006/relationships/image" Target="../media/image160.png"/><Relationship Id="rId12" Type="http://schemas.openxmlformats.org/officeDocument/2006/relationships/image" Target="../media/image22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102.png"/><Relationship Id="rId5" Type="http://schemas.openxmlformats.org/officeDocument/2006/relationships/image" Target="../media/image131.png"/><Relationship Id="rId10" Type="http://schemas.openxmlformats.org/officeDocument/2006/relationships/image" Target="../media/image1900.png"/><Relationship Id="rId4" Type="http://schemas.openxmlformats.org/officeDocument/2006/relationships/image" Target="../media/image120.png"/><Relationship Id="rId9" Type="http://schemas.openxmlformats.org/officeDocument/2006/relationships/image" Target="../media/image28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21.png"/><Relationship Id="rId7" Type="http://schemas.openxmlformats.org/officeDocument/2006/relationships/image" Target="../media/image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1.png"/><Relationship Id="rId4" Type="http://schemas.openxmlformats.org/officeDocument/2006/relationships/image" Target="../media/image120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11" Type="http://schemas.openxmlformats.org/officeDocument/2006/relationships/image" Target="../media/image1701.png"/><Relationship Id="rId5" Type="http://schemas.openxmlformats.org/officeDocument/2006/relationships/image" Target="../media/image1110.png"/><Relationship Id="rId10" Type="http://schemas.openxmlformats.org/officeDocument/2006/relationships/image" Target="../media/image1601.png"/><Relationship Id="rId4" Type="http://schemas.openxmlformats.org/officeDocument/2006/relationships/image" Target="../media/image1010.png"/><Relationship Id="rId9" Type="http://schemas.openxmlformats.org/officeDocument/2006/relationships/image" Target="../media/image1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0.png"/><Relationship Id="rId2" Type="http://schemas.openxmlformats.org/officeDocument/2006/relationships/image" Target="../media/image16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0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30.png"/><Relationship Id="rId4" Type="http://schemas.openxmlformats.org/officeDocument/2006/relationships/image" Target="../media/image3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png"/><Relationship Id="rId7" Type="http://schemas.openxmlformats.org/officeDocument/2006/relationships/image" Target="../media/image32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5" Type="http://schemas.openxmlformats.org/officeDocument/2006/relationships/image" Target="../media/image900.png"/><Relationship Id="rId4" Type="http://schemas.openxmlformats.org/officeDocument/2006/relationships/image" Target="../media/image5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3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11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Distributed client server (final part)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Chebyshev’s Inequality </a:t>
            </a:r>
            <a:r>
              <a:rPr lang="en-US" sz="2400" b="1" dirty="0">
                <a:solidFill>
                  <a:schemeClr val="tx1"/>
                </a:solidFill>
              </a:rPr>
              <a:t>and its applications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Calculating  E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600" dirty="0"/>
                  <a:t>]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=  ??</a:t>
                </a:r>
              </a:p>
              <a:p>
                <a:pPr marL="0" indent="0">
                  <a:buNone/>
                </a:pPr>
                <a:r>
                  <a:rPr lang="en-US" sz="1050" dirty="0"/>
                  <a:t>                 </a:t>
                </a:r>
                <a:r>
                  <a:rPr lang="en-US" sz="900" dirty="0"/>
                  <a:t> </a:t>
                </a:r>
                <a:endParaRPr lang="en-US" sz="1050" dirty="0"/>
              </a:p>
              <a:p>
                <a:pPr marL="0" indent="0">
                  <a:buNone/>
                </a:pPr>
                <a:r>
                  <a:rPr lang="en-US" sz="2000" dirty="0"/>
                  <a:t>                  =   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/>
                  <a:t>] + ½ . 1</a:t>
                </a:r>
              </a:p>
              <a:p>
                <a:pPr marL="0" indent="0">
                  <a:buNone/>
                </a:pPr>
                <a:r>
                  <a:rPr lang="en-US" sz="11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=  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/>
                  <a:t>] + ½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752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…         </a:t>
              </a: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3886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038600" y="2590800"/>
            <a:ext cx="61889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57493" y="1875264"/>
            <a:ext cx="0" cy="102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5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92890" y="3867090"/>
                <a:ext cx="3077766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890" y="3867090"/>
                <a:ext cx="3077766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980" t="-7576" r="-336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/>
          <p:nvPr/>
        </p:nvCxnSpPr>
        <p:spPr>
          <a:xfrm flipH="1">
            <a:off x="3429000" y="2590800"/>
            <a:ext cx="609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057400" y="5334000"/>
            <a:ext cx="2600355" cy="838200"/>
            <a:chOff x="2057400" y="5334000"/>
            <a:chExt cx="2600355" cy="838200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3167078" y="4224322"/>
              <a:ext cx="380999" cy="260035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00400" y="5587425"/>
              <a:ext cx="76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11620" y="3867090"/>
                <a:ext cx="3113032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R</a:t>
                </a:r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20" y="3867090"/>
                <a:ext cx="311303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957" t="-7576" r="-332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53000" y="3897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8835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7" grpId="0" uiExpand="1" animBg="1"/>
      <p:bldP spid="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Calculating E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600" dirty="0"/>
                  <a:t>| first move is </a:t>
                </a:r>
                <a:r>
                  <a:rPr lang="en-US" sz="36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3600" dirty="0"/>
                  <a:t>]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/>
                  <a:t>] =  ??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=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+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] +</a:t>
                </a:r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  </a:t>
                </a:r>
                <a:r>
                  <a:rPr lang="en-US" sz="1600" dirty="0">
                    <a:solidFill>
                      <a:srgbClr val="002060"/>
                    </a:solidFill>
                  </a:rPr>
                  <a:t>//by linearity of expectation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r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…         </a:t>
              </a: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3886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71800" y="2819400"/>
            <a:ext cx="47213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8600" y="1828800"/>
            <a:ext cx="1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505200" y="2514600"/>
            <a:ext cx="49204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895600" y="2514600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873546" y="3124200"/>
            <a:ext cx="1586908" cy="0"/>
            <a:chOff x="1873546" y="3124200"/>
            <a:chExt cx="1586908" cy="0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2406946" y="31242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1873546" y="31242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31242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flipH="1">
            <a:off x="2518317" y="3731941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905000" y="3429000"/>
            <a:ext cx="1105688" cy="0"/>
            <a:chOff x="1905000" y="3429000"/>
            <a:chExt cx="1105688" cy="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905000" y="3429000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514600" y="34290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514600" y="4012581"/>
            <a:ext cx="1577756" cy="11151"/>
            <a:chOff x="2514600" y="4012581"/>
            <a:chExt cx="1577756" cy="1115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3596268" y="4023732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514600" y="4023732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050859" y="4012581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/>
          <p:cNvCxnSpPr/>
          <p:nvPr/>
        </p:nvCxnSpPr>
        <p:spPr>
          <a:xfrm flipH="1">
            <a:off x="1873545" y="3153936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010687" y="3412274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509024" y="3737517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038600" y="40005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474208" y="28194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895600" y="2523892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596267" y="4287644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96268" y="4572000"/>
            <a:ext cx="990669" cy="0"/>
            <a:chOff x="3596268" y="4572000"/>
            <a:chExt cx="990669" cy="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4114800" y="4572000"/>
              <a:ext cx="47213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596268" y="45720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H="1">
            <a:off x="3549946" y="4287644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57493" y="1875264"/>
            <a:ext cx="0" cy="32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5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57621" y="5062612"/>
                <a:ext cx="1796646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 +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621" y="5062612"/>
                <a:ext cx="1796646" cy="400110"/>
              </a:xfrm>
              <a:prstGeom prst="rect">
                <a:avLst/>
              </a:prstGeom>
              <a:blipFill>
                <a:blip r:embed="rId6"/>
                <a:stretch>
                  <a:fillRect l="-3729" t="-7576" r="-2373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0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8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Calculating  E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600" dirty="0"/>
                  <a:t>]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/>
                  <a:t>	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= 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/>
                  <a:t>] + ½ .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2000" dirty="0"/>
                  <a:t>    	                  = 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/>
                          <m:t> +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] +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]</m:t>
                        </m:r>
                      </m:e>
                    </m:d>
                  </m:oMath>
                </a14:m>
                <a:r>
                  <a:rPr lang="en-US" sz="2000" dirty="0"/>
                  <a:t>+ ½ .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	  </a:t>
                </a:r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/>
                  <a:t>+  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] +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]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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+</m:t>
                    </m:r>
                    <m:r>
                      <m:rPr>
                        <m:nor/>
                      </m:rPr>
                      <a:rPr lang="en-US" sz="2000" b="1" dirty="0"/>
                      <m:t> 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    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 ??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752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…         </a:t>
              </a: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3886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67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57493" y="1875264"/>
            <a:ext cx="11182" cy="62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5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837387" y="4648200"/>
            <a:ext cx="716361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52736" y="4645223"/>
                <a:ext cx="324127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4645223"/>
                <a:ext cx="324127" cy="307777"/>
              </a:xfrm>
              <a:prstGeom prst="rect">
                <a:avLst/>
              </a:prstGeom>
              <a:blipFill rotWithShape="1">
                <a:blip r:embed="rId6"/>
                <a:stretch>
                  <a:fillRect r="-8929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962400" y="5026223"/>
            <a:ext cx="31611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47800" y="5712023"/>
                <a:ext cx="762000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712023"/>
                <a:ext cx="762000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72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21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36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dirty="0"/>
                  <a:t>Calculating 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]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  <a:blipFill rotWithShape="1">
                <a:blip r:embed="rId2"/>
                <a:stretch>
                  <a:fillRect t="-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Calculating  E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/>
                  <a:t>]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/>
                  <a:t>Lemma (</a:t>
                </a:r>
                <a:r>
                  <a:rPr lang="en-US" sz="2000" dirty="0"/>
                  <a:t>just proved</a:t>
                </a:r>
                <a:r>
                  <a:rPr lang="en-US" sz="2000" b="1" dirty="0"/>
                  <a:t>):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 +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962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556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 5         6         7       …         </a:t>
              </a: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838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914400" y="1828800"/>
            <a:ext cx="0" cy="67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696200" y="1875264"/>
            <a:ext cx="11182" cy="62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529988" y="213360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988" y="2133600"/>
                <a:ext cx="3745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056474" y="2133600"/>
                <a:ext cx="554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474" y="2133600"/>
                <a:ext cx="55412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5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9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Expected number of steps of a random walk starting from </a:t>
                </a:r>
                <a:r>
                  <a:rPr lang="en-US" sz="2000" dirty="0">
                    <a:solidFill>
                      <a:srgbClr val="0070C0"/>
                    </a:solidFill>
                  </a:rPr>
                  <a:t>origin</a:t>
                </a:r>
                <a:r>
                  <a:rPr lang="en-US" sz="2000" dirty="0"/>
                  <a:t> and </a:t>
                </a:r>
              </a:p>
              <a:p>
                <a:pPr marL="0" indent="0">
                  <a:buNone/>
                </a:pPr>
                <a:r>
                  <a:rPr lang="en-US" sz="2000" dirty="0"/>
                  <a:t>terminating on reaching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milestone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1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Partitioning experiment into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stages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Stage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The number of balls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Stage 2</a:t>
                </a:r>
                <a:r>
                  <a:rPr lang="en-US" sz="2000" dirty="0"/>
                  <a:t>: The number of balls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Expected</a:t>
                </a:r>
                <a:r>
                  <a:rPr lang="en-US" sz="2000" dirty="0"/>
                  <a:t> no. of rounds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Stage 1</a:t>
                </a:r>
                <a:r>
                  <a:rPr lang="en-US" sz="2000" dirty="0"/>
                  <a:t> : 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Expected</a:t>
                </a:r>
                <a:r>
                  <a:rPr lang="en-US" sz="2000" dirty="0"/>
                  <a:t> no. of rounds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Stage 2</a:t>
                </a:r>
                <a:r>
                  <a:rPr lang="en-US" sz="2000" dirty="0"/>
                  <a:t> :  ??</a:t>
                </a:r>
              </a:p>
              <a:p>
                <a:pPr marL="0" indent="0" algn="ctr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111" t="-1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90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71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52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3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14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76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38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81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62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943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19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00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477000" y="3771900"/>
            <a:ext cx="1295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85800" y="4572000"/>
            <a:ext cx="2057400" cy="750332"/>
            <a:chOff x="685800" y="4572000"/>
            <a:chExt cx="2057400" cy="750332"/>
          </a:xfrm>
        </p:grpSpPr>
        <p:sp>
          <p:nvSpPr>
            <p:cNvPr id="32" name="Right Brace 31"/>
            <p:cNvSpPr/>
            <p:nvPr/>
          </p:nvSpPr>
          <p:spPr>
            <a:xfrm rot="5400000">
              <a:off x="1524000" y="3733800"/>
              <a:ext cx="381000" cy="20574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32572" y="4953000"/>
              <a:ext cx="87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Stage 1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71800" y="4572000"/>
            <a:ext cx="4953000" cy="762000"/>
            <a:chOff x="685800" y="4560332"/>
            <a:chExt cx="4953000" cy="762000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2965966" y="2280166"/>
              <a:ext cx="392668" cy="4953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04172" y="4953000"/>
              <a:ext cx="87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Stage 2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33600" y="3429000"/>
            <a:ext cx="1856598" cy="2321474"/>
            <a:chOff x="2133600" y="3429000"/>
            <a:chExt cx="1856598" cy="232147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819400" y="3429000"/>
              <a:ext cx="0" cy="18933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133600" y="5181600"/>
                  <a:ext cx="1856598" cy="568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𝐧𝐨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.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𝐨𝐟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𝐛𝐚𝐥𝐥𝐬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5181600"/>
                  <a:ext cx="1856598" cy="5688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6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67200" y="5638800"/>
                <a:ext cx="47481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4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638800"/>
                <a:ext cx="47481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5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447800" y="25146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71600" y="3048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000"/>
                            </p:stCondLst>
                            <p:childTnLst>
                              <p:par>
                                <p:cTn id="1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31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Calculating   expected no. of rounds in </a:t>
            </a:r>
            <a:r>
              <a:rPr lang="en-US" sz="3200" dirty="0">
                <a:solidFill>
                  <a:srgbClr val="7030A0"/>
                </a:solidFill>
              </a:rPr>
              <a:t>stage 2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: </a:t>
                </a:r>
                <a:r>
                  <a:rPr lang="en-US" sz="2000" dirty="0"/>
                  <a:t>no. of balls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90962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162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1295400"/>
            <a:ext cx="391453" cy="533400"/>
            <a:chOff x="7572562" y="1752600"/>
            <a:chExt cx="391453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093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245" t="-10526" r="-839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6258" y="3521483"/>
                <a:ext cx="2586542" cy="74571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58" y="3521483"/>
                <a:ext cx="2586542" cy="745717"/>
              </a:xfrm>
              <a:prstGeom prst="rect">
                <a:avLst/>
              </a:prstGeom>
              <a:blipFill rotWithShape="1">
                <a:blip r:embed="rId6"/>
                <a:stretch>
                  <a:fillRect r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 rot="5400000">
            <a:off x="6210299" y="3810001"/>
            <a:ext cx="266701" cy="8763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44912" y="5481896"/>
                <a:ext cx="1151534" cy="537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912" y="5481896"/>
                <a:ext cx="1151534" cy="537904"/>
              </a:xfrm>
              <a:prstGeom prst="rect">
                <a:avLst/>
              </a:prstGeom>
              <a:blipFill rotWithShape="1">
                <a:blip r:embed="rId7"/>
                <a:stretch>
                  <a:fillRect r="-8466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3200" y="5603557"/>
                <a:ext cx="3968009" cy="49244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03557"/>
                <a:ext cx="3968009" cy="492443"/>
              </a:xfrm>
              <a:prstGeom prst="rect">
                <a:avLst/>
              </a:prstGeom>
              <a:blipFill rotWithShape="1"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43200" y="5603557"/>
                <a:ext cx="192026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03557"/>
                <a:ext cx="1920269" cy="492443"/>
              </a:xfrm>
              <a:prstGeom prst="rect">
                <a:avLst/>
              </a:prstGeom>
              <a:blipFill rotWithShape="1">
                <a:blip r:embed="rId9"/>
                <a:stretch>
                  <a:fillRect r="-444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1000" y="4220965"/>
                <a:ext cx="3755965" cy="80823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𝒎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220965"/>
                <a:ext cx="3755965" cy="808235"/>
              </a:xfrm>
              <a:prstGeom prst="rect">
                <a:avLst/>
              </a:prstGeom>
              <a:blipFill rotWithShape="1">
                <a:blip r:embed="rId10"/>
                <a:stretch>
                  <a:fillRect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191000" y="4906765"/>
                <a:ext cx="2928814" cy="80823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𝒎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906765"/>
                <a:ext cx="2928814" cy="808235"/>
              </a:xfrm>
              <a:prstGeom prst="rect">
                <a:avLst/>
              </a:prstGeom>
              <a:blipFill rotWithShape="1">
                <a:blip r:embed="rId11"/>
                <a:stretch>
                  <a:fillRect r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191000" y="5638800"/>
                <a:ext cx="1103507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638800"/>
                <a:ext cx="1103507" cy="612732"/>
              </a:xfrm>
              <a:prstGeom prst="rect">
                <a:avLst/>
              </a:prstGeom>
              <a:blipFill rotWithShape="1">
                <a:blip r:embed="rId12"/>
                <a:stretch>
                  <a:fillRect r="-6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572000" y="3669268"/>
                <a:ext cx="403668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0" smtClean="0">
                          <a:latin typeface="Cambria Math"/>
                        </a:rPr>
                        <m:t>𝐞𝐱𝐩𝐞𝐜𝐭𝐞𝐝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</m:t>
                      </m:r>
                      <m:r>
                        <a:rPr lang="en-US" b="1" i="0" smtClean="0">
                          <a:latin typeface="Cambria Math"/>
                        </a:rPr>
                        <m:t>. </m:t>
                      </m:r>
                      <m:r>
                        <a:rPr lang="en-US" b="1" i="0" smtClean="0">
                          <a:latin typeface="Cambria Math"/>
                        </a:rPr>
                        <m:t>𝐨𝐟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𝐧𝐨𝐧𝐞𝐦𝐩𝐭𝐲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𝐛𝐢𝐧𝐬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69268"/>
                <a:ext cx="4036682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3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14400" y="3368375"/>
            <a:ext cx="34941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706194" y="5468133"/>
            <a:ext cx="379435" cy="13335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16200000">
            <a:off x="5262542" y="5291305"/>
            <a:ext cx="379436" cy="168715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0" grpId="0" animBg="1"/>
      <p:bldP spid="8" grpId="0" animBg="1"/>
      <p:bldP spid="9" grpId="0" animBg="1"/>
      <p:bldP spid="9" grpId="1" animBg="1"/>
      <p:bldP spid="15" grpId="0"/>
      <p:bldP spid="15" grpId="1"/>
      <p:bldP spid="16" grpId="0" animBg="1"/>
      <p:bldP spid="16" grpId="1" animBg="1"/>
      <p:bldP spid="45" grpId="0"/>
      <p:bldP spid="45" grpId="1"/>
      <p:bldP spid="46" grpId="0" animBg="1"/>
      <p:bldP spid="47" grpId="0" animBg="1"/>
      <p:bldP spid="48" grpId="0" animBg="1"/>
      <p:bldP spid="49" grpId="0" animBg="1"/>
      <p:bldP spid="49" grpId="1" animBg="1"/>
      <p:bldP spid="11" grpId="0" animBg="1"/>
      <p:bldP spid="17" grpId="0" animBg="1"/>
      <p:bldP spid="17" grpId="1" animBg="1"/>
      <p:bldP spid="51" grpId="0" animBg="1"/>
      <p:bldP spid="5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: </a:t>
                </a:r>
                <a:r>
                  <a:rPr lang="en-US" sz="2000" dirty="0"/>
                  <a:t>no. of balls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/>
                          <m:t>| 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sz="2000" dirty="0"/>
                  <a:t> = ??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b="1" dirty="0"/>
                  <a:t>: </a:t>
                </a:r>
                <a:r>
                  <a:rPr lang="en-US" sz="2000" dirty="0"/>
                  <a:t>fraction of balls at the end of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90962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162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1295400"/>
            <a:ext cx="391453" cy="533400"/>
            <a:chOff x="7572562" y="1752600"/>
            <a:chExt cx="391453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093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245" t="-10526" r="-839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343400" y="3581400"/>
                <a:ext cx="1103507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581400"/>
                <a:ext cx="1103507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431831" y="3557247"/>
                <a:ext cx="954043" cy="65517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  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31" y="3557247"/>
                <a:ext cx="954043" cy="6551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283570" y="4343400"/>
                <a:ext cx="1202830" cy="67448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70" y="4343400"/>
                <a:ext cx="1202830" cy="674480"/>
              </a:xfrm>
              <a:prstGeom prst="rect">
                <a:avLst/>
              </a:prstGeom>
              <a:blipFill rotWithShape="1">
                <a:blip r:embed="rId8"/>
                <a:stretch>
                  <a:fillRect r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08282" y="5365772"/>
                <a:ext cx="1083117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282" y="5365772"/>
                <a:ext cx="1083117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295400" y="4996760"/>
            <a:ext cx="4191000" cy="642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8" grpId="0" animBg="1"/>
      <p:bldP spid="49" grpId="0" animBg="1"/>
      <p:bldP spid="42" grpId="0" uiExpand="1" animBg="1"/>
      <p:bldP spid="43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Discrete</a:t>
            </a:r>
            <a:r>
              <a:rPr lang="en-US" sz="3200" dirty="0">
                <a:solidFill>
                  <a:srgbClr val="7030A0"/>
                </a:solidFill>
              </a:rPr>
              <a:t> Random Walk </a:t>
            </a:r>
            <a:r>
              <a:rPr lang="en-US" sz="3200" dirty="0"/>
              <a:t>on a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Continued from the last lecture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b="1" dirty="0"/>
                  <a:t>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fraction of balls at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stage 2</a:t>
                </a:r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the expected fraction of balls at the end of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will be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  </a:t>
                </a:r>
                <a:r>
                  <a:rPr lang="en-US" sz="2000" dirty="0"/>
                  <a:t>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good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, and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bad</a:t>
                </a:r>
                <a:r>
                  <a:rPr lang="en-US" sz="2000" dirty="0"/>
                  <a:t> otherwise.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P</a:t>
                </a:r>
                <a:r>
                  <a:rPr lang="en-US" sz="2000" dirty="0"/>
                  <a:t>(a round is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bad</a:t>
                </a:r>
                <a:r>
                  <a:rPr lang="en-US" sz="2000" dirty="0"/>
                  <a:t>) = 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/>
                  <a:t>P</a:t>
                </a:r>
                <a:r>
                  <a:rPr lang="en-US" sz="2000" dirty="0"/>
                  <a:t>(a round 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good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After </a:t>
                </a:r>
                <a:r>
                  <a:rPr lang="en-US" sz="2000" u="sng" dirty="0"/>
                  <a:t>how many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good</a:t>
                </a:r>
                <a:r>
                  <a:rPr lang="en-US" sz="2000" dirty="0"/>
                  <a:t> rounds will there be no ball left ?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Expected no. of rounds = ??</a:t>
                </a:r>
                <a:endParaRPr lang="en-US" sz="2000" i="1" u="sn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 b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67000" y="3807932"/>
                <a:ext cx="613373" cy="53546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07932"/>
                <a:ext cx="613373" cy="535468"/>
              </a:xfrm>
              <a:prstGeom prst="rect">
                <a:avLst/>
              </a:prstGeom>
              <a:blipFill rotWithShape="1">
                <a:blip r:embed="rId3"/>
                <a:stretch>
                  <a:fillRect r="-17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ft Arrow 4"/>
              <p:cNvSpPr/>
              <p:nvPr/>
            </p:nvSpPr>
            <p:spPr>
              <a:xfrm>
                <a:off x="7391400" y="4620768"/>
                <a:ext cx="1524000" cy="7132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ef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620768"/>
                <a:ext cx="1524000" cy="713232"/>
              </a:xfrm>
              <a:prstGeom prst="leftArrow">
                <a:avLst/>
              </a:prstGeom>
              <a:blipFill rotWithShape="1">
                <a:blip r:embed="rId4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71800" y="5848290"/>
                <a:ext cx="1961178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sz="20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848290"/>
                <a:ext cx="1961178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43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5791200" y="3502152"/>
            <a:ext cx="2362200" cy="993648"/>
          </a:xfrm>
          <a:prstGeom prst="cloudCallout">
            <a:avLst>
              <a:gd name="adj1" fmla="val -27914"/>
              <a:gd name="adj2" fmla="val 8382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Markov’s </a:t>
            </a:r>
            <a:r>
              <a:rPr lang="en-US" dirty="0">
                <a:solidFill>
                  <a:schemeClr val="tx1"/>
                </a:solidFill>
              </a:rPr>
              <a:t>Inequality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1600200"/>
            <a:ext cx="19207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16002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057400"/>
            <a:ext cx="3581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2600" y="32004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38600" y="3200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86400" y="32004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8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  <p:bldP spid="15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 </a:t>
                </a:r>
                <a:r>
                  <a:rPr lang="en-US" sz="2000" dirty="0"/>
                  <a:t>The expected number of rounds taken by the Randomized protocol </a:t>
                </a:r>
              </a:p>
              <a:p>
                <a:pPr marL="0" indent="0">
                  <a:buNone/>
                </a:pPr>
                <a:r>
                  <a:rPr lang="en-US" sz="2000" dirty="0"/>
                  <a:t>is at most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func>
                      <m:func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Points to Ponder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7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Points to Ponder :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1800" dirty="0"/>
                  <a:t>Why did we analyze the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?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Why did we introduce the two stages ?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Do you find any similarity in the analysis with that of of Quick sort concentration?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Can you also achieve lower bound of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𝛀</m:t>
                    </m:r>
                    <m:r>
                      <a:rPr lang="en-US" sz="1800" b="0" i="0" smtClean="0">
                        <a:latin typeface="Cambria Math"/>
                      </a:rPr>
                      <m:t>(</m:t>
                    </m:r>
                    <m:r>
                      <a:rPr lang="en-US" sz="1800" b="1" i="0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0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on the expected number of rounds ? (this question is only for those whose aim is more than getting A* )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Can you achieve high probability bound on the number of rounds ?</a:t>
                </a: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4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central question </a:t>
            </a:r>
            <a:r>
              <a:rPr lang="en-US" sz="3600" b="1" dirty="0"/>
              <a:t>in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7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P[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E[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] =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P[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E[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] =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Sub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2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2F0-C379-A3BE-8FFE-67750A11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Tools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4AB4-0FB6-22E2-AD7D-8C75231E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Markov’s Inequality</a:t>
            </a:r>
          </a:p>
          <a:p>
            <a:endParaRPr lang="en-US" sz="2400" dirty="0"/>
          </a:p>
          <a:p>
            <a:r>
              <a:rPr lang="en-US" sz="2400" dirty="0"/>
              <a:t>Chebyshev’s Inequality</a:t>
            </a:r>
          </a:p>
          <a:p>
            <a:endParaRPr lang="en-US" sz="2400" dirty="0"/>
          </a:p>
          <a:p>
            <a:r>
              <a:rPr lang="en-US" sz="2400" dirty="0"/>
              <a:t>Chernoff bound</a:t>
            </a:r>
          </a:p>
          <a:p>
            <a:pPr marL="0" indent="0">
              <a:buNone/>
            </a:pPr>
            <a:r>
              <a:rPr lang="en-US" sz="2400" dirty="0"/>
              <a:t>                          [Optional zoom lecture </a:t>
            </a:r>
            <a:r>
              <a:rPr lang="en-US" sz="2400" b="1" dirty="0">
                <a:solidFill>
                  <a:srgbClr val="0070C0"/>
                </a:solidFill>
              </a:rPr>
              <a:t>tonight at 9:30 PM</a:t>
            </a:r>
            <a:r>
              <a:rPr lang="en-US" sz="2400" dirty="0"/>
              <a:t>]</a:t>
            </a:r>
          </a:p>
          <a:p>
            <a:endParaRPr lang="en-US" sz="2400" dirty="0"/>
          </a:p>
          <a:p>
            <a:r>
              <a:rPr lang="en-US" sz="2400" dirty="0"/>
              <a:t>Method of bounded difference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37009-FAB7-1509-020F-CEA9A8B1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7030A0"/>
                </a:solidFill>
              </a:rPr>
              <a:t>Chebyshev’s</a:t>
            </a:r>
            <a:r>
              <a:rPr lang="en-US" sz="3600" b="1" dirty="0">
                <a:solidFill>
                  <a:srgbClr val="7030A0"/>
                </a:solidFill>
              </a:rPr>
              <a:t> Inequality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7C87-4399-4169-8EAA-A2FF838D2D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3886200"/>
                <a:ext cx="7010400" cy="1752600"/>
              </a:xfrm>
            </p:spPr>
            <p:txBody>
              <a:bodyPr/>
              <a:lstStyle/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Max. load is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loglog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with high probability</a:t>
                </a:r>
                <a:r>
                  <a:rPr lang="en-US" sz="2000" dirty="0"/>
                  <a:t>.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endParaRPr lang="en-US" sz="2000" dirty="0"/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Concentration of number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of empty bins </a:t>
                </a:r>
                <a:r>
                  <a:rPr lang="en-US" sz="2000" dirty="0">
                    <a:solidFill>
                      <a:schemeClr val="tx1"/>
                    </a:solidFill>
                  </a:rPr>
                  <a:t>around expectation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3886200"/>
                <a:ext cx="7010400" cy="1752600"/>
              </a:xfrm>
              <a:blipFill rotWithShape="1">
                <a:blip r:embed="rId2"/>
                <a:stretch>
                  <a:fillRect l="-696" t="-1742" b="-9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3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400" y="15240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4400" y="16002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057401" y="609600"/>
            <a:ext cx="4753884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What do these expressions </a:t>
            </a:r>
            <a:r>
              <a:rPr lang="en-US" sz="2400" b="1" u="sng" dirty="0">
                <a:solidFill>
                  <a:srgbClr val="C00000"/>
                </a:solidFill>
              </a:rPr>
              <a:t>mean</a:t>
            </a:r>
            <a:r>
              <a:rPr lang="en-US" sz="2400" b="1" dirty="0">
                <a:solidFill>
                  <a:schemeClr val="tx1"/>
                </a:solidFill>
              </a:rPr>
              <a:t> ?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52600" y="2496200"/>
          <a:ext cx="7086600" cy="36692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8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2678668"/>
                <a:ext cx="352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Value taken for elementary event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678668"/>
                <a:ext cx="352840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57" t="-8197" r="-2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74915" y="4189664"/>
                <a:ext cx="508408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15" y="4189664"/>
                <a:ext cx="508408" cy="37555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1566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30186" y="4799264"/>
                <a:ext cx="39786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186" y="4799264"/>
                <a:ext cx="397866" cy="610936"/>
              </a:xfrm>
              <a:prstGeom prst="rect">
                <a:avLst/>
              </a:prstGeom>
              <a:blipFill rotWithShape="1">
                <a:blip r:embed="rId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01878" y="3435730"/>
                <a:ext cx="931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78" y="3435730"/>
                <a:ext cx="93192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04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4915" y="5638800"/>
                <a:ext cx="49077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15" y="5638800"/>
                <a:ext cx="490775" cy="374270"/>
              </a:xfrm>
              <a:prstGeom prst="rect">
                <a:avLst/>
              </a:prstGeom>
              <a:blipFill rotWithShape="1">
                <a:blip r:embed="rId7"/>
                <a:stretch>
                  <a:fillRect t="-6557" r="-1625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963" y="3444319"/>
                <a:ext cx="1308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63" y="3444319"/>
                <a:ext cx="130862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4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44792" y="4196394"/>
                <a:ext cx="107747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𝝎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792" y="4196394"/>
                <a:ext cx="1077474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6818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00063" y="4805994"/>
                <a:ext cx="774571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𝝎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063" y="4805994"/>
                <a:ext cx="774571" cy="661912"/>
              </a:xfrm>
              <a:prstGeom prst="rect">
                <a:avLst/>
              </a:prstGeom>
              <a:blipFill rotWithShape="1">
                <a:blip r:embed="rId10"/>
                <a:stretch>
                  <a:fillRect r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44792" y="5645530"/>
                <a:ext cx="76649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𝝎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792" y="5645530"/>
                <a:ext cx="766492" cy="380810"/>
              </a:xfrm>
              <a:prstGeom prst="rect">
                <a:avLst/>
              </a:prstGeom>
              <a:blipFill rotWithShape="1">
                <a:blip r:embed="rId11"/>
                <a:stretch>
                  <a:fillRect t="-4762" r="-1040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8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5" grpId="0"/>
      <p:bldP spid="6" grpId="0"/>
      <p:bldP spid="8" grpId="0"/>
      <p:bldP spid="9" grpId="0"/>
      <p:bldP spid="13" grpId="0"/>
      <p:bldP spid="16" grpId="0"/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Variance </a:t>
                </a:r>
                <a:r>
                  <a:rPr lang="en-US" sz="3600" b="1" dirty="0"/>
                  <a:t>of 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Var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sz="2400" dirty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 smtClean="0"/>
                      <m:t>[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400" b="0" i="0" dirty="0" smtClean="0"/>
                      <m:t>]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  <m:sup/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sz="24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[</m:t>
                            </m:r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400" i="1" dirty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400" b="1" dirty="0"/>
                      <m:t>P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n-US" sz="2400" dirty="0" smtClean="0"/>
                      <m:t>]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IN" sz="2400" dirty="0"/>
                  <a:t>            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  <m:sup/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  </m:t>
                            </m:r>
                            <m:r>
                              <m:rPr>
                                <m:nor/>
                              </m:rPr>
                              <a:rPr lang="en-US" sz="24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[</m:t>
                            </m:r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</m:e>
                          <m:sup>
                            <m: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400" b="1" i="0" dirty="0" smtClean="0">
                            <a:latin typeface="Cambria Math"/>
                          </a:rPr>
                          <m:t>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2400" b="1" i="1" dirty="0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400" i="1" dirty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400" b="1" dirty="0"/>
                      <m:t>P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n-US" sz="2400" dirty="0"/>
                      <m:t>]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  +   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dirty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sub>
                          <m:sup/>
                          <m:e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1" i="1" dirty="0" smtClean="0">
                                <a:latin typeface="Cambria Math"/>
                              </a:rPr>
                              <m:t>⋅</m:t>
                            </m:r>
                            <m:r>
                              <a:rPr lang="en-US" sz="2400" b="1" i="0" dirty="0" smtClean="0"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dirty="0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a:rPr lang="en-US" sz="2400" b="0" i="1" dirty="0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sz="24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a:rPr lang="en-US" sz="2400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: Any relation between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  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 is 0-1 ?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Answer</a:t>
                </a:r>
                <a:r>
                  <a:rPr lang="en-US" sz="2400" dirty="0"/>
                  <a:t>: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].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3"/>
                <a:stretch>
                  <a:fillRect l="-1053" t="-3504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2971800"/>
            <a:ext cx="11430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3048000"/>
            <a:ext cx="3581400" cy="550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30859"/>
            <a:ext cx="12954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4650059"/>
            <a:ext cx="27432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4724400"/>
            <a:ext cx="22860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4694663"/>
            <a:ext cx="21336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2057400"/>
            <a:ext cx="1548161" cy="4479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2066693"/>
            <a:ext cx="1548161" cy="4479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C7C2A0-A416-3037-87AF-ADAB1A7B3617}"/>
                  </a:ext>
                </a:extLst>
              </p:cNvPr>
              <p:cNvSpPr txBox="1"/>
              <p:nvPr/>
            </p:nvSpPr>
            <p:spPr>
              <a:xfrm>
                <a:off x="1568701" y="4217272"/>
                <a:ext cx="8649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C7C2A0-A416-3037-87AF-ADAB1A7B3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701" y="4217272"/>
                <a:ext cx="86498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quals 13">
            <a:extLst>
              <a:ext uri="{FF2B5EF4-FFF2-40B4-BE49-F238E27FC236}">
                <a16:creationId xmlns:a16="http://schemas.microsoft.com/office/drawing/2014/main" id="{0A49C5A5-CBC9-71B7-059F-65E96E566A46}"/>
              </a:ext>
            </a:extLst>
          </p:cNvPr>
          <p:cNvSpPr/>
          <p:nvPr/>
        </p:nvSpPr>
        <p:spPr>
          <a:xfrm rot="5400000">
            <a:off x="1735978" y="3790785"/>
            <a:ext cx="530425" cy="530425"/>
          </a:xfrm>
          <a:prstGeom prst="mathEqual">
            <a:avLst>
              <a:gd name="adj1" fmla="val 7015"/>
              <a:gd name="adj2" fmla="val 117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Chebyshev</a:t>
            </a:r>
            <a:r>
              <a:rPr lang="en-US" sz="3600" b="1" dirty="0" err="1"/>
              <a:t>’s</a:t>
            </a:r>
            <a:r>
              <a:rPr lang="en-US" sz="3600" b="1" dirty="0"/>
              <a:t> Inequality</a:t>
            </a: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P[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E[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]|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000" dirty="0"/>
                  <a:t>]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=   </a:t>
                </a:r>
                <a:r>
                  <a:rPr lang="en-US" sz="2000" b="1" dirty="0"/>
                  <a:t>P[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sz="20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[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]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] </a:t>
                </a:r>
              </a:p>
              <a:p>
                <a:pPr marL="0" indent="0">
                  <a:buNone/>
                </a:pPr>
                <a:r>
                  <a:rPr lang="en-US" sz="2000" dirty="0"/>
                  <a:t>Using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Markov</a:t>
                </a:r>
                <a:r>
                  <a:rPr lang="en-US" sz="2000" dirty="0"/>
                  <a:t> Inequality,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≤</m:t>
                      </m:r>
                      <m:box>
                        <m:box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1" dirty="0"/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[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1" dirty="0"/>
                                    <m:t>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[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]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dirty="0"/>
                                <m:t>]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1" dirty="0"/>
                                <m:t>E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]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1" dirty="0"/>
                                    <m:t>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[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]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latin typeface="Cambria Math"/>
                                </a:rPr>
                                <m:t>Var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000" b="1" i="1" dirty="0" smtClean="0">
                                  <a:latin typeface="Cambria Math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sSup>
                                <m:sSupPr>
                                  <m:ctrlPr>
                                    <a:rPr lang="en-US" sz="20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i="0" dirty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1" i="1" dirty="0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IN" sz="2000" dirty="0"/>
                  <a:t>: standard deviation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IN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4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Covariance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be 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 ,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: any two random variables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rgbClr val="7030A0"/>
                    </a:solidFill>
                  </a:rPr>
                  <a:t>Covariance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) =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  <m:r>
                      <a:rPr lang="en-US" sz="2000" b="0" i="1" dirty="0" smtClean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m:rPr>
                        <m:nor/>
                      </m:rP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This is a quantitative measure for the dependency between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Observation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 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are independent </a:t>
                </a:r>
                <a:r>
                  <a:rPr lang="en-US" sz="2000" dirty="0">
                    <a:sym typeface="Wingdings" pitchFamily="2" charset="2"/>
                  </a:rPr>
                  <a:t>    ?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4888468"/>
                <a:ext cx="209102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Covariance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/>
                  <a:t>) = 0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888468"/>
                <a:ext cx="209102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32" t="-8197" r="-40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2209800" y="3886200"/>
            <a:ext cx="4572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Think over it for a few moments …</a:t>
            </a:r>
          </a:p>
        </p:txBody>
      </p:sp>
    </p:spTree>
    <p:extLst>
      <p:ext uri="{BB962C8B-B14F-4D97-AF65-F5344CB8AC3E}">
        <p14:creationId xmlns:p14="http://schemas.microsoft.com/office/powerpoint/2010/main" val="100794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</a:p>
          </p:txBody>
        </p:sp>
      </p:grp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952500" y="2754351"/>
            <a:ext cx="1181100" cy="0"/>
            <a:chOff x="952500" y="2754351"/>
            <a:chExt cx="1181100" cy="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>
              <a:off x="952500" y="2754351"/>
              <a:ext cx="6323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622967" y="3337932"/>
            <a:ext cx="1782870" cy="0"/>
            <a:chOff x="1622967" y="3337932"/>
            <a:chExt cx="1782870" cy="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34337" y="3337932"/>
              <a:ext cx="5715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622967" y="3337932"/>
              <a:ext cx="6477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312948" y="3337932"/>
              <a:ext cx="4953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584867" y="3033132"/>
            <a:ext cx="54873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316200" y="3612995"/>
            <a:ext cx="1017014" cy="0"/>
            <a:chOff x="2316200" y="3612995"/>
            <a:chExt cx="1017014" cy="0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2819400" y="3612995"/>
              <a:ext cx="5138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2316200" y="3612995"/>
              <a:ext cx="49204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362200" y="3891776"/>
            <a:ext cx="1639088" cy="0"/>
            <a:chOff x="2362200" y="3891776"/>
            <a:chExt cx="1639088" cy="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362200" y="3891776"/>
              <a:ext cx="47213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895600" y="3891776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505200" y="3891776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H="1">
            <a:off x="2285999" y="36111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14800" y="3886200"/>
            <a:ext cx="49608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73746" y="4148254"/>
            <a:ext cx="1098254" cy="0"/>
            <a:chOff x="3473746" y="4148254"/>
            <a:chExt cx="1098254" cy="0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05200" y="4419600"/>
            <a:ext cx="1639088" cy="0"/>
            <a:chOff x="3505200" y="4419600"/>
            <a:chExt cx="1639088" cy="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971800" y="4702097"/>
            <a:ext cx="2165054" cy="0"/>
            <a:chOff x="2971800" y="4702097"/>
            <a:chExt cx="2165054" cy="0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flipH="1">
            <a:off x="4648200" y="5257800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009112" y="4960434"/>
            <a:ext cx="2172488" cy="14869"/>
            <a:chOff x="3009112" y="4960434"/>
            <a:chExt cx="2172488" cy="14869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48200" y="5538439"/>
            <a:ext cx="1295400" cy="0"/>
            <a:chOff x="4648200" y="5538439"/>
            <a:chExt cx="1295400" cy="0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 flipH="1">
            <a:off x="4648199" y="38862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429000" y="41445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2971800" y="46779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181599" y="44196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181600" y="49827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48199" y="52578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2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1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3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1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4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5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1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6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6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7" dur="2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6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2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7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8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7500"/>
                                </p:stCondLst>
                                <p:childTnLst>
                                  <p:par>
                                    <p:cTn id="8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8000"/>
                                </p:stCondLst>
                                <p:childTnLst>
                                  <p:par>
                                    <p:cTn id="8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13784 0.00162 L 0.07066 0 L 0.27066 0.00162 L 0.1342 0 L 0.34149 0 L 0.40729 0 L 0.27204 0 L 0.47204 0 L 0.20121 0.00162 L 0.47326 0 L 0.40243 -0.00324 L 0.54149 -0.00162 C 0.54392 0 0.54878 0.00324 0.54878 0.00324 L 0.55243 0.01481 L 0.53541 -0.00973 " pathEditMode="relative" ptsTypes="AAAAAAAAAAAAfAAA">
                                          <p:cBhvr>
                                            <p:cTn id="6" dur="5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1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1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7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7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2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8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2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8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9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7500"/>
                                </p:stCondLst>
                                <p:childTnLst>
                                  <p:par>
                                    <p:cTn id="9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80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75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Covariance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be 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 ,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: any two random variables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rgbClr val="7030A0"/>
                    </a:solidFill>
                  </a:rPr>
                  <a:t>Covariance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) =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  <m:r>
                      <a:rPr lang="en-US" sz="2000" b="0" i="1" dirty="0" smtClean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m:rPr>
                        <m:nor/>
                      </m:rP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1</a:t>
                </a:r>
                <a:r>
                  <a:rPr lang="en-US" sz="2000" dirty="0"/>
                  <a:t>: (Ball bin problem)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be the random variable defined as follows.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if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th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bin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is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empty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0      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otherwise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Prove that </a:t>
                </a:r>
                <a:r>
                  <a:rPr lang="en-US" sz="2000" dirty="0">
                    <a:solidFill>
                      <a:srgbClr val="7030A0"/>
                    </a:solidFill>
                  </a:rPr>
                  <a:t>Covariance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) &lt;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with least/no calculations.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81637" y="5471779"/>
                <a:ext cx="465672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] −</m:t>
                      </m:r>
                      <m:r>
                        <a:rPr lang="en-US" b="1" i="0" smtClean="0">
                          <a:latin typeface="Cambria Math"/>
                        </a:rPr>
                        <m:t>𝐏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0" i="1" smtClean="0">
                          <a:latin typeface="Cambria Math"/>
                        </a:rPr>
                        <m:t>])</m:t>
                      </m:r>
                      <m:r>
                        <a:rPr lang="en-US" b="1" i="1" smtClean="0">
                          <a:latin typeface="Cambria Math"/>
                        </a:rPr>
                        <m:t>⋅</m:t>
                      </m:r>
                      <m:r>
                        <a:rPr lang="en-US" b="1" i="0" smtClean="0">
                          <a:latin typeface="Cambria Math"/>
                        </a:rPr>
                        <m:t>𝐏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37" y="5471779"/>
                <a:ext cx="4656723" cy="39562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6528" y="5037273"/>
            <a:ext cx="320945" cy="1828800"/>
          </a:xfrm>
          <a:prstGeom prst="rightBrac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4170047" y="5481593"/>
            <a:ext cx="312870" cy="948238"/>
          </a:xfrm>
          <a:prstGeom prst="rightBrace">
            <a:avLst>
              <a:gd name="adj1" fmla="val 8333"/>
              <a:gd name="adj2" fmla="val 49390"/>
            </a:avLst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5486400"/>
            <a:ext cx="3429000" cy="3275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5029200"/>
            <a:ext cx="3429000" cy="3275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9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Covariance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 ,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: any two random variables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rgbClr val="7030A0"/>
                    </a:solidFill>
                  </a:rPr>
                  <a:t>Covariance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) =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  <m:r>
                      <a:rPr lang="en-US" sz="2000" b="0" i="1" dirty="0" smtClean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m:rPr>
                        <m:nor/>
                      </m:rP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2</a:t>
                </a:r>
                <a:r>
                  <a:rPr lang="en-US" sz="2000" dirty="0"/>
                  <a:t>: (Ball bin problem)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be the random variable defined as follows.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if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th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bin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has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at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least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1" dirty="0"/>
                              <m:t>log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rgbClr val="0070C0"/>
                                </a:solidFill>
                              </a:rPr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1" dirty="0" err="1"/>
                              <m:t>loglog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balls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0      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otherwise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Prove that </a:t>
                </a:r>
                <a:r>
                  <a:rPr lang="en-US" sz="2000" dirty="0">
                    <a:solidFill>
                      <a:srgbClr val="7030A0"/>
                    </a:solidFill>
                  </a:rPr>
                  <a:t>Covariance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) &lt;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with least/no calculations.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 b="-24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4306230"/>
            <a:ext cx="4800600" cy="3419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4648200"/>
            <a:ext cx="4800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B7BF1-41DA-594D-9FB1-71A25DE338CF}"/>
              </a:ext>
            </a:extLst>
          </p:cNvPr>
          <p:cNvSpPr/>
          <p:nvPr/>
        </p:nvSpPr>
        <p:spPr>
          <a:xfrm>
            <a:off x="457200" y="3468030"/>
            <a:ext cx="4800600" cy="3419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1D4A4-8EA0-D464-DC68-14C50C87244D}"/>
              </a:ext>
            </a:extLst>
          </p:cNvPr>
          <p:cNvSpPr txBox="1"/>
          <p:nvPr/>
        </p:nvSpPr>
        <p:spPr>
          <a:xfrm>
            <a:off x="3505200" y="6352143"/>
            <a:ext cx="141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</a:t>
            </a:r>
            <a:r>
              <a:rPr lang="en-US" sz="1800" b="1" dirty="0">
                <a:solidFill>
                  <a:srgbClr val="006C31"/>
                </a:solidFill>
              </a:rPr>
              <a:t>homework</a:t>
            </a:r>
            <a:r>
              <a:rPr lang="en-US" sz="1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14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32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3200" dirty="0"/>
                  <a:t> = 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800" dirty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+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Cov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Proof: 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using</a:t>
                </a:r>
              </a:p>
              <a:p>
                <a:r>
                  <a:rPr lang="en-US" sz="2000" dirty="0"/>
                  <a:t>  linearity of expectation </a:t>
                </a:r>
              </a:p>
              <a:p>
                <a:r>
                  <a:rPr lang="en-US" sz="2000" dirty="0"/>
                  <a:t> definition of covariance.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/>
                  <a:t>, then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 =       </a:t>
                </a:r>
                <a:r>
                  <a:rPr lang="en-IN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05200" y="4495800"/>
                <a:ext cx="3089820" cy="79983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Var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dirty="0"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latin typeface="Cambria Math"/>
                            </a:rPr>
                            <m:t>≠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>
                              <a:latin typeface="Cambria Math"/>
                            </a:rPr>
                            <m:t> 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Cov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495800"/>
                <a:ext cx="3089820" cy="799834"/>
              </a:xfrm>
              <a:prstGeom prst="rect">
                <a:avLst/>
              </a:prstGeom>
              <a:blipFill rotWithShape="1">
                <a:blip r:embed="rId4"/>
                <a:stretch>
                  <a:fillRect r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724400" y="1676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5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Theorem</a:t>
            </a:r>
            <a:br>
              <a:rPr lang="en-US" sz="3600" b="1" dirty="0">
                <a:solidFill>
                  <a:srgbClr val="C00000"/>
                </a:solidFill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be a random variable 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</a:p>
              <a:p>
                <a:r>
                  <a:rPr lang="en-US" sz="2000" dirty="0"/>
                  <a:t>Each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0</a:t>
                </a:r>
                <a:r>
                  <a:rPr lang="en-US" sz="2000" dirty="0"/>
                  <a:t>-</a:t>
                </a:r>
                <a:r>
                  <a:rPr lang="en-US" sz="2000" b="1" dirty="0"/>
                  <a:t>1</a:t>
                </a:r>
                <a:r>
                  <a:rPr lang="en-US" sz="2000" dirty="0"/>
                  <a:t> random variable.</a:t>
                </a:r>
              </a:p>
              <a:p>
                <a:r>
                  <a:rPr lang="en-US" sz="2000" b="1" dirty="0" err="1">
                    <a:solidFill>
                      <a:srgbClr val="7030A0"/>
                    </a:solidFill>
                  </a:rPr>
                  <a:t>Cov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&lt; 0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Then,</a:t>
                </a:r>
              </a:p>
              <a:p>
                <a:pPr marL="0" indent="0" algn="ctr">
                  <a:buNone/>
                </a:pPr>
                <a:r>
                  <a:rPr lang="en-US" sz="2800" b="1" dirty="0"/>
                  <a:t>P[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b="1" dirty="0"/>
                  <a:t>E</a:t>
                </a:r>
                <a:r>
                  <a:rPr lang="en-US" sz="2800" dirty="0"/>
                  <a:t>[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800" dirty="0"/>
                  <a:t>]|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800" dirty="0"/>
                  <a:t>]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800" dirty="0"/>
                  <a:t>    </a:t>
                </a:r>
                <a:r>
                  <a:rPr lang="en-US" sz="2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72200" y="3931887"/>
                <a:ext cx="910826" cy="90486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[</m:t>
                          </m:r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931887"/>
                <a:ext cx="910826" cy="904863"/>
              </a:xfrm>
              <a:prstGeom prst="rect">
                <a:avLst/>
              </a:prstGeom>
              <a:blipFill rotWithShape="1">
                <a:blip r:embed="rId3"/>
                <a:stretch>
                  <a:fillRect r="-17450" b="-2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352800" y="1600200"/>
            <a:ext cx="5105400" cy="3275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the </a:t>
            </a:r>
            <a:r>
              <a:rPr lang="en-US" sz="3600" b="1" dirty="0">
                <a:solidFill>
                  <a:srgbClr val="C00000"/>
                </a:solidFill>
              </a:rPr>
              <a:t>theorem</a:t>
            </a:r>
            <a:endParaRPr lang="en-IN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P[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]|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/>
                  <a:t>]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Var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 sz="2400" b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Var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1" i="1" dirty="0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sz="2400" b="1" i="1" dirty="0" smtClean="0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sz="2400" b="1" i="1" dirty="0" smtClean="0"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sz="2400" b="1" i="1" dirty="0" smtClean="0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b="1" i="0" dirty="0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Cov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 ≤</m:t>
                    </m:r>
                    <m:box>
                      <m:box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1" i="1" dirty="0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 sz="2400" b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Var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≤</m:t>
                    </m:r>
                    <m:box>
                      <m:box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1" i="1" dirty="0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 sz="2400" b="1" i="0" dirty="0" smtClean="0">
                                    <a:latin typeface="Cambria Math"/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]</m:t>
                                </m:r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[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67400" y="1905000"/>
            <a:ext cx="25908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 err="1">
                <a:solidFill>
                  <a:schemeClr val="tx1"/>
                </a:solidFill>
              </a:rPr>
              <a:t>Chebyshev’s</a:t>
            </a:r>
            <a:r>
              <a:rPr lang="en-US" dirty="0">
                <a:solidFill>
                  <a:schemeClr val="tx1"/>
                </a:solidFill>
              </a:rPr>
              <a:t>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5943600" y="3505200"/>
                <a:ext cx="2590800" cy="6096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7030A0"/>
                        </a:solidFill>
                        <a:latin typeface="Cambria Math"/>
                      </a:rPr>
                      <m:t>Cov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&lt;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25908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943600" y="4191000"/>
                <a:ext cx="2590800" cy="6096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0−1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r.v.</a:t>
                </a: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191000"/>
                <a:ext cx="25908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79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Applications </a:t>
            </a:r>
            <a:r>
              <a:rPr lang="en-US" sz="2800" dirty="0"/>
              <a:t>of the </a:t>
            </a:r>
            <a:r>
              <a:rPr lang="en-US" sz="2800" dirty="0" err="1">
                <a:solidFill>
                  <a:srgbClr val="C00000"/>
                </a:solidFill>
              </a:rPr>
              <a:t>Theorm</a:t>
            </a:r>
            <a:br>
              <a:rPr lang="en-US" sz="2400" dirty="0">
                <a:solidFill>
                  <a:srgbClr val="C0000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Balls into Bins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Balls into Bins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Ball-bin 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ball selects its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676400" y="5334000"/>
              <a:ext cx="5896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          2           3               …                 j                  …                   n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2600" y="1447800"/>
            <a:ext cx="5908990" cy="609600"/>
            <a:chOff x="1752600" y="1447800"/>
            <a:chExt cx="5908990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1447800"/>
              <a:ext cx="5908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    2      3    4      5                                 …                         m-1   m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0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Application  1 </a:t>
            </a:r>
            <a:r>
              <a:rPr lang="en-US" sz="2800" dirty="0"/>
              <a:t>of the </a:t>
            </a:r>
            <a:r>
              <a:rPr lang="en-US" sz="2800" dirty="0">
                <a:solidFill>
                  <a:srgbClr val="C00000"/>
                </a:solidFill>
              </a:rPr>
              <a:t>Theorem</a:t>
            </a:r>
            <a:br>
              <a:rPr lang="en-US" sz="2400" dirty="0">
                <a:solidFill>
                  <a:srgbClr val="C0000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Balls into Bins:</a:t>
            </a:r>
            <a:r>
              <a:rPr lang="en-US" sz="2800" b="1" dirty="0">
                <a:solidFill>
                  <a:srgbClr val="0070C0"/>
                </a:solidFill>
              </a:rPr>
              <a:t>  Empty bins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/>
                  <a:t> number of empty bins.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b="1" dirty="0"/>
                  <a:t>P[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]|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400" dirty="0"/>
                      <m:t>]</m:t>
                    </m:r>
                    <m:r>
                      <m:rPr>
                        <m:nor/>
                      </m:rPr>
                      <a:rPr lang="en-US" sz="2400" b="0" i="0" dirty="0" smtClean="0"/>
                      <m:t>/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70C0"/>
                        </a:solidFill>
                      </a:rPr>
                      <m:t>2</m:t>
                    </m:r>
                  </m:oMath>
                </a14:m>
                <a:r>
                  <a:rPr lang="en-US" sz="2400" dirty="0"/>
                  <a:t>]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/>
                  <a:t> 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Interestingly this is a very loose bound.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get bound which is inverse exponential. </a:t>
                </a:r>
              </a:p>
              <a:p>
                <a:pPr marL="0" indent="0">
                  <a:buNone/>
                </a:pPr>
                <a:r>
                  <a:rPr lang="en-US" sz="2000" dirty="0"/>
                  <a:t>It is possible using “Method of Bounded Difference” to be discussed in future…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endParaRPr lang="en-IN" sz="24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971800" y="4648200"/>
            <a:ext cx="3733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Theorem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90133" y="2477163"/>
                <a:ext cx="651140" cy="64703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dirty="0"/>
                            <m:t>[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dirty="0"/>
                            <m:t>]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133" y="2477163"/>
                <a:ext cx="651140" cy="647037"/>
              </a:xfrm>
              <a:prstGeom prst="rect">
                <a:avLst/>
              </a:prstGeom>
              <a:blipFill rotWithShape="1">
                <a:blip r:embed="rId3"/>
                <a:stretch>
                  <a:fillRect r="-12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93121" y="4743730"/>
                <a:ext cx="1126334" cy="7233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≤ </m:t>
                      </m:r>
                      <m:f>
                        <m:f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[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121" y="4743730"/>
                <a:ext cx="1126334" cy="723340"/>
              </a:xfrm>
              <a:prstGeom prst="rect">
                <a:avLst/>
              </a:prstGeom>
              <a:blipFill rotWithShape="1">
                <a:blip r:embed="rId4"/>
                <a:stretch>
                  <a:fillRect r="-1081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31634" y="4850234"/>
                <a:ext cx="2407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P[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]|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/>
                  <a:t>]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34" y="4850234"/>
                <a:ext cx="240726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051" t="-10667" r="-557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36888" y="2539071"/>
                <a:ext cx="2073966" cy="5232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exp(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/>
                      </a:rPr>
                      <m:t>𝑐</m:t>
                    </m:r>
                    <m:r>
                      <m:rPr>
                        <m:nor/>
                      </m:rPr>
                      <a:rPr lang="en-US" sz="28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b="1" dirty="0"/>
                      <m:t>E</m:t>
                    </m:r>
                    <m:r>
                      <m:rPr>
                        <m:nor/>
                      </m:rPr>
                      <a:rPr lang="en-US" sz="2800" dirty="0"/>
                      <m:t>[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800" dirty="0"/>
                  <a:t>])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888" y="2539071"/>
                <a:ext cx="207396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5848" t="-9195" r="-8480" b="-321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89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 animBg="1"/>
      <p:bldP spid="8" grpId="0" animBg="1"/>
      <p:bldP spid="2" grpId="0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Application 2 </a:t>
            </a:r>
            <a:r>
              <a:rPr lang="en-US" sz="2800" dirty="0"/>
              <a:t>of the </a:t>
            </a:r>
            <a:r>
              <a:rPr lang="en-US" sz="2800" dirty="0">
                <a:solidFill>
                  <a:srgbClr val="C00000"/>
                </a:solidFill>
              </a:rPr>
              <a:t>Theorem</a:t>
            </a:r>
            <a:br>
              <a:rPr lang="en-US" sz="2400" dirty="0">
                <a:solidFill>
                  <a:srgbClr val="C0000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rgbClr val="0070C0"/>
                    </a:solidFill>
                  </a:rPr>
                  <a:t>Balls into Bins  </a:t>
                </a:r>
              </a:p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Maximum load is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2800" b="1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800" b="1" dirty="0" smtClean="0">
                        <a:solidFill>
                          <a:schemeClr val="tx1"/>
                        </a:solidFill>
                      </a:rPr>
                      <m:t>log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sz="2800" b="1" dirty="0" smtClean="0">
                        <a:solidFill>
                          <a:schemeClr val="tx1"/>
                        </a:solidFill>
                      </a:rPr>
                      <m:t>loglog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b="1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9768E-A318-9C84-D7A1-28326684773D}"/>
              </a:ext>
            </a:extLst>
          </p:cNvPr>
          <p:cNvSpPr txBox="1"/>
          <p:nvPr/>
        </p:nvSpPr>
        <p:spPr>
          <a:xfrm>
            <a:off x="2576001" y="5562600"/>
            <a:ext cx="40650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First we revisit the proof for upper bound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6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careful look at the 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Callout 9"/>
          <p:cNvSpPr/>
          <p:nvPr/>
        </p:nvSpPr>
        <p:spPr>
          <a:xfrm>
            <a:off x="5638800" y="2502932"/>
            <a:ext cx="3276600" cy="1432780"/>
          </a:xfrm>
          <a:prstGeom prst="cloudCallout">
            <a:avLst>
              <a:gd name="adj1" fmla="val 30639"/>
              <a:gd name="adj2" fmla="val 6996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Can you break the walk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8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into stages ? Think carefully …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3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0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Ball-bin 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ball falls into a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/>
                  <a:t>For the case when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very high probability, maximum load is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). </a:t>
                </a:r>
                <a:endParaRPr lang="en-US" sz="2000" b="1" dirty="0"/>
              </a:p>
              <a:p>
                <a:pPr marL="0" indent="0" algn="ctr">
                  <a:buNone/>
                </a:pPr>
                <a:endParaRPr lang="en-US" sz="18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902732"/>
            <a:chOff x="1676400" y="4800600"/>
            <a:chExt cx="5867400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2" t="-8197" r="-13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33400" y="5638800"/>
            <a:ext cx="27051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76600" y="5638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9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 animBg="1"/>
      <p:bldP spid="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ea typeface="Cambria Math"/>
                  </a:rPr>
                  <a:t>Event</a:t>
                </a:r>
                <a:r>
                  <a:rPr lang="en-US" sz="2800" dirty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b="1" dirty="0"/>
                  <a:t> </a:t>
                </a:r>
                <a:r>
                  <a:rPr lang="en-US" sz="2000" dirty="0" err="1"/>
                  <a:t>lnln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Event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/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has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tx1"/>
                        </a:solidFill>
                        <a:latin typeface="Cambria Math"/>
                      </a:rPr>
                      <m:t>ln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b="1" dirty="0"/>
                  <a:t> </a:t>
                </a:r>
                <a:r>
                  <a:rPr lang="en-US" sz="2000" dirty="0" err="1"/>
                  <a:t>lnln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In order to show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it suffice to show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&lt; ??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b="-7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27" t="-8197" r="-7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4707095" y="3061453"/>
            <a:ext cx="914400" cy="1283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0" y="5647390"/>
                <a:ext cx="603755" cy="3724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47390"/>
                <a:ext cx="603755" cy="372410"/>
              </a:xfrm>
              <a:prstGeom prst="rect">
                <a:avLst/>
              </a:prstGeom>
              <a:blipFill rotWithShape="1">
                <a:blip r:embed="rId5"/>
                <a:stretch>
                  <a:fillRect t="-6452" r="-12121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3124200" y="5943600"/>
            <a:ext cx="2514600" cy="533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176052" y="4590813"/>
                <a:ext cx="1979966" cy="40094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52" y="4590813"/>
                <a:ext cx="1979966" cy="400944"/>
              </a:xfrm>
              <a:prstGeom prst="rect">
                <a:avLst/>
              </a:prstGeom>
              <a:blipFill>
                <a:blip r:embed="rId6"/>
                <a:stretch>
                  <a:fillRect l="-2462" t="-107576" r="-5231" b="-165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3DA086-63BC-F35E-9068-83808BCDA65C}"/>
                  </a:ext>
                </a:extLst>
              </p:cNvPr>
              <p:cNvSpPr txBox="1"/>
              <p:nvPr/>
            </p:nvSpPr>
            <p:spPr>
              <a:xfrm>
                <a:off x="6055296" y="4590813"/>
                <a:ext cx="1120756" cy="45313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3DA086-63BC-F35E-9068-83808BCD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296" y="4590813"/>
                <a:ext cx="1120756" cy="453137"/>
              </a:xfrm>
              <a:prstGeom prst="rect">
                <a:avLst/>
              </a:prstGeom>
              <a:blipFill>
                <a:blip r:embed="rId7"/>
                <a:stretch>
                  <a:fillRect t="-60811" r="-25543" b="-1148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0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49" grpId="0" animBg="1"/>
      <p:bldP spid="60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447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>
                    <a:solidFill>
                      <a:srgbClr val="C00000"/>
                    </a:solidFill>
                  </a:rPr>
                  <a:t>AIM: </a:t>
                </a:r>
                <a:r>
                  <a:rPr lang="en-US" sz="3600" dirty="0"/>
                  <a:t>To show</a:t>
                </a:r>
                <a:br>
                  <a:rPr lang="en-US" sz="3600" dirty="0"/>
                </a:br>
                <a:r>
                  <a:rPr lang="en-US" sz="3600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br>
                  <a:rPr lang="en-US" sz="3600" dirty="0">
                    <a:solidFill>
                      <a:srgbClr val="0070C0"/>
                    </a:solidFill>
                  </a:rPr>
                </a:br>
                <a:br>
                  <a:rPr lang="en-US" sz="2800" dirty="0"/>
                </a:br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447800"/>
                <a:ext cx="7772400" cy="1362075"/>
              </a:xfrm>
              <a:blipFill rotWithShape="1">
                <a:blip r:embed="rId2"/>
                <a:stretch>
                  <a:fillRect t="-6726" b="-789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3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th bin has at least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800" b="1">
                        <a:solidFill>
                          <a:srgbClr val="0070C0"/>
                        </a:solidFill>
                        <a:latin typeface="Cambria Math"/>
                      </a:rPr>
                      <m:t>𝐜</m:t>
                    </m:r>
                    <m:r>
                      <a:rPr lang="en-US" sz="2800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𝐥</m:t>
                    </m:r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 </m:t>
                    </m:r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𝐥𝐧𝐥𝐧</m:t>
                    </m:r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balls)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b="-154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599"/>
                <a:ext cx="8229600" cy="62484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th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bin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has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balls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(</m:t>
                                </m: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box>
                                      <m:box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box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solidFill>
                                      <a:srgbClr val="0070C0"/>
                                    </a:solidFill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…(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!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e>
                    </m:box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!</m:t>
                        </m:r>
                      </m:den>
                    </m:f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           ≤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If and only if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Taking logarithm on both sides,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inequality holds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599"/>
                <a:ext cx="8229600" cy="6248401"/>
              </a:xfrm>
              <a:blipFill>
                <a:blip r:embed="rId2"/>
                <a:stretch>
                  <a:fillRect l="-741" t="-7805" b="-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609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1066800"/>
            <a:ext cx="3886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4">
                <a:extLst>
                  <a:ext uri="{FF2B5EF4-FFF2-40B4-BE49-F238E27FC236}">
                    <a16:creationId xmlns:a16="http://schemas.microsoft.com/office/drawing/2014/main" id="{C3E31C97-8C06-3CF0-2653-600B8EBEB06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-76200"/>
                <a:ext cx="8153400" cy="868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3200" b="1" dirty="0">
                    <a:solidFill>
                      <a:srgbClr val="002060"/>
                    </a:solidFill>
                  </a:rPr>
                  <a:t>Calculating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 err="1"/>
                  <a:t>th</a:t>
                </a:r>
                <a:r>
                  <a:rPr lang="en-US" sz="3200" dirty="0"/>
                  <a:t> bin has at least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balls)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2" name="Title 4">
                <a:extLst>
                  <a:ext uri="{FF2B5EF4-FFF2-40B4-BE49-F238E27FC236}">
                    <a16:creationId xmlns:a16="http://schemas.microsoft.com/office/drawing/2014/main" id="{C3E31C97-8C06-3CF0-2653-600B8EBEB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-76200"/>
                <a:ext cx="8153400" cy="868362"/>
              </a:xfrm>
              <a:prstGeom prst="rect">
                <a:avLst/>
              </a:prstGeom>
              <a:blipFill>
                <a:blip r:embed="rId4"/>
                <a:stretch>
                  <a:fillRect b="-69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>
                <a:extLst>
                  <a:ext uri="{FF2B5EF4-FFF2-40B4-BE49-F238E27FC236}">
                    <a16:creationId xmlns:a16="http://schemas.microsoft.com/office/drawing/2014/main" id="{218DBEBC-61B5-8CF1-4C1C-11C5024D2FB3}"/>
                  </a:ext>
                </a:extLst>
              </p:cNvPr>
              <p:cNvSpPr/>
              <p:nvPr/>
            </p:nvSpPr>
            <p:spPr>
              <a:xfrm>
                <a:off x="3390900" y="2624897"/>
                <a:ext cx="5753100" cy="6818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Stirling</a:t>
                </a:r>
                <a:r>
                  <a:rPr lang="en-US" dirty="0" err="1">
                    <a:solidFill>
                      <a:schemeClr val="tx1"/>
                    </a:solidFill>
                  </a:rPr>
                  <a:t>’s</a:t>
                </a:r>
                <a:r>
                  <a:rPr lang="en-US" dirty="0">
                    <a:solidFill>
                      <a:schemeClr val="tx1"/>
                    </a:solidFill>
                  </a:rPr>
                  <a:t>  formula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!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Down Ribbon 1">
                <a:extLst>
                  <a:ext uri="{FF2B5EF4-FFF2-40B4-BE49-F238E27FC236}">
                    <a16:creationId xmlns:a16="http://schemas.microsoft.com/office/drawing/2014/main" id="{218DBEBC-61B5-8CF1-4C1C-11C5024D2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2624897"/>
                <a:ext cx="5753100" cy="6818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5">
                <a:extLst>
                  <a:ext uri="{FF2B5EF4-FFF2-40B4-BE49-F238E27FC236}">
                    <a16:creationId xmlns:a16="http://schemas.microsoft.com/office/drawing/2014/main" id="{292E2277-53D6-52F8-5822-F627516365B6}"/>
                  </a:ext>
                </a:extLst>
              </p:cNvPr>
              <p:cNvSpPr/>
              <p:nvPr/>
            </p:nvSpPr>
            <p:spPr>
              <a:xfrm>
                <a:off x="4381500" y="4114801"/>
                <a:ext cx="3657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5">
                <a:extLst>
                  <a:ext uri="{FF2B5EF4-FFF2-40B4-BE49-F238E27FC236}">
                    <a16:creationId xmlns:a16="http://schemas.microsoft.com/office/drawing/2014/main" id="{292E2277-53D6-52F8-5822-F6275163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4114801"/>
                <a:ext cx="3657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7943022" y="2947988"/>
            <a:ext cx="438978" cy="358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2" grpId="0"/>
      <p:bldP spid="2" grpId="0" animBg="1"/>
      <p:bldP spid="2" grpId="1" animBg="1"/>
      <p:bldP spid="5" grpId="0" animBg="1"/>
      <p:bldP spid="11" grpId="0" animBg="1"/>
      <p:bldP spid="1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load is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3200" b="1" dirty="0"/>
                      <m:t>log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3200" dirty="0"/>
                      <m:t>/</m:t>
                    </m:r>
                    <m:r>
                      <m:rPr>
                        <m:nor/>
                      </m:rPr>
                      <a:rPr lang="en-US" sz="3200" b="1" dirty="0" err="1"/>
                      <m:t>loglog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</a:t>
                </a:r>
                <a:r>
                  <a:rPr lang="en-US" sz="2400" dirty="0"/>
                  <a:t>(bin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has at least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balls)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≥ </a:t>
                </a:r>
                <a:r>
                  <a:rPr lang="en-US" sz="2400" b="1" dirty="0"/>
                  <a:t>P</a:t>
                </a:r>
                <a:r>
                  <a:rPr lang="en-US" sz="2400" dirty="0"/>
                  <a:t>(bin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has exactly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balls)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 dirty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≥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IN" sz="2400" dirty="0"/>
                  <a:t> =          ?         ,  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−1/4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IN" sz="2000" dirty="0"/>
                  <a:t>: Try to complete the proof. We shall discuss it in next class.</a:t>
                </a:r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078" b="-2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4743286"/>
                <a:ext cx="1201739" cy="66691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loglog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743286"/>
                <a:ext cx="1201739" cy="666914"/>
              </a:xfrm>
              <a:prstGeom prst="rect">
                <a:avLst/>
              </a:prstGeom>
              <a:blipFill rotWithShape="1">
                <a:blip r:embed="rId4"/>
                <a:stretch>
                  <a:fillRect r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495800" y="2590800"/>
            <a:ext cx="22098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33528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2590800"/>
            <a:ext cx="22098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462478-4E04-81A1-0378-F4B8826473BD}"/>
              </a:ext>
            </a:extLst>
          </p:cNvPr>
          <p:cNvSpPr/>
          <p:nvPr/>
        </p:nvSpPr>
        <p:spPr>
          <a:xfrm>
            <a:off x="3124200" y="4803558"/>
            <a:ext cx="3581400" cy="6066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animBg="1"/>
      <p:bldP spid="2" grpId="0" animBg="1"/>
      <p:bldP spid="7" grpId="0" animBg="1"/>
      <p:bldP spid="9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careful look at the 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15898" y="2575932"/>
            <a:ext cx="3185390" cy="14478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ne Callout 1 74"/>
          <p:cNvSpPr/>
          <p:nvPr/>
        </p:nvSpPr>
        <p:spPr>
          <a:xfrm>
            <a:off x="5029200" y="2575933"/>
            <a:ext cx="3657600" cy="472068"/>
          </a:xfrm>
          <a:prstGeom prst="borderCallout1">
            <a:avLst>
              <a:gd name="adj1" fmla="val 47331"/>
              <a:gd name="adj2" fmla="val 814"/>
              <a:gd name="adj3" fmla="val 47842"/>
              <a:gd name="adj4" fmla="val -278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Walk starting from 0 and terminating at 5</a:t>
            </a:r>
          </a:p>
        </p:txBody>
      </p:sp>
    </p:spTree>
    <p:extLst>
      <p:ext uri="{BB962C8B-B14F-4D97-AF65-F5344CB8AC3E}">
        <p14:creationId xmlns:p14="http://schemas.microsoft.com/office/powerpoint/2010/main" val="97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careful look at the 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2620537" y="3757961"/>
            <a:ext cx="3512634" cy="1996068"/>
          </a:xfrm>
          <a:custGeom>
            <a:avLst/>
            <a:gdLst>
              <a:gd name="connsiteX0" fmla="*/ 1527717 w 3512634"/>
              <a:gd name="connsiteY0" fmla="*/ 0 h 1996068"/>
              <a:gd name="connsiteX1" fmla="*/ 3501483 w 3512634"/>
              <a:gd name="connsiteY1" fmla="*/ 0 h 1996068"/>
              <a:gd name="connsiteX2" fmla="*/ 3512634 w 3512634"/>
              <a:gd name="connsiteY2" fmla="*/ 1996068 h 1996068"/>
              <a:gd name="connsiteX3" fmla="*/ 0 w 3512634"/>
              <a:gd name="connsiteY3" fmla="*/ 1996068 h 1996068"/>
              <a:gd name="connsiteX4" fmla="*/ 0 w 3512634"/>
              <a:gd name="connsiteY4" fmla="*/ 367990 h 1996068"/>
              <a:gd name="connsiteX5" fmla="*/ 0 w 3512634"/>
              <a:gd name="connsiteY5" fmla="*/ 301083 h 1996068"/>
              <a:gd name="connsiteX6" fmla="*/ 1471961 w 3512634"/>
              <a:gd name="connsiteY6" fmla="*/ 312234 h 1996068"/>
              <a:gd name="connsiteX7" fmla="*/ 1527717 w 3512634"/>
              <a:gd name="connsiteY7" fmla="*/ 0 h 199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2634" h="1996068">
                <a:moveTo>
                  <a:pt x="1527717" y="0"/>
                </a:moveTo>
                <a:lnTo>
                  <a:pt x="3501483" y="0"/>
                </a:lnTo>
                <a:lnTo>
                  <a:pt x="3512634" y="1996068"/>
                </a:lnTo>
                <a:lnTo>
                  <a:pt x="0" y="1996068"/>
                </a:lnTo>
                <a:lnTo>
                  <a:pt x="0" y="367990"/>
                </a:lnTo>
                <a:lnTo>
                  <a:pt x="0" y="301083"/>
                </a:lnTo>
                <a:lnTo>
                  <a:pt x="1471961" y="312234"/>
                </a:lnTo>
                <a:lnTo>
                  <a:pt x="1527717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815898" y="2575932"/>
            <a:ext cx="7870902" cy="1447800"/>
            <a:chOff x="815898" y="2575932"/>
            <a:chExt cx="7870902" cy="1447800"/>
          </a:xfrm>
        </p:grpSpPr>
        <p:sp>
          <p:nvSpPr>
            <p:cNvPr id="78" name="Rounded Rectangle 77"/>
            <p:cNvSpPr/>
            <p:nvPr/>
          </p:nvSpPr>
          <p:spPr>
            <a:xfrm>
              <a:off x="815898" y="2575932"/>
              <a:ext cx="3185390" cy="14478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Line Callout 1 78"/>
            <p:cNvSpPr/>
            <p:nvPr/>
          </p:nvSpPr>
          <p:spPr>
            <a:xfrm>
              <a:off x="5029200" y="2575933"/>
              <a:ext cx="3657600" cy="472068"/>
            </a:xfrm>
            <a:prstGeom prst="borderCallout1">
              <a:avLst>
                <a:gd name="adj1" fmla="val 47331"/>
                <a:gd name="adj2" fmla="val 814"/>
                <a:gd name="adj3" fmla="val 47842"/>
                <a:gd name="adj4" fmla="val -27879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Walk starting from 0 and terminating at 5</a:t>
              </a:r>
            </a:p>
          </p:txBody>
        </p:sp>
      </p:grpSp>
      <p:sp>
        <p:nvSpPr>
          <p:cNvPr id="80" name="Line Callout 1 79"/>
          <p:cNvSpPr/>
          <p:nvPr/>
        </p:nvSpPr>
        <p:spPr>
          <a:xfrm>
            <a:off x="4876800" y="6004932"/>
            <a:ext cx="3657600" cy="472068"/>
          </a:xfrm>
          <a:prstGeom prst="borderCallout1">
            <a:avLst>
              <a:gd name="adj1" fmla="val 87"/>
              <a:gd name="adj2" fmla="val 49289"/>
              <a:gd name="adj3" fmla="val -56095"/>
              <a:gd name="adj4" fmla="val -13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Walk starting from 5 and terminating at 8</a:t>
            </a:r>
          </a:p>
        </p:txBody>
      </p:sp>
    </p:spTree>
    <p:extLst>
      <p:ext uri="{BB962C8B-B14F-4D97-AF65-F5344CB8AC3E}">
        <p14:creationId xmlns:p14="http://schemas.microsoft.com/office/powerpoint/2010/main" val="2715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Formalism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No. of steps of a random walk which </a:t>
                </a:r>
                <a:r>
                  <a:rPr lang="en-US" sz="1800" u="sng" dirty="0"/>
                  <a:t>starts</a:t>
                </a:r>
                <a:r>
                  <a:rPr lang="en-US" sz="1800" dirty="0"/>
                  <a:t> 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terminates on </a:t>
                </a:r>
                <a:r>
                  <a:rPr lang="en-US" sz="1800" u="sng" dirty="0"/>
                  <a:t>reaching </a:t>
                </a:r>
                <a14:m>
                  <m:oMath xmlns:m="http://schemas.openxmlformats.org/officeDocument/2006/math">
                    <m:r>
                      <a:rPr lang="en-US" sz="1800" i="1" u="sng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u="sng" dirty="0"/>
                  <a:t> for the first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2000" dirty="0"/>
                  <a:t> To calculate    ? 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1025" t="-1078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4114800"/>
                <a:ext cx="93718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114800"/>
                <a:ext cx="9371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882"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8000" y="3429000"/>
            <a:ext cx="1981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3429000"/>
            <a:ext cx="43434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Relation</a:t>
                </a:r>
                <a:r>
                  <a:rPr lang="en-US" sz="3600" b="1" dirty="0"/>
                  <a:t>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latin typeface="Cambria Math"/>
                          </a:rPr>
                          <m:t>→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3600" b="1" dirty="0"/>
                  <a:t>’s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2"/>
              </a:solidFill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Breaking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down to the limits, we get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Hence using linearity of expectation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E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sym typeface="Wingdings" pitchFamily="2" charset="2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ym typeface="Wingdings" pitchFamily="2" charset="2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]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23622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35052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3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dirty="0"/>
                  <a:t>How to calculate </a:t>
                </a:r>
                <a:br>
                  <a:rPr lang="en-US" dirty="0"/>
                </a:br>
                <a:r>
                  <a:rPr lang="en-US" dirty="0"/>
                  <a:t>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] ?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  <a:blipFill rotWithShape="1">
                <a:blip r:embed="rId2"/>
                <a:stretch>
                  <a:fillRect t="-8072" b="-15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37387" y="38694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…         </a:t>
              </a:r>
            </a:p>
          </p:txBody>
        </p:sp>
      </p:grpSp>
      <p:sp>
        <p:nvSpPr>
          <p:cNvPr id="22" name="Smiley Face 21"/>
          <p:cNvSpPr/>
          <p:nvPr/>
        </p:nvSpPr>
        <p:spPr>
          <a:xfrm>
            <a:off x="3886200" y="34173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038600" y="3886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57493" y="3932664"/>
            <a:ext cx="0" cy="102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72388" y="41910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4191000"/>
                <a:ext cx="31861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6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19600" y="41910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191000"/>
                <a:ext cx="4981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5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3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5630</TotalTime>
  <Words>2290</Words>
  <Application>Microsoft Office PowerPoint</Application>
  <PresentationFormat>On-screen Show (4:3)</PresentationFormat>
  <Paragraphs>463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Cambria Math</vt:lpstr>
      <vt:lpstr>Wingdings</vt:lpstr>
      <vt:lpstr>Office Theme</vt:lpstr>
      <vt:lpstr>Randomized Algorithms CS648 </vt:lpstr>
      <vt:lpstr>Discrete Random Walk on a LINE</vt:lpstr>
      <vt:lpstr>An example</vt:lpstr>
      <vt:lpstr>A careful look at the example</vt:lpstr>
      <vt:lpstr>A careful look at the example</vt:lpstr>
      <vt:lpstr>A careful look at the example</vt:lpstr>
      <vt:lpstr>Formalism</vt:lpstr>
      <vt:lpstr>Relation among X_(i→j)’s</vt:lpstr>
      <vt:lpstr>How to calculate  E[X_(i→i+1)] ?</vt:lpstr>
      <vt:lpstr>Calculating  E[X_(i→i+1)]</vt:lpstr>
      <vt:lpstr>Calculating E[X_(i→i+1)| first move is L]</vt:lpstr>
      <vt:lpstr>Calculating  E[X_(i→i+1)]</vt:lpstr>
      <vt:lpstr>Calculating  E[X_(0→n)] </vt:lpstr>
      <vt:lpstr>Calculating  E[X_(0→n)]</vt:lpstr>
      <vt:lpstr>PowerPoint Presentation</vt:lpstr>
      <vt:lpstr>Distributed Client-Server problem Randomized protocol</vt:lpstr>
      <vt:lpstr>Calculating   expected no. of rounds in stage 2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A central question in Probability</vt:lpstr>
      <vt:lpstr>Tools</vt:lpstr>
      <vt:lpstr>Chebyshev’s Inequality </vt:lpstr>
      <vt:lpstr>PowerPoint Presentation</vt:lpstr>
      <vt:lpstr>Variance of  X</vt:lpstr>
      <vt:lpstr>Chebyshev’s Inequality</vt:lpstr>
      <vt:lpstr>Covariance</vt:lpstr>
      <vt:lpstr>Covariance</vt:lpstr>
      <vt:lpstr>Covariance</vt:lpstr>
      <vt:lpstr>Var(X+Y) = ?</vt:lpstr>
      <vt:lpstr>Theorem </vt:lpstr>
      <vt:lpstr>Proof of the theorem</vt:lpstr>
      <vt:lpstr>Applications of the Theorm </vt:lpstr>
      <vt:lpstr>Balls into Bins </vt:lpstr>
      <vt:lpstr>Application  1 of the Theorem </vt:lpstr>
      <vt:lpstr>PowerPoint Presentation</vt:lpstr>
      <vt:lpstr>Application 2 of the Theorem </vt:lpstr>
      <vt:lpstr>Balls into Bins</vt:lpstr>
      <vt:lpstr>Balls into Bins</vt:lpstr>
      <vt:lpstr>AIM: To show P(ε_j) &lt; n^(-5)  </vt:lpstr>
      <vt:lpstr>PowerPoint Presentation</vt:lpstr>
      <vt:lpstr>Maximum load is Ω("log " n"/loglog " 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678</cp:revision>
  <dcterms:created xsi:type="dcterms:W3CDTF">2011-12-03T04:13:03Z</dcterms:created>
  <dcterms:modified xsi:type="dcterms:W3CDTF">2024-02-08T12:34:18Z</dcterms:modified>
</cp:coreProperties>
</file>