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15" r:id="rId3"/>
    <p:sldId id="522" r:id="rId4"/>
    <p:sldId id="523" r:id="rId5"/>
    <p:sldId id="588" r:id="rId6"/>
    <p:sldId id="570" r:id="rId7"/>
    <p:sldId id="571" r:id="rId8"/>
    <p:sldId id="572" r:id="rId9"/>
    <p:sldId id="567" r:id="rId10"/>
    <p:sldId id="295" r:id="rId11"/>
    <p:sldId id="264" r:id="rId12"/>
    <p:sldId id="271" r:id="rId13"/>
    <p:sldId id="566" r:id="rId14"/>
    <p:sldId id="322" r:id="rId15"/>
    <p:sldId id="273" r:id="rId16"/>
    <p:sldId id="270" r:id="rId17"/>
    <p:sldId id="337" r:id="rId18"/>
    <p:sldId id="277" r:id="rId19"/>
    <p:sldId id="276" r:id="rId20"/>
    <p:sldId id="300" r:id="rId21"/>
    <p:sldId id="299" r:id="rId22"/>
    <p:sldId id="279" r:id="rId23"/>
    <p:sldId id="317" r:id="rId24"/>
    <p:sldId id="318" r:id="rId25"/>
    <p:sldId id="286" r:id="rId26"/>
    <p:sldId id="287" r:id="rId27"/>
    <p:sldId id="288" r:id="rId28"/>
    <p:sldId id="339" r:id="rId29"/>
    <p:sldId id="332" r:id="rId30"/>
    <p:sldId id="349" r:id="rId31"/>
    <p:sldId id="331" r:id="rId32"/>
    <p:sldId id="289" r:id="rId33"/>
    <p:sldId id="290" r:id="rId34"/>
    <p:sldId id="292" r:id="rId35"/>
    <p:sldId id="291" r:id="rId36"/>
    <p:sldId id="389" r:id="rId37"/>
    <p:sldId id="305" r:id="rId38"/>
    <p:sldId id="284" r:id="rId39"/>
    <p:sldId id="306" r:id="rId40"/>
    <p:sldId id="285" r:id="rId41"/>
    <p:sldId id="28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00.png"/><Relationship Id="rId4" Type="http://schemas.openxmlformats.org/officeDocument/2006/relationships/image" Target="../media/image2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00.png"/><Relationship Id="rId4" Type="http://schemas.openxmlformats.org/officeDocument/2006/relationships/image" Target="../media/image18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0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3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0.png"/><Relationship Id="rId9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0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202.png"/><Relationship Id="rId7" Type="http://schemas.openxmlformats.org/officeDocument/2006/relationships/image" Target="../media/image34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011.png"/><Relationship Id="rId10" Type="http://schemas.openxmlformats.org/officeDocument/2006/relationships/image" Target="../media/image370.png"/><Relationship Id="rId4" Type="http://schemas.openxmlformats.org/officeDocument/2006/relationships/image" Target="../media/image2700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12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Maximum load in bin =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1"/>
                        </a:solidFill>
                      </a:rPr>
                      <m:t>loglog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Random Sampling   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part-I :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5821365"/>
            <a:ext cx="237084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Estimating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7030A0"/>
                </a:solidFill>
              </a:rPr>
              <a:t>Random sampling </a:t>
            </a:r>
            <a:r>
              <a:rPr lang="en-US" sz="3600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Number of balls </a:t>
            </a:r>
            <a:r>
              <a:rPr lang="en-US" sz="2400" dirty="0"/>
              <a:t>from a bag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Size of transitive closure</a:t>
            </a:r>
            <a:r>
              <a:rPr lang="en-US" sz="2400" b="1" dirty="0"/>
              <a:t> </a:t>
            </a:r>
            <a:r>
              <a:rPr lang="en-US" sz="2400" dirty="0"/>
              <a:t>of a directed graph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02002" y="1186805"/>
            <a:ext cx="35143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estimation</a:t>
            </a:r>
            <a:r>
              <a:rPr lang="en-US" sz="2400" dirty="0"/>
              <a:t> of </a:t>
            </a:r>
            <a:r>
              <a:rPr lang="en-US" sz="2400" b="1" dirty="0"/>
              <a:t>a parameter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03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Problem </a:t>
            </a:r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Estimating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number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Balls </a:t>
            </a:r>
            <a:r>
              <a:rPr lang="en-US" dirty="0">
                <a:solidFill>
                  <a:schemeClr val="tx1"/>
                </a:solidFill>
              </a:rPr>
              <a:t>in a BAG</a:t>
            </a:r>
          </a:p>
        </p:txBody>
      </p:sp>
    </p:spTree>
    <p:extLst>
      <p:ext uri="{BB962C8B-B14F-4D97-AF65-F5344CB8AC3E}">
        <p14:creationId xmlns:p14="http://schemas.microsoft.com/office/powerpoint/2010/main" val="38778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There is a bag containing balls.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/>
                  <a:t>, the number of balls is unknown.</a:t>
                </a:r>
              </a:p>
              <a:p>
                <a:r>
                  <a:rPr lang="en-US" sz="1600" dirty="0"/>
                  <a:t>Each ball has a unique label from [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/>
                  <a:t>].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To estimate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accurately</a:t>
                </a:r>
                <a:r>
                  <a:rPr lang="en-US" sz="1600" dirty="0"/>
                  <a:t> and with </a:t>
                </a:r>
                <a:r>
                  <a:rPr lang="en-US" sz="1600" u="sng" dirty="0"/>
                  <a:t>high probability.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For example:</a:t>
                </a:r>
              </a:p>
              <a:p>
                <a:pPr marL="0" indent="0">
                  <a:buNone/>
                </a:pPr>
                <a:r>
                  <a:rPr lang="en-US" sz="1600" dirty="0"/>
                  <a:t>“Report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600" dirty="0"/>
                  <a:t>with probability at least </a:t>
                </a:r>
                <a:r>
                  <a:rPr lang="en-US" sz="1600" dirty="0">
                    <a:solidFill>
                      <a:srgbClr val="0070C0"/>
                    </a:solidFill>
                  </a:rPr>
                  <a:t>0.99</a:t>
                </a:r>
                <a:r>
                  <a:rPr lang="en-US" sz="1600" dirty="0"/>
                  <a:t>,</a:t>
                </a:r>
              </a:p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TOOL:</a:t>
                </a:r>
                <a:r>
                  <a:rPr lang="en-US" sz="1600" dirty="0"/>
                  <a:t> </a:t>
                </a:r>
                <a:r>
                  <a:rPr lang="en-US" sz="1600" i="1" dirty="0"/>
                  <a:t>Sampling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5791200" y="29718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10400" y="2971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BC2D3-8E17-8B7D-10A8-C2C4BDB7F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Estimating</a:t>
                </a:r>
                <a:r>
                  <a:rPr lang="en-US" sz="3600" dirty="0"/>
                  <a:t> </a:t>
                </a:r>
                <a:r>
                  <a:rPr lang="en-US" sz="3600" b="1" dirty="0"/>
                  <a:t>probability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/>
                  <a:t>of </a:t>
                </a:r>
                <a:r>
                  <a:rPr lang="en-IN" sz="3600" b="1" dirty="0"/>
                  <a:t>getting </a:t>
                </a:r>
                <a:r>
                  <a:rPr lang="en-IN" sz="3600" b="1" dirty="0">
                    <a:solidFill>
                      <a:srgbClr val="0070C0"/>
                    </a:solidFill>
                  </a:rPr>
                  <a:t>head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BC2D3-8E17-8B7D-10A8-C2C4BDB7F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1FC65-7869-BA1F-3BE5-3EEF99A22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Given any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IN" sz="2400" dirty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50"/>
                    </a:solidFill>
                  </a:rPr>
                  <a:t>Homework:</a:t>
                </a:r>
                <a:r>
                  <a:rPr lang="en-IN" sz="2400" dirty="0"/>
                  <a:t> After today’s lecture, solve this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1FC65-7869-BA1F-3BE5-3EEF99A22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>
                <a:blip r:embed="rId3"/>
                <a:stretch>
                  <a:fillRect l="-1133" t="-1078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BA82032-6CD8-6D61-7EE7-F2049ABD4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6" r="28426" b="2"/>
          <a:stretch/>
        </p:blipFill>
        <p:spPr>
          <a:xfrm>
            <a:off x="6895799" y="2057400"/>
            <a:ext cx="2248201" cy="3962400"/>
          </a:xfrm>
          <a:prstGeom prst="rect">
            <a:avLst/>
          </a:prstGeom>
        </p:spPr>
      </p:pic>
      <p:pic>
        <p:nvPicPr>
          <p:cNvPr id="6" name="Picture 5" descr="A picture containing text, coin&#10;&#10;Description automatically generated">
            <a:extLst>
              <a:ext uri="{FF2B5EF4-FFF2-40B4-BE49-F238E27FC236}">
                <a16:creationId xmlns:a16="http://schemas.microsoft.com/office/drawing/2014/main" id="{EEB9CCFB-B999-53B1-A1F0-E1F3EB822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1" y="2484783"/>
            <a:ext cx="262854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b="1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/>
                  <a:t>  : the label of the sampled ball.</a:t>
                </a:r>
                <a:endParaRPr lang="en-US" sz="1600" b="1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600" dirty="0"/>
                  <a:t> What is </a:t>
                </a:r>
                <a:r>
                  <a:rPr lang="en-US" sz="1600" b="1" dirty="0"/>
                  <a:t>E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/>
                  <a:t>] ?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               E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/>
                  <a:t>]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𝑿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i="1" dirty="0">
                    <a:solidFill>
                      <a:srgbClr val="0070C0"/>
                    </a:solidFill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=  </m:t>
                    </m:r>
                    <m:f>
                      <m:f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i="1" dirty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/>
                  </a:rPr>
                  <a:t>=</a:t>
                </a:r>
                <a:r>
                  <a:rPr lang="en-US" sz="1600" i="1" dirty="0">
                    <a:solidFill>
                      <a:srgbClr val="0070C0"/>
                    </a:solidFill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800600" y="1828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0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05200" y="1143000"/>
            <a:ext cx="50292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IDEA: 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label of sampled ball provides some info.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334000" y="4267200"/>
            <a:ext cx="3581400" cy="1222248"/>
          </a:xfrm>
          <a:prstGeom prst="cloudCallout">
            <a:avLst>
              <a:gd name="adj1" fmla="val -30510"/>
              <a:gd name="adj2" fmla="val 803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use it to design an  algorithm ?</a:t>
            </a:r>
          </a:p>
        </p:txBody>
      </p:sp>
    </p:spTree>
    <p:extLst>
      <p:ext uri="{BB962C8B-B14F-4D97-AF65-F5344CB8AC3E}">
        <p14:creationId xmlns:p14="http://schemas.microsoft.com/office/powerpoint/2010/main" val="33231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31" grpId="0" animBg="1"/>
      <p:bldP spid="2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Pick a ball randomly uniformly from the bag.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600" dirty="0"/>
                  <a:t> be its label.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6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</a:t>
            </a:r>
            <a:r>
              <a:rPr lang="en-US" sz="3200" b="1" u="sng" dirty="0"/>
              <a:t>good</a:t>
            </a:r>
            <a:r>
              <a:rPr lang="en-US" sz="3200" b="1" dirty="0"/>
              <a:t> is the </a:t>
            </a:r>
            <a:r>
              <a:rPr lang="en-US" sz="3200" b="1" dirty="0">
                <a:solidFill>
                  <a:srgbClr val="7030A0"/>
                </a:solidFill>
              </a:rPr>
              <a:t>estimate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to reduce the error probability 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1705683" y="1647117"/>
            <a:ext cx="381000" cy="211596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4400" y="2133600"/>
            <a:ext cx="7467600" cy="381000"/>
            <a:chOff x="914400" y="2133600"/>
            <a:chExt cx="7467600" cy="381000"/>
          </a:xfrm>
        </p:grpSpPr>
        <p:grpSp>
          <p:nvGrpSpPr>
            <p:cNvPr id="22" name="Group 21"/>
            <p:cNvGrpSpPr/>
            <p:nvPr/>
          </p:nvGrpSpPr>
          <p:grpSpPr>
            <a:xfrm>
              <a:off x="1905000" y="2362200"/>
              <a:ext cx="381000" cy="76200"/>
              <a:chOff x="1981200" y="2362200"/>
              <a:chExt cx="381000" cy="762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81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33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6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14400" y="2133600"/>
              <a:ext cx="7467600" cy="381000"/>
              <a:chOff x="914400" y="2133600"/>
              <a:chExt cx="7467600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0772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960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14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42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6200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95978" y="2133600"/>
                <a:ext cx="4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N-1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495800" y="2362200"/>
                <a:ext cx="381000" cy="76200"/>
                <a:chOff x="1981200" y="2362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858000" y="2286000"/>
                <a:ext cx="381000" cy="76200"/>
                <a:chOff x="1981200" y="2362200"/>
                <a:chExt cx="381000" cy="762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1" name="Oval 30"/>
          <p:cNvSpPr/>
          <p:nvPr/>
        </p:nvSpPr>
        <p:spPr>
          <a:xfrm>
            <a:off x="1981200" y="220980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14693" y="5334000"/>
            <a:ext cx="19143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multiple sampling.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blipFill rotWithShape="1">
                <a:blip r:embed="rId3"/>
                <a:stretch>
                  <a:fillRect r="-12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12" grpId="0" animBg="1"/>
      <p:bldP spid="31" grpId="0" animBg="1"/>
      <p:bldP spid="31" grpId="1" animBg="1"/>
      <p:bldP spid="31" grpId="2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Multiple samplings </a:t>
            </a:r>
            <a:r>
              <a:rPr lang="en-US" sz="3200" b="1" dirty="0"/>
              <a:t>to </a:t>
            </a:r>
            <a:br>
              <a:rPr lang="en-US" sz="3200" b="1" dirty="0"/>
            </a:br>
            <a:r>
              <a:rPr lang="en-US" sz="2400" b="1" dirty="0"/>
              <a:t>improve </a:t>
            </a:r>
            <a:r>
              <a:rPr lang="en-US" sz="2400" b="1" dirty="0">
                <a:solidFill>
                  <a:srgbClr val="0070C0"/>
                </a:solidFill>
              </a:rPr>
              <a:t>accuracy</a:t>
            </a:r>
            <a:r>
              <a:rPr lang="en-US" sz="2400" b="1" dirty="0"/>
              <a:t> and reduce </a:t>
            </a:r>
            <a:r>
              <a:rPr lang="en-US" sz="2400" b="1" dirty="0">
                <a:solidFill>
                  <a:srgbClr val="C00000"/>
                </a:solidFill>
              </a:rPr>
              <a:t>error</a:t>
            </a:r>
            <a:r>
              <a:rPr lang="en-US" sz="2400" b="1" dirty="0"/>
              <a:t> probability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Which sampled ball is most likely to have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 closest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the expected number of sampled balls</a:t>
                </a:r>
                <a:r>
                  <a:rPr lang="en-US" sz="1800" dirty="0"/>
                  <a:t> with label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9144000" cy="4525963"/>
              </a:xfrm>
              <a:blipFill rotWithShape="1">
                <a:blip r:embed="rId2"/>
                <a:stretch>
                  <a:fillRect l="-7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217932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895739" y="2179320"/>
            <a:ext cx="6895322" cy="182880"/>
            <a:chOff x="895739" y="2560320"/>
            <a:chExt cx="6895322" cy="182880"/>
          </a:xfrm>
        </p:grpSpPr>
        <p:sp>
          <p:nvSpPr>
            <p:cNvPr id="74" name="Oval 73"/>
            <p:cNvSpPr/>
            <p:nvPr/>
          </p:nvSpPr>
          <p:spPr>
            <a:xfrm>
              <a:off x="3334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810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419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67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66869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76200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95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15053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3962400" y="4724400"/>
            <a:ext cx="933062" cy="381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766" y="3505200"/>
                <a:ext cx="37093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66" y="3505200"/>
                <a:ext cx="370935" cy="616451"/>
              </a:xfrm>
              <a:prstGeom prst="rect">
                <a:avLst/>
              </a:prstGeom>
              <a:blipFill rotWithShape="1">
                <a:blip r:embed="rId3"/>
                <a:stretch>
                  <a:fillRect r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H="1">
            <a:off x="4779181" y="1828800"/>
            <a:ext cx="21419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403054" y="2818064"/>
                <a:ext cx="77854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54" y="2818064"/>
                <a:ext cx="778546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1524001" y="4114800"/>
            <a:ext cx="18622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00734" y="4114800"/>
            <a:ext cx="25428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915334" y="4114800"/>
            <a:ext cx="353346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24000" y="5181600"/>
            <a:ext cx="317176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648200" y="5181600"/>
            <a:ext cx="26763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391400" y="5181600"/>
            <a:ext cx="353346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5500" y="1451094"/>
                <a:ext cx="533992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𝟓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𝟐𝟑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𝟔𝟗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𝟕𝟑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𝟏𝟏𝟎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𝟏𝟐𝟗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𝟏𝟑𝟓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𝟏𝟓𝟒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𝟏𝟗𝟓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500" y="1451094"/>
                <a:ext cx="53399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97" t="-6349" r="-102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90867" y="914400"/>
            <a:ext cx="23528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86200" y="914400"/>
            <a:ext cx="367922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0329" y="1459468"/>
                <a:ext cx="80054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329" y="1459468"/>
                <a:ext cx="8005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4267200" y="13716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467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5" grpId="0"/>
      <p:bldP spid="70" grpId="0"/>
      <p:bldP spid="7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" grpId="0" animBg="1"/>
      <p:bldP spid="10" grpId="0" animBg="1"/>
      <p:bldP spid="90" grpId="0" animBg="1"/>
      <p:bldP spid="11" grpId="0" animBg="1"/>
      <p:bldP spid="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better algorithm for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100" b="1" dirty="0">
                <a:solidFill>
                  <a:srgbClr val="7030A0"/>
                </a:solidFill>
              </a:rPr>
              <a:t>estimating the number of balls: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2000" dirty="0"/>
                  <a:t>;                       //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b="1" dirty="0" err="1"/>
                  <a:t>multiset</a:t>
                </a:r>
                <a:endParaRPr lang="en-US" sz="2000" b="1" dirty="0"/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Repeat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               Pick a ball randomly uniformly from the bag.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be the its label.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ball into the bag;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largest label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67000" y="16002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200" dirty="0"/>
                  <a:t> What is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&lt;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)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number of balls sampled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…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1800" dirty="0"/>
                  <a:t>]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&lt;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 =        ?? </a:t>
                </a: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/>
                  <a:t> is sum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ball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has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label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..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/4]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=1)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  ??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are independent.</a:t>
                </a:r>
              </a:p>
              <a:p>
                <a:pPr marL="0" indent="0">
                  <a:buNone/>
                </a:pPr>
                <a:r>
                  <a:rPr lang="en-US" sz="1800" dirty="0"/>
                  <a:t>Applying </a:t>
                </a:r>
                <a:r>
                  <a:rPr lang="en-US" sz="1800" b="1" dirty="0" err="1"/>
                  <a:t>Chernoff</a:t>
                </a:r>
                <a:r>
                  <a:rPr lang="en-US" sz="1800" dirty="0"/>
                  <a:t> Bound,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= </a:t>
                </a:r>
              </a:p>
              <a:p>
                <a:pPr marL="0" indent="0" algn="ctr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1+1</m:t>
                        </m:r>
                      </m:e>
                    </m:d>
                    <m:f>
                      <m:fPr>
                        <m:ctrlPr>
                          <a:rPr lang="en-US" sz="1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/>
                  <a:t>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3"/>
                <a:stretch>
                  <a:fillRect l="-593" b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190500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6" name="Right Brace 45"/>
          <p:cNvSpPr/>
          <p:nvPr/>
        </p:nvSpPr>
        <p:spPr>
          <a:xfrm rot="5400000">
            <a:off x="1571430" y="1247969"/>
            <a:ext cx="381000" cy="230466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blipFill rotWithShape="1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39" t="-8197" r="-91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61930" y="1828800"/>
            <a:ext cx="295470" cy="304800"/>
            <a:chOff x="1761930" y="1600200"/>
            <a:chExt cx="295470" cy="304800"/>
          </a:xfrm>
        </p:grpSpPr>
        <p:sp>
          <p:nvSpPr>
            <p:cNvPr id="37" name="Oval 36"/>
            <p:cNvSpPr/>
            <p:nvPr/>
          </p:nvSpPr>
          <p:spPr>
            <a:xfrm>
              <a:off x="1810139" y="167640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761930" y="1600200"/>
              <a:ext cx="295470" cy="3048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4583668"/>
                <a:ext cx="4379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83668"/>
                <a:ext cx="4379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33870" y="3984367"/>
            <a:ext cx="1048139" cy="653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57600" y="3962400"/>
            <a:ext cx="3438330" cy="326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1400" y="4289167"/>
            <a:ext cx="3438330" cy="326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47861" y="5867400"/>
            <a:ext cx="1048139" cy="653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" y="3026033"/>
            <a:ext cx="3886200" cy="326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286000" y="5029200"/>
            <a:ext cx="34383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52 0.133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7" grpId="0" animBg="1"/>
      <p:bldP spid="5" grpId="0" animBg="1"/>
      <p:bldP spid="44" grpId="0" animBg="1"/>
      <p:bldP spid="45" grpId="0" animBg="1"/>
      <p:bldP spid="47" grpId="0" animBg="1"/>
      <p:bldP spid="66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Theorem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</a:p>
              <a:p>
                <a:r>
                  <a:rPr lang="en-US" sz="2000" dirty="0"/>
                  <a:t>Each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0</a:t>
                </a:r>
                <a:r>
                  <a:rPr lang="en-US" sz="2000" dirty="0"/>
                  <a:t>-</a:t>
                </a:r>
                <a:r>
                  <a:rPr lang="en-US" sz="2000" b="1" dirty="0"/>
                  <a:t>1</a:t>
                </a:r>
                <a:r>
                  <a:rPr lang="en-US" sz="2000" dirty="0"/>
                  <a:t> random variable.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Cov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0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Then,</a:t>
                </a:r>
              </a:p>
              <a:p>
                <a:pPr marL="0" indent="0" algn="ctr">
                  <a:buNone/>
                </a:pPr>
                <a:r>
                  <a:rPr lang="en-US" sz="2800" b="1" dirty="0"/>
                  <a:t>P[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/>
                  <a:t>E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]|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]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[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blipFill rotWithShape="1">
                <a:blip r:embed="rId3"/>
                <a:stretch>
                  <a:fillRect r="-17450"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52800" y="1600200"/>
            <a:ext cx="51054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Final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randomized Monte Carlo performs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sampling and reports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Rework the analysis to do the following homework.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value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framework </a:t>
            </a:r>
            <a:r>
              <a:rPr lang="en-US" sz="3200" b="1" dirty="0"/>
              <a:t>for </a:t>
            </a:r>
            <a:br>
              <a:rPr lang="en-US" sz="3200" b="1" dirty="0"/>
            </a:br>
            <a:r>
              <a:rPr lang="en-US" sz="3200" b="1" dirty="0"/>
              <a:t>estimating a </a:t>
            </a:r>
            <a:r>
              <a:rPr lang="en-US" sz="3200" b="1" dirty="0">
                <a:solidFill>
                  <a:srgbClr val="0070C0"/>
                </a:solidFill>
              </a:rPr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be a parameter which needs to be estimated.</a:t>
                </a:r>
              </a:p>
              <a:p>
                <a:r>
                  <a:rPr lang="en-US" sz="2000" dirty="0"/>
                  <a:t>Design a randomized experiment such that there is a random variable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  <a:ea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takes value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 then return       ??       as the estimate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 improve accuracy in estimation:</a:t>
                </a:r>
              </a:p>
              <a:p>
                <a:r>
                  <a:rPr lang="en-US" sz="2000" dirty="0"/>
                  <a:t>repeat the experiment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times. 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taken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most likely </a:t>
                </a:r>
                <a:r>
                  <a:rPr lang="en-US" sz="2000" dirty="0"/>
                  <a:t>to be closest to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  <a:ea typeface="Cambria Math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  <a:blipFill rotWithShape="1">
                <a:blip r:embed="rId2"/>
                <a:stretch>
                  <a:fillRect l="-678" t="-67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84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20574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Estimating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the size </a:t>
            </a: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Transitive Closure </a:t>
            </a:r>
            <a:r>
              <a:rPr lang="en-US" sz="3200" dirty="0"/>
              <a:t>of a Directed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200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 directed graph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|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Applications: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(Graph based Data bases)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Query requires collecting information stored at nodes reachable from a given node.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An estimate on the number of nodes reachable can be used to get an estimate on the time (or processing) required to answer the query.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This estimate can be used for </a:t>
                </a:r>
                <a:r>
                  <a:rPr lang="en-US" sz="1800" b="1" dirty="0"/>
                  <a:t>optimizing</a:t>
                </a:r>
                <a:r>
                  <a:rPr lang="en-US" sz="1800" dirty="0"/>
                  <a:t> a set of queries to be answered.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 rotWithShape="1">
                <a:blip r:embed="rId2"/>
                <a:stretch>
                  <a:fillRect l="-720" t="-635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209800" y="22860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7432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352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352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/</a:t>
                </a:r>
                <a:r>
                  <a:rPr lang="en-US" sz="2000" b="1" dirty="0"/>
                  <a:t>BFS </a:t>
                </a:r>
                <a:r>
                  <a:rPr lang="en-US" sz="2000" dirty="0"/>
                  <a:t>from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to compute 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|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|;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dirty="0"/>
                  <a:t>Time complexity: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0600" y="3429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4290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and every vertex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 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 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457200" indent="-457200">
                  <a:buAutoNum type="arabicPeriod" startAt="2"/>
                </a:pPr>
                <a:r>
                  <a:rPr lang="en-US" sz="2000" b="1" dirty="0"/>
                  <a:t>Error Probability  </a:t>
                </a:r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/>
                  <a:t>  for any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b="1" i="1" dirty="0"/>
                  <a:t>Time complexity: 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429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4572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953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Monte Carlo Algorithm for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700" b="1" dirty="0"/>
              <a:t>estimating the size of transitive closure of directed graph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Ingredients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 </a:t>
                </a:r>
                <a:r>
                  <a:rPr lang="en-US" sz="2000" b="1" dirty="0"/>
                  <a:t>Deterministic</a:t>
                </a:r>
                <a:r>
                  <a:rPr lang="en-US" sz="2000" dirty="0"/>
                  <a:t>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time algorithm for a problem “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/>
                  <a:t>”.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inspirational </a:t>
                </a:r>
                <a:r>
                  <a:rPr lang="en-US" sz="2000" b="1" dirty="0"/>
                  <a:t>probability </a:t>
                </a:r>
                <a:r>
                  <a:rPr lang="en-US" sz="2000" dirty="0"/>
                  <a:t>problem.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32766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33528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2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200" dirty="0"/>
                  <a:t>where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stores a real number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, </a:t>
                </a: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rgbClr val="C00000"/>
                    </a:solidFill>
                    <a:ea typeface="Cambria Math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C00000"/>
                    </a:solidFill>
                    <a:ea typeface="Cambria Math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200" dirty="0"/>
                  <a:t>  ?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2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200" dirty="0"/>
                  <a:t>and array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200" dirty="0"/>
                  <a:t>[], </a:t>
                </a:r>
              </a:p>
              <a:p>
                <a:pPr marL="0" indent="0">
                  <a:buNone/>
                </a:pPr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b="1" dirty="0"/>
                  <a:t>Time complexity: </a:t>
                </a:r>
                <a:r>
                  <a:rPr lang="en-US" sz="2200" b="1" i="1" dirty="0"/>
                  <a:t>O</a:t>
                </a:r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2724090"/>
                <a:ext cx="3995388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𝒎𝒊𝒏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reachable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724090"/>
                <a:ext cx="399538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14600" y="1981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600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1416991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1416991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646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24585" y="5674975"/>
            <a:ext cx="67837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following two slides present two algorithms for this problem. </a:t>
            </a:r>
          </a:p>
          <a:p>
            <a:pPr algn="ctr"/>
            <a:r>
              <a:rPr lang="en-US" dirty="0"/>
              <a:t>But, first make attempt on your own before studying these algorithms.</a:t>
            </a:r>
          </a:p>
        </p:txBody>
      </p:sp>
    </p:spTree>
    <p:extLst>
      <p:ext uri="{BB962C8B-B14F-4D97-AF65-F5344CB8AC3E}">
        <p14:creationId xmlns:p14="http://schemas.microsoft.com/office/powerpoint/2010/main" val="40918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load is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/>
                      <m:t>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3200" dirty="0"/>
                      <m:t>/</m:t>
                    </m:r>
                    <m:r>
                      <m:rPr>
                        <m:nor/>
                      </m:rPr>
                      <a:rPr lang="en-US" sz="3200" b="1" dirty="0" err="1"/>
                      <m:t>loglog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</a:t>
                </a:r>
                <a:r>
                  <a:rPr lang="en-US" sz="2400" dirty="0"/>
                  <a:t>(bin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balls)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≥ </a:t>
                </a:r>
                <a:r>
                  <a:rPr lang="en-US" sz="2400" b="1" dirty="0"/>
                  <a:t>P</a:t>
                </a:r>
                <a:r>
                  <a:rPr lang="en-US" sz="2400" dirty="0"/>
                  <a:t>(bin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balls)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dirty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≥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400" dirty="0"/>
                  <a:t> =          ?         ,  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blipFill rotWithShape="1">
                <a:blip r:embed="rId4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495800" y="2590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3352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590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62478-4E04-81A1-0378-F4B8826473BD}"/>
              </a:ext>
            </a:extLst>
          </p:cNvPr>
          <p:cNvSpPr/>
          <p:nvPr/>
        </p:nvSpPr>
        <p:spPr>
          <a:xfrm>
            <a:off x="3124200" y="4803558"/>
            <a:ext cx="3581400" cy="606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C1702-ACF6-FB72-4C92-A0DEFA525261}"/>
              </a:ext>
            </a:extLst>
          </p:cNvPr>
          <p:cNvSpPr/>
          <p:nvPr/>
        </p:nvSpPr>
        <p:spPr>
          <a:xfrm>
            <a:off x="4953000" y="541020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99BF47-2C6B-6B71-2761-6BD89F56E860}"/>
                  </a:ext>
                </a:extLst>
              </p:cNvPr>
              <p:cNvSpPr txBox="1"/>
              <p:nvPr/>
            </p:nvSpPr>
            <p:spPr>
              <a:xfrm>
                <a:off x="7484266" y="556372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99BF47-2C6B-6B71-2761-6BD89F56E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6" y="5563720"/>
                <a:ext cx="1126334" cy="723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E19EAC-1120-6D8A-533A-B273F3E0338F}"/>
                  </a:ext>
                </a:extLst>
              </p:cNvPr>
              <p:cNvSpPr txBox="1"/>
              <p:nvPr/>
            </p:nvSpPr>
            <p:spPr>
              <a:xfrm>
                <a:off x="5105400" y="5721231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E19EAC-1120-6D8A-533A-B273F3E0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721231"/>
                <a:ext cx="2407262" cy="461665"/>
              </a:xfrm>
              <a:prstGeom prst="rect">
                <a:avLst/>
              </a:prstGeom>
              <a:blipFill>
                <a:blip r:embed="rId6"/>
                <a:stretch>
                  <a:fillRect l="-4061" t="-10667" r="-3046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animBg="1"/>
      <p:bldP spid="2" grpId="0" animBg="1"/>
      <p:bldP spid="7" grpId="0" animBg="1"/>
      <p:bldP spid="9" grpId="0" animBg="1"/>
      <p:bldP spid="3" grpId="0" animBg="1"/>
      <p:bldP spid="5" grpId="0" animBg="1"/>
      <p:bldP spid="6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Algorithm1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000" dirty="0"/>
                  <a:t>: the graph obtained by reversing all edge directions.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vertices in the increasing order of their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() value.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Repeat</a:t>
                </a:r>
                <a:r>
                  <a:rPr lang="en-US" sz="2000" dirty="0"/>
                  <a:t> until ??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{        Pick vertex of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() value; Let it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Perform DFS/BFS to compute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For each vertex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∈ </m:t>
                    </m:r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ea typeface="Cambria Math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Remove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empty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9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6BD815-D3B1-5949-904D-62AF34722ACC}"/>
              </a:ext>
            </a:extLst>
          </p:cNvPr>
          <p:cNvSpPr/>
          <p:nvPr/>
        </p:nvSpPr>
        <p:spPr>
          <a:xfrm>
            <a:off x="4572000" y="2971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4EA5F-440D-1D42-AFA0-CEBF79205A70}"/>
              </a:ext>
            </a:extLst>
          </p:cNvPr>
          <p:cNvSpPr/>
          <p:nvPr/>
        </p:nvSpPr>
        <p:spPr>
          <a:xfrm>
            <a:off x="2354936" y="1981200"/>
            <a:ext cx="53412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>
                <a:extLst>
                  <a:ext uri="{FF2B5EF4-FFF2-40B4-BE49-F238E27FC236}">
                    <a16:creationId xmlns:a16="http://schemas.microsoft.com/office/drawing/2014/main" id="{988585D4-CBBE-1E41-867A-E4D04E04F9A8}"/>
                  </a:ext>
                </a:extLst>
              </p:cNvPr>
              <p:cNvSpPr/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Convince yourself that we are justified in removing vertex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Line Callout 1 7">
                <a:extLst>
                  <a:ext uri="{FF2B5EF4-FFF2-40B4-BE49-F238E27FC236}">
                    <a16:creationId xmlns:a16="http://schemas.microsoft.com/office/drawing/2014/main" id="{988585D4-CBBE-1E41-867A-E4D04E04F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blipFill>
                <a:blip r:embed="rId4"/>
                <a:stretch>
                  <a:fillRect t="-1269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Algorithm2 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7030A0"/>
                    </a:solidFill>
                  </a:rPr>
                  <a:t>usually many problems are easier on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Directed acyclic graphs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1.     Compute Strongly connected components (SCCs)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/>
                  <a:t>Build </a:t>
                </a:r>
                <a:r>
                  <a:rPr lang="en-US" sz="2000" b="1" dirty="0"/>
                  <a:t>DAG </a:t>
                </a:r>
                <a:r>
                  <a:rPr lang="en-US" sz="2000" dirty="0"/>
                  <a:t>(directed acyclic graph)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after converting each SCC to a vertex.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/>
                  <a:t>Solve the problem on this DAG using DFS/BFS.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Hint:</a:t>
                </a:r>
                <a:r>
                  <a:rPr lang="en-US" sz="2000" b="1" dirty="0"/>
                  <a:t>   </a:t>
                </a:r>
                <a:r>
                  <a:rPr lang="en-US" sz="2000" dirty="0"/>
                  <a:t>use topological ordering.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003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</a:t>
            </a:r>
            <a:r>
              <a:rPr lang="en-US" sz="3200" dirty="0">
                <a:solidFill>
                  <a:srgbClr val="7030A0"/>
                </a:solidFill>
              </a:rPr>
              <a:t> inspirational </a:t>
            </a:r>
            <a:r>
              <a:rPr lang="en-US" sz="3200" dirty="0"/>
              <a:t>problem from </a:t>
            </a:r>
            <a:r>
              <a:rPr lang="en-US" sz="3200" dirty="0">
                <a:solidFill>
                  <a:srgbClr val="0070C0"/>
                </a:solidFill>
              </a:rPr>
              <a:t>continuous probability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are selected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independently</a:t>
                </a:r>
                <a:r>
                  <a:rPr lang="en-US" sz="2000" dirty="0"/>
                  <a:t> from interval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value of the </a:t>
                </a:r>
                <a:r>
                  <a:rPr lang="en-US" sz="2000" b="1" dirty="0"/>
                  <a:t>smallest number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We shall solve many problems dealing with random points in an interval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 in this course.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 won’t require any knowledge of continuous probability theory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All we shall require is the following fact which is quite obvious: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belongs to an interval of length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000" dirty="0"/>
                  <a:t> ) =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5105400"/>
              </a:xfrm>
              <a:blipFill rotWithShape="1">
                <a:blip r:embed="rId2"/>
                <a:stretch>
                  <a:fillRect l="-708" t="-1193" b="-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368627" cy="457200"/>
            <a:chOff x="4800600" y="3733800"/>
            <a:chExt cx="368627" cy="457200"/>
          </a:xfrm>
        </p:grpSpPr>
        <p:sp>
          <p:nvSpPr>
            <p:cNvPr id="34" name="Oval 3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794173" y="3733800"/>
            <a:ext cx="368627" cy="457200"/>
            <a:chOff x="4800600" y="3733800"/>
            <a:chExt cx="368627" cy="457200"/>
          </a:xfrm>
        </p:grpSpPr>
        <p:sp>
          <p:nvSpPr>
            <p:cNvPr id="46" name="Oval 45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895600" y="3733800"/>
            <a:ext cx="368627" cy="457200"/>
            <a:chOff x="4800600" y="3733800"/>
            <a:chExt cx="368627" cy="457200"/>
          </a:xfrm>
        </p:grpSpPr>
        <p:sp>
          <p:nvSpPr>
            <p:cNvPr id="51" name="Oval 50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10000" y="4234934"/>
            <a:ext cx="2209800" cy="413266"/>
            <a:chOff x="3810000" y="4234934"/>
            <a:chExt cx="2209800" cy="41326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810000" y="43434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8100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198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771466" y="1600200"/>
            <a:ext cx="21053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1600200"/>
            <a:ext cx="19935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0" y="1600200"/>
            <a:ext cx="19935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20574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799" y="5943600"/>
            <a:ext cx="229837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1" y="59436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34199" y="5943600"/>
            <a:ext cx="24384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>
                <a:solidFill>
                  <a:srgbClr val="00B050"/>
                </a:solidFill>
              </a:rPr>
              <a:t>Circle </a:t>
            </a:r>
            <a:r>
              <a:rPr lang="en-US" sz="2400" b="1" dirty="0"/>
              <a:t>(of circumference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]= … =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]= ??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]= ??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  <a:blipFill rotWithShape="1">
                <a:blip r:embed="rId2"/>
                <a:stretch>
                  <a:fillRect l="-741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51072" y="1710928"/>
            <a:ext cx="3567368" cy="3188732"/>
            <a:chOff x="2872843" y="1764268"/>
            <a:chExt cx="3567368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28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05400" y="2090057"/>
            <a:ext cx="990600" cy="707572"/>
            <a:chOff x="5105400" y="2090057"/>
            <a:chExt cx="990600" cy="707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34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>
            <a:xfrm>
              <a:off x="5105400" y="2090057"/>
              <a:ext cx="870857" cy="707572"/>
            </a:xfrm>
            <a:custGeom>
              <a:avLst/>
              <a:gdLst>
                <a:gd name="connsiteX0" fmla="*/ 0 w 772886"/>
                <a:gd name="connsiteY0" fmla="*/ 0 h 707572"/>
                <a:gd name="connsiteX1" fmla="*/ 468086 w 772886"/>
                <a:gd name="connsiteY1" fmla="*/ 272143 h 707572"/>
                <a:gd name="connsiteX2" fmla="*/ 772886 w 772886"/>
                <a:gd name="connsiteY2" fmla="*/ 707572 h 7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886" h="707572">
                  <a:moveTo>
                    <a:pt x="0" y="0"/>
                  </a:moveTo>
                  <a:cubicBezTo>
                    <a:pt x="169636" y="77107"/>
                    <a:pt x="339272" y="154214"/>
                    <a:pt x="468086" y="272143"/>
                  </a:cubicBezTo>
                  <a:cubicBezTo>
                    <a:pt x="596900" y="390072"/>
                    <a:pt x="684893" y="548822"/>
                    <a:pt x="772886" y="70757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21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562600" y="685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2745097">
            <a:off x="6780068" y="1388320"/>
            <a:ext cx="460665" cy="96270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7809393">
            <a:off x="6690535" y="4731101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2061415" y="3016239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067" t="-6452" r="-33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blipFill rotWithShape="1">
                <a:blip r:embed="rId12"/>
                <a:stretch>
                  <a:fillRect l="-1809" t="-4545" r="-361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qual 8"/>
          <p:cNvSpPr/>
          <p:nvPr/>
        </p:nvSpPr>
        <p:spPr>
          <a:xfrm>
            <a:off x="2931160" y="4810759"/>
            <a:ext cx="472743" cy="691243"/>
          </a:xfrm>
          <a:prstGeom prst="mathEqual">
            <a:avLst>
              <a:gd name="adj1" fmla="val 124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" grpId="0" animBg="1"/>
      <p:bldP spid="29" grpId="0" animBg="1"/>
      <p:bldP spid="31" grpId="0" animBg="1"/>
      <p:bldP spid="3" grpId="0" animBg="1"/>
      <p:bldP spid="3" grpId="1" animBg="1"/>
      <p:bldP spid="39" grpId="0" animBg="1"/>
      <p:bldP spid="39" grpId="1" animBg="1"/>
      <p:bldP spid="40" grpId="0" animBg="1"/>
      <p:bldP spid="40" grpId="1" animBg="1"/>
      <p:bldP spid="8" grpId="0" animBg="1"/>
      <p:bldP spid="41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>
                <a:solidFill>
                  <a:srgbClr val="00B05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??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6">
                <a:extLst>
                  <a:ext uri="{FF2B5EF4-FFF2-40B4-BE49-F238E27FC236}">
                    <a16:creationId xmlns:a16="http://schemas.microsoft.com/office/drawing/2014/main" id="{F037AD53-3EB8-6C44-B091-7F19409BBDA6}"/>
                  </a:ext>
                </a:extLst>
              </p:cNvPr>
              <p:cNvSpPr txBox="1"/>
              <p:nvPr/>
            </p:nvSpPr>
            <p:spPr>
              <a:xfrm>
                <a:off x="1477099" y="1915187"/>
                <a:ext cx="732701" cy="5590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36">
                <a:extLst>
                  <a:ext uri="{FF2B5EF4-FFF2-40B4-BE49-F238E27FC236}">
                    <a16:creationId xmlns:a16="http://schemas.microsoft.com/office/drawing/2014/main" id="{F037AD53-3EB8-6C44-B091-7F19409B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99" y="1915187"/>
                <a:ext cx="732701" cy="5590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r>
              <a:rPr lang="en-US" sz="3600" b="1" dirty="0"/>
              <a:t> from the inspirational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are selected randomly uniformly and independently 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the expected value of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/>
                  <a:t>number is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i="1" dirty="0"/>
                  <a:t>some</a:t>
                </a:r>
                <a:r>
                  <a:rPr lang="en-US" sz="2000" dirty="0"/>
                  <a:t> numbers were selected randomly uniformly and independently 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/>
                  <a:t>among them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is a </a:t>
                </a:r>
                <a:r>
                  <a:rPr lang="en-US" sz="2000" u="sng" dirty="0"/>
                  <a:t>right</a:t>
                </a:r>
                <a:r>
                  <a:rPr lang="en-US" sz="2000" i="1" u="sng" dirty="0"/>
                  <a:t> </a:t>
                </a:r>
                <a:r>
                  <a:rPr lang="en-US" sz="2000" b="1" i="1" u="sng" dirty="0"/>
                  <a:t>guess</a:t>
                </a:r>
                <a:r>
                  <a:rPr lang="en-US" sz="2000" dirty="0"/>
                  <a:t> for the numbers selected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Answer: 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5600" y="19050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3622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5052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5052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4343400"/>
            <a:ext cx="2971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3901440" y="4953000"/>
            <a:ext cx="3870960" cy="1222248"/>
          </a:xfrm>
          <a:prstGeom prst="cloudCallout">
            <a:avLst>
              <a:gd name="adj1" fmla="val -22685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Spend some time now to design the algorithm based on this insight.</a:t>
            </a:r>
          </a:p>
        </p:txBody>
      </p:sp>
    </p:spTree>
    <p:extLst>
      <p:ext uri="{BB962C8B-B14F-4D97-AF65-F5344CB8AC3E}">
        <p14:creationId xmlns:p14="http://schemas.microsoft.com/office/powerpoint/2010/main" val="31103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Randomized Monte Carlo algorithm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48013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Estimating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b="1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7030A0"/>
                </a:solidFill>
              </a:rPr>
              <a:t>Transitive Closure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8682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4FD17-BD4F-6198-3E03-80A8193DE1D4}"/>
              </a:ext>
            </a:extLst>
          </p:cNvPr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each vertex 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assigned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no. uniformly distributed in the interval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know the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), how can we estimate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894020" y="3533001"/>
            <a:ext cx="3582980" cy="2382798"/>
            <a:chOff x="2894020" y="3533001"/>
            <a:chExt cx="3582980" cy="2382798"/>
          </a:xfrm>
        </p:grpSpPr>
        <p:sp>
          <p:nvSpPr>
            <p:cNvPr id="57" name="TextBox 56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𝟏𝟗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16" t="-8197" r="-5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: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now see the algorithm for estimating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667" r="-833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AC9652-FCDB-73B1-77CB-D952E169880B}"/>
              </a:ext>
            </a:extLst>
          </p:cNvPr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  <p:bldP spid="8" grpId="0"/>
      <p:bldP spid="70" grpId="0"/>
      <p:bldP spid="7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use </a:t>
            </a:r>
            <a:r>
              <a:rPr lang="en-US" sz="3200" b="1" dirty="0">
                <a:solidFill>
                  <a:srgbClr val="C00000"/>
                </a:solidFill>
              </a:rPr>
              <a:t>Theorem </a:t>
            </a:r>
            <a:r>
              <a:rPr lang="en-US" sz="3200" b="1" dirty="0"/>
              <a:t>?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the number of bins with at least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err="1"/>
                      <m:t>loglog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sym typeface="Wingdings" pitchFamily="2" charset="2"/>
                      </a:rPr>
                      <m:t>balls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‘‘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’’  = “There is no bin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err="1"/>
                      <m:t>loglog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or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more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balls</m:t>
                    </m:r>
                  </m:oMath>
                </a14:m>
                <a:r>
                  <a:rPr lang="en-US" sz="2000" dirty="0"/>
                  <a:t>”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Wingdings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Wingdings" pitchFamily="2" charset="2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sym typeface="Wingdings" pitchFamily="2" charset="2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if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th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bin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has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at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least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rgbClr val="0070C0"/>
                                  </a:solidFill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 err="1"/>
                                <m:t>loglog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balls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otherwise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  <a:sym typeface="Wingdings" pitchFamily="2" charset="2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E</a:t>
                </a:r>
                <a:r>
                  <a:rPr lang="en-US" sz="20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/4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]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= 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m:rPr>
                        <m:nor/>
                      </m:rPr>
                      <a:rPr lang="en-US" sz="2000" i="0" dirty="0" smtClean="0"/>
                      <m:t>|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m:rPr>
                        <m:nor/>
                      </m:rPr>
                      <a:rPr lang="en-US" sz="2000" i="0" dirty="0" smtClean="0"/>
                      <m:t>|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>
                <a:blip r:embed="rId2"/>
                <a:stretch>
                  <a:fillRect l="-741" t="-1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4461" y="5868744"/>
                <a:ext cx="1022139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1" y="5868744"/>
                <a:ext cx="1022139" cy="379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53000" y="541020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4266" y="556372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6" y="5563720"/>
                <a:ext cx="1126334" cy="723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5721231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721231"/>
                <a:ext cx="2407262" cy="461665"/>
              </a:xfrm>
              <a:prstGeom prst="rect">
                <a:avLst/>
              </a:prstGeom>
              <a:blipFill>
                <a:blip r:embed="rId5"/>
                <a:stretch>
                  <a:fillRect l="-4061" t="-10667" r="-3046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752600" y="1676400"/>
            <a:ext cx="55626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7356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7450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362200"/>
            <a:ext cx="495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3DAD4-1EDE-483B-B636-BA0295E08311}"/>
              </a:ext>
            </a:extLst>
          </p:cNvPr>
          <p:cNvSpPr/>
          <p:nvPr/>
        </p:nvSpPr>
        <p:spPr>
          <a:xfrm>
            <a:off x="3352800" y="1295400"/>
            <a:ext cx="55626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ADE27-4B67-3241-1647-E7FE0C8F4AAA}"/>
              </a:ext>
            </a:extLst>
          </p:cNvPr>
          <p:cNvSpPr/>
          <p:nvPr/>
        </p:nvSpPr>
        <p:spPr>
          <a:xfrm>
            <a:off x="838200" y="1235524"/>
            <a:ext cx="55626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3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3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3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 uiExpand="1" animBg="1"/>
      <p:bldP spid="10" grpId="0" animBg="1"/>
      <p:bldP spid="11" grpId="0" animBg="1"/>
      <p:bldP spid="12" grpId="0" animBg="1"/>
      <p:bldP spid="13" grpId="0" uiExpand="1" animBg="1"/>
      <p:bldP spid="14" grpId="0" uiExpan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21" idx="5"/>
          </p:cNvCxnSpPr>
          <p:nvPr/>
        </p:nvCxnSpPr>
        <p:spPr>
          <a:xfrm flipH="1" flipV="1"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98620" y="2085201"/>
            <a:ext cx="4956160" cy="3830598"/>
            <a:chOff x="1598620" y="2085201"/>
            <a:chExt cx="4956160" cy="3830598"/>
          </a:xfrm>
        </p:grpSpPr>
        <p:sp>
          <p:nvSpPr>
            <p:cNvPr id="5" name="TextBox 4"/>
            <p:cNvSpPr txBox="1"/>
            <p:nvPr/>
          </p:nvSpPr>
          <p:spPr>
            <a:xfrm>
              <a:off x="1674820" y="28956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8620" y="3837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0.19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6000" y="2694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0.28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7620" y="2237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0.901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6073" y="2085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0.65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5420" y="2286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0.265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98820" y="30480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6820" y="3228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41620" y="3962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89420" y="2819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9200" y="3200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0.63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3A5699-3FB8-2E10-F26A-A2CE85E2F0ED}"/>
              </a:ext>
            </a:extLst>
          </p:cNvPr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 no.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selected randomly uniformly and independently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endParaRPr lang="en-US" sz="1800" b="1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??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improve accuracy of  and confidence in the output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983162"/>
              </a:xfrm>
              <a:blipFill>
                <a:blip r:embed="rId2"/>
                <a:stretch>
                  <a:fillRect l="-1178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m:t>minL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blipFill rotWithShape="1">
                <a:blip r:embed="rId3"/>
                <a:stretch>
                  <a:fillRect r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8400" y="2743200"/>
            <a:ext cx="2743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2743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Rumor spreading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persons in a city.</a:t>
                </a:r>
              </a:p>
              <a:p>
                <a:pPr marL="0" indent="0">
                  <a:buNone/>
                </a:pPr>
                <a:r>
                  <a:rPr lang="en-US" sz="2000" dirty="0"/>
                  <a:t>On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a person comes to know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rumor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protocol is repeated from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Each person knowing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rumor</a:t>
                </a:r>
                <a:r>
                  <a:rPr lang="en-US" sz="2000" dirty="0"/>
                  <a:t> does the following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- </a:t>
                </a:r>
                <a:r>
                  <a:rPr lang="en-US" sz="1800" dirty="0"/>
                  <a:t>Picks phone number of a randomly selected person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Calls him/her and communicate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rumor</a:t>
                </a:r>
                <a:r>
                  <a:rPr lang="en-US" sz="1800" dirty="0"/>
                  <a:t>.</a:t>
                </a:r>
              </a:p>
              <a:p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number of days until everyone knows the rumor?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3048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124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4876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minimum number of days until everyone knows the rumor?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789556" y="3657600"/>
            <a:ext cx="4343400" cy="1222248"/>
          </a:xfrm>
          <a:prstGeom prst="cloudCallout">
            <a:avLst>
              <a:gd name="adj1" fmla="val -34979"/>
              <a:gd name="adj2" fmla="val 8831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people knowing the rumor can only </a:t>
            </a:r>
            <a:r>
              <a:rPr lang="en-US" b="1" dirty="0">
                <a:solidFill>
                  <a:schemeClr val="tx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in a day.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2362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 </a:t>
                </a:r>
                <a:r>
                  <a:rPr lang="en-US" sz="2000" dirty="0"/>
                  <a:t>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The entire city comes to know the rumor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expected days.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3048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3124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4061727"/>
            <a:ext cx="29152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high probability as well.</a:t>
            </a:r>
          </a:p>
        </p:txBody>
      </p:sp>
    </p:spTree>
    <p:extLst>
      <p:ext uri="{BB962C8B-B14F-4D97-AF65-F5344CB8AC3E}">
        <p14:creationId xmlns:p14="http://schemas.microsoft.com/office/powerpoint/2010/main" val="33272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5AD-7878-B68C-1924-8FEA07AA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Announcement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6DCB-6B96-55A7-B95B-02D4B994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Mid semester exam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22</a:t>
            </a:r>
            <a:r>
              <a:rPr lang="en-IN" baseline="30000" dirty="0"/>
              <a:t>nd</a:t>
            </a:r>
            <a:r>
              <a:rPr lang="en-IN" dirty="0"/>
              <a:t> February, </a:t>
            </a:r>
            <a:r>
              <a:rPr lang="en-IN" b="1" dirty="0">
                <a:solidFill>
                  <a:srgbClr val="0070C0"/>
                </a:solidFill>
              </a:rPr>
              <a:t>13:00 – 15:00 </a:t>
            </a:r>
          </a:p>
          <a:p>
            <a:endParaRPr lang="en-IN" dirty="0"/>
          </a:p>
          <a:p>
            <a:r>
              <a:rPr lang="en-IN" dirty="0"/>
              <a:t>Venue: </a:t>
            </a:r>
            <a:r>
              <a:rPr lang="en-IN" b="1" dirty="0">
                <a:solidFill>
                  <a:srgbClr val="0070C0"/>
                </a:solidFill>
              </a:rPr>
              <a:t>RM101</a:t>
            </a:r>
            <a:r>
              <a:rPr lang="en-IN" dirty="0"/>
              <a:t>    (and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L2)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CD4CE3-EF3E-5B65-7DF2-A3B75B76611D}"/>
              </a:ext>
            </a:extLst>
          </p:cNvPr>
          <p:cNvSpPr/>
          <p:nvPr/>
        </p:nvSpPr>
        <p:spPr>
          <a:xfrm>
            <a:off x="3276600" y="2667000"/>
            <a:ext cx="28956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03C44-7CEC-CED7-BB76-3EA2BAC9A03A}"/>
              </a:ext>
            </a:extLst>
          </p:cNvPr>
          <p:cNvSpPr txBox="1"/>
          <p:nvPr/>
        </p:nvSpPr>
        <p:spPr>
          <a:xfrm>
            <a:off x="4573480" y="2793712"/>
            <a:ext cx="1508746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16:00 </a:t>
            </a:r>
            <a:r>
              <a:rPr lang="en-IN" sz="3200" b="1" dirty="0">
                <a:solidFill>
                  <a:srgbClr val="C00000"/>
                </a:solidFill>
              </a:rPr>
              <a:t>?</a:t>
            </a:r>
            <a:r>
              <a:rPr lang="en-IN" sz="3200" b="1" dirty="0">
                <a:solidFill>
                  <a:srgbClr val="0070C0"/>
                </a:solidFill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6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2402</Words>
  <Application>Microsoft Office PowerPoint</Application>
  <PresentationFormat>On-screen Show (4:3)</PresentationFormat>
  <Paragraphs>517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Randomized Algorithms CS648 </vt:lpstr>
      <vt:lpstr>Theorem </vt:lpstr>
      <vt:lpstr>Maximum load is Ω("log " n"/loglog " n)</vt:lpstr>
      <vt:lpstr>How to use Theorem ? </vt:lpstr>
      <vt:lpstr>Rumor spreading</vt:lpstr>
      <vt:lpstr>Rumor Spreading</vt:lpstr>
      <vt:lpstr>Rumor Spreading</vt:lpstr>
      <vt:lpstr>Rumor Spreading</vt:lpstr>
      <vt:lpstr>Announcement</vt:lpstr>
      <vt:lpstr>Random sampling for</vt:lpstr>
      <vt:lpstr>Problem 1</vt:lpstr>
      <vt:lpstr>Estimating the number of Balls in a BAG</vt:lpstr>
      <vt:lpstr>Estimating probability p of getting head</vt:lpstr>
      <vt:lpstr>Estimating the number of Balls in a BAG</vt:lpstr>
      <vt:lpstr>Estimating the number of Balls in a BAG</vt:lpstr>
      <vt:lpstr>How good is the estimate ?</vt:lpstr>
      <vt:lpstr>Multiple samplings to  improve accuracy and reduce error probability</vt:lpstr>
      <vt:lpstr>A better algorithm for  estimating the number of balls:</vt:lpstr>
      <vt:lpstr>Question: What is P(N ̂ &lt;N/2) ?</vt:lpstr>
      <vt:lpstr>Final result</vt:lpstr>
      <vt:lpstr>Randomized framework for  estimating a parameter</vt:lpstr>
      <vt:lpstr>Estimating the size of  Transitive Closure of a Directed Graph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Estimating size of Transitive Closure of  a Directed Graph</vt:lpstr>
      <vt:lpstr>Randomized Monte Carlo Algorithm for  estimating the size of transitive closure of directed graph</vt:lpstr>
      <vt:lpstr>MIN-Label Problem</vt:lpstr>
      <vt:lpstr>MIN-Label Problem</vt:lpstr>
      <vt:lpstr>MIN-Label Problem</vt:lpstr>
      <vt:lpstr>An inspirational problem from continuous probability</vt:lpstr>
      <vt:lpstr>PowerPoint Presentation</vt:lpstr>
      <vt:lpstr>Sampling points on a Circle (of circumference 1)</vt:lpstr>
      <vt:lpstr>Sampling points on a line segment</vt:lpstr>
      <vt:lpstr>Inference from the inspirational problem</vt:lpstr>
      <vt:lpstr>Randomized Monte Carlo algorithm  </vt:lpstr>
      <vt:lpstr>PowerPoint Presentation</vt:lpstr>
      <vt:lpstr>PowerPoint Presentation</vt:lpstr>
      <vt:lpstr>PowerPoint Presentation</vt:lpstr>
      <vt:lpstr>Estimating size of Transitive Closure of  a Directed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166</cp:revision>
  <dcterms:created xsi:type="dcterms:W3CDTF">2013-08-23T04:10:57Z</dcterms:created>
  <dcterms:modified xsi:type="dcterms:W3CDTF">2024-02-13T09:47:34Z</dcterms:modified>
</cp:coreProperties>
</file>