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428" r:id="rId2"/>
    <p:sldId id="391" r:id="rId3"/>
    <p:sldId id="361" r:id="rId4"/>
    <p:sldId id="386" r:id="rId5"/>
    <p:sldId id="353" r:id="rId6"/>
    <p:sldId id="354" r:id="rId7"/>
    <p:sldId id="647" r:id="rId8"/>
    <p:sldId id="648" r:id="rId9"/>
    <p:sldId id="358" r:id="rId10"/>
    <p:sldId id="646" r:id="rId11"/>
    <p:sldId id="538" r:id="rId12"/>
    <p:sldId id="580" r:id="rId13"/>
    <p:sldId id="581" r:id="rId14"/>
    <p:sldId id="582" r:id="rId15"/>
    <p:sldId id="583" r:id="rId16"/>
    <p:sldId id="584" r:id="rId17"/>
    <p:sldId id="578" r:id="rId18"/>
    <p:sldId id="573" r:id="rId19"/>
    <p:sldId id="575" r:id="rId20"/>
    <p:sldId id="636" r:id="rId21"/>
    <p:sldId id="576" r:id="rId22"/>
    <p:sldId id="637" r:id="rId23"/>
    <p:sldId id="587" r:id="rId24"/>
    <p:sldId id="585" r:id="rId25"/>
    <p:sldId id="586" r:id="rId26"/>
    <p:sldId id="588" r:id="rId27"/>
    <p:sldId id="589" r:id="rId28"/>
    <p:sldId id="613" r:id="rId29"/>
    <p:sldId id="638" r:id="rId30"/>
    <p:sldId id="639" r:id="rId31"/>
    <p:sldId id="640" r:id="rId32"/>
    <p:sldId id="641" r:id="rId33"/>
    <p:sldId id="65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17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6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30.png"/><Relationship Id="rId2" Type="http://schemas.openxmlformats.org/officeDocument/2006/relationships/image" Target="../media/image1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png"/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2.png"/><Relationship Id="rId7" Type="http://schemas.openxmlformats.org/officeDocument/2006/relationships/image" Target="../media/image3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0.png"/><Relationship Id="rId5" Type="http://schemas.openxmlformats.org/officeDocument/2006/relationships/image" Target="../media/image3001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0.png"/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3701.png"/><Relationship Id="rId4" Type="http://schemas.openxmlformats.org/officeDocument/2006/relationships/image" Target="../media/image36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0.png"/><Relationship Id="rId7" Type="http://schemas.openxmlformats.org/officeDocument/2006/relationships/image" Target="../media/image290.png"/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6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10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22.png"/><Relationship Id="rId7" Type="http://schemas.openxmlformats.org/officeDocument/2006/relationships/image" Target="../media/image36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0.png"/><Relationship Id="rId5" Type="http://schemas.openxmlformats.org/officeDocument/2006/relationships/image" Target="../media/image26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20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0070C0"/>
                </a:solidFill>
              </a:rPr>
              <a:t>14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 sampling (last lecture)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Method of Bounded Difference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45E60F-0178-0B42-BE86-8F4FE4EB4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Method of Bounded Difference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D81E13C-C7A9-E148-AFC2-30A8B3C6D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55AD-921C-EC47-ADBA-14443F29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Objective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random variables, not necessarily independent</a:t>
                </a: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: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How to establish a good bound on   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P</a:t>
                </a:r>
                <a:r>
                  <a:rPr lang="en-US" sz="1800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] ? </a:t>
                </a:r>
                <a:endParaRPr lang="en-IN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6012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276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3800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4191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Tools discussed till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/>
              <a:t>Markov</a:t>
            </a:r>
            <a:r>
              <a:rPr lang="en-US" sz="2400" dirty="0"/>
              <a:t>’s Inequality </a:t>
            </a:r>
          </a:p>
          <a:p>
            <a:endParaRPr lang="en-US" sz="2400" dirty="0"/>
          </a:p>
          <a:p>
            <a:r>
              <a:rPr lang="en-US" sz="2400" b="1" dirty="0" err="1"/>
              <a:t>Chebyshev</a:t>
            </a:r>
            <a:r>
              <a:rPr lang="en-US" sz="2400" dirty="0" err="1"/>
              <a:t>’s</a:t>
            </a:r>
            <a:r>
              <a:rPr lang="en-US" sz="2400" dirty="0"/>
              <a:t> Inequality</a:t>
            </a:r>
          </a:p>
          <a:p>
            <a:endParaRPr lang="en-US" sz="2400" b="1" dirty="0"/>
          </a:p>
          <a:p>
            <a:r>
              <a:rPr lang="en-US" sz="2400" b="1" dirty="0" err="1"/>
              <a:t>Chernoff</a:t>
            </a:r>
            <a:r>
              <a:rPr lang="en-US" sz="2400" dirty="0"/>
              <a:t> bound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82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Chernoff’s</a:t>
            </a:r>
            <a:r>
              <a:rPr lang="en-US" b="1" dirty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independent </a:t>
                </a:r>
                <a:r>
                  <a:rPr lang="en-US" sz="2000" b="1" dirty="0"/>
                  <a:t>Bernoulli</a:t>
                </a:r>
                <a:r>
                  <a:rPr lang="en-US" sz="2000" dirty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 </a:t>
                </a:r>
                <a:endParaRPr lang="en-US" sz="2000" b="1" i="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Limitations: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has to be </a:t>
                </a:r>
                <a:r>
                  <a:rPr lang="en-US" sz="2000" b="1" dirty="0"/>
                  <a:t>sum</a:t>
                </a:r>
                <a:r>
                  <a:rPr lang="en-US" sz="2000" dirty="0"/>
                  <a:t> only.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’s can take </a:t>
                </a:r>
                <a:r>
                  <a:rPr lang="en-US" sz="2000" u="sng" dirty="0"/>
                  <a:t>0-1</a:t>
                </a:r>
                <a:r>
                  <a:rPr lang="en-US" sz="2000" dirty="0"/>
                  <a:t> value only.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’s have to be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shall now discuss a couple of problems for which </a:t>
                </a:r>
                <a:r>
                  <a:rPr lang="en-US" sz="2000" dirty="0" err="1"/>
                  <a:t>Chernoffs</a:t>
                </a:r>
                <a:r>
                  <a:rPr lang="en-US" sz="2000" dirty="0"/>
                  <a:t>’ bound can not be applied.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5638800"/>
              </a:xfrm>
              <a:blipFill rotWithShape="1">
                <a:blip r:embed="rId2"/>
                <a:stretch>
                  <a:fillRect l="-678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4290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2362200"/>
            <a:ext cx="1447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362200"/>
            <a:ext cx="1447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1447800"/>
            <a:ext cx="4876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5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empty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: number of bins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balls.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6183" cy="609600"/>
            <a:chOff x="1752600" y="1447800"/>
            <a:chExt cx="572618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85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98896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85800" y="4876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1400" y="5486400"/>
                <a:ext cx="223971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 = ? 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486400"/>
                <a:ext cx="22397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68" t="-6349" r="-3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97558" y="4337308"/>
                <a:ext cx="2520883" cy="7468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]|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558" y="4337308"/>
                <a:ext cx="2520883" cy="746808"/>
              </a:xfrm>
              <a:prstGeom prst="rect">
                <a:avLst/>
              </a:prstGeom>
              <a:blipFill rotWithShape="1">
                <a:blip r:embed="rId6"/>
                <a:stretch>
                  <a:fillRect r="-24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5" grpId="0" animBg="1"/>
      <p:bldP spid="46" grpId="0" animBg="1"/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draws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741" t="-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419600" cy="312234"/>
            <a:chOff x="2667000" y="2971800"/>
            <a:chExt cx="44196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419600" cy="312234"/>
            <a:chOff x="2667000" y="2971800"/>
            <a:chExt cx="44196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876800" y="2743200"/>
            <a:ext cx="0" cy="2209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131950" y="6172200"/>
                <a:ext cx="2186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 =? </a:t>
                </a:r>
                <a:endParaRPr lang="en-IN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50" y="6172200"/>
                <a:ext cx="218681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16" t="-6452" r="-360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078223" y="5607302"/>
                <a:ext cx="1102353" cy="56489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23" y="5607302"/>
                <a:ext cx="1102353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DC21F276-5465-C875-825D-72B1DA446CAC}"/>
              </a:ext>
            </a:extLst>
          </p:cNvPr>
          <p:cNvSpPr/>
          <p:nvPr/>
        </p:nvSpPr>
        <p:spPr>
          <a:xfrm rot="10800000">
            <a:off x="4098073" y="5249503"/>
            <a:ext cx="185854" cy="2672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1DE84C-227E-0A0E-A4B7-6E03DFB3CEEE}"/>
              </a:ext>
            </a:extLst>
          </p:cNvPr>
          <p:cNvSpPr/>
          <p:nvPr/>
        </p:nvSpPr>
        <p:spPr>
          <a:xfrm>
            <a:off x="4038600" y="4869716"/>
            <a:ext cx="304800" cy="304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50" grpId="0" animBg="1"/>
      <p:bldP spid="51" grpId="0" animBg="1"/>
      <p:bldP spid="43" grpId="0" animBg="1"/>
      <p:bldP spid="44" grpId="0" animBg="1"/>
      <p:bldP spid="16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6C31"/>
                </a:solidFill>
              </a:rPr>
              <a:t>tightest</a:t>
            </a:r>
            <a:r>
              <a:rPr lang="en-US" sz="3200" b="1" dirty="0"/>
              <a:t> analysis of Randomized </a:t>
            </a:r>
            <a:r>
              <a:rPr lang="en-US" sz="3200" b="1" dirty="0">
                <a:solidFill>
                  <a:srgbClr val="7030A0"/>
                </a:solidFill>
              </a:rPr>
              <a:t>Quick sort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/>
                  <a:t>[Colin </a:t>
                </a:r>
                <a:r>
                  <a:rPr lang="en-US" sz="2000" dirty="0" err="1"/>
                  <a:t>McDiarmid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/>
                  <a:t>]: </a:t>
                </a:r>
              </a:p>
              <a:p>
                <a:pPr marL="0" indent="0">
                  <a:buNone/>
                </a:pPr>
                <a:r>
                  <a:rPr lang="en-US" sz="2000" dirty="0"/>
                  <a:t>Prob. the run time of Randomized Quick sort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/>
                  <a:t>=</a:t>
                </a:r>
                <a:r>
                  <a:rPr lang="en-IN" sz="2000" dirty="0">
                    <a:solidFill>
                      <a:srgbClr val="0070C0"/>
                    </a:solidFill>
                  </a:rPr>
                  <a:t>  </a:t>
                </a:r>
                <a:r>
                  <a:rPr lang="en-IN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53000" y="2507430"/>
            <a:ext cx="2438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2438400"/>
            <a:ext cx="2438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4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means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95417" y="3930134"/>
                <a:ext cx="2305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17" y="3930134"/>
                <a:ext cx="23051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11" t="-8333" r="-34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82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3886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514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 uiExpand="1" animBg="1"/>
      <p:bldP spid="11" grpId="0" uiExpand="1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5635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b="1" dirty="0"/>
              <a:t>A random experiment </a:t>
            </a:r>
            <a:r>
              <a:rPr lang="en-US" sz="2800" b="1" dirty="0">
                <a:solidFill>
                  <a:srgbClr val="7030A0"/>
                </a:solidFill>
              </a:rPr>
              <a:t>unfolding</a:t>
            </a:r>
            <a:r>
              <a:rPr lang="en-US" sz="2800" b="1" dirty="0"/>
              <a:t> gradually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4800" y="68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57600" y="838200"/>
            <a:ext cx="1143000" cy="654236"/>
            <a:chOff x="3657600" y="1752600"/>
            <a:chExt cx="1143000" cy="6542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5867400"/>
            <a:ext cx="8382000" cy="685800"/>
            <a:chOff x="152400" y="5410200"/>
            <a:chExt cx="8382000" cy="685800"/>
          </a:xfrm>
        </p:grpSpPr>
        <p:sp>
          <p:nvSpPr>
            <p:cNvPr id="21" name="Oval 20"/>
            <p:cNvSpPr/>
            <p:nvPr/>
          </p:nvSpPr>
          <p:spPr>
            <a:xfrm>
              <a:off x="685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43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00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57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14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71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86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43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00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15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72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43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01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2400" y="5410200"/>
              <a:ext cx="83820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4114800" y="150549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91000" y="830781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57600" y="1657892"/>
            <a:ext cx="1143000" cy="654236"/>
            <a:chOff x="3657600" y="1752600"/>
            <a:chExt cx="1143000" cy="654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4131527" y="2312128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1000" y="1650473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639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639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3657600" y="2469964"/>
            <a:ext cx="1143000" cy="654236"/>
            <a:chOff x="3657600" y="1752600"/>
            <a:chExt cx="1143000" cy="654236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19599" y="2608706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2608706"/>
                <a:ext cx="48115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4800600" y="152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2793372"/>
            <a:ext cx="113845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800" y="2819400"/>
            <a:ext cx="16401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Balls </a:t>
            </a:r>
            <a:r>
              <a:rPr lang="en-US" u="sng" dirty="0"/>
              <a:t>out of</a:t>
            </a:r>
            <a:r>
              <a:rPr lang="en-US" dirty="0"/>
              <a:t> Bin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2819400"/>
            <a:ext cx="139057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Balls </a:t>
            </a:r>
            <a:r>
              <a:rPr lang="en-US" u="sng" dirty="0"/>
              <a:t>into</a:t>
            </a:r>
            <a:r>
              <a:rPr lang="en-US" dirty="0"/>
              <a:t> Bin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4087538" y="302073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32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2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42" grpId="0"/>
      <p:bldP spid="45" grpId="0" animBg="1"/>
      <p:bldP spid="59" grpId="0" animBg="1"/>
      <p:bldP spid="62" grpId="0"/>
      <p:bldP spid="63" grpId="0"/>
      <p:bldP spid="64" grpId="0" animBg="1"/>
      <p:bldP spid="65" grpId="0" animBg="1"/>
      <p:bldP spid="72" grpId="0"/>
      <p:bldP spid="77" grpId="0" animBg="1"/>
      <p:bldP spid="2" grpId="0" animBg="1"/>
      <p:bldP spid="2" grpId="1" animBg="1"/>
      <p:bldP spid="55" grpId="0" animBg="1"/>
      <p:bldP spid="55" grpId="1" animBg="1"/>
      <p:bldP spid="56" grpId="0" animBg="1"/>
      <p:bldP spid="56" grpId="1" animBg="1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Method of bounded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82C10-0039-A748-888D-E535A975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49" y="20669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Recap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of the previous lecture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980FF-B362-994F-9941-03B147F1E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4800" y="68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57600" y="838200"/>
            <a:ext cx="1143000" cy="654236"/>
            <a:chOff x="3657600" y="1752600"/>
            <a:chExt cx="1143000" cy="6542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5867400"/>
            <a:ext cx="8382000" cy="685800"/>
            <a:chOff x="152400" y="5410200"/>
            <a:chExt cx="8382000" cy="685800"/>
          </a:xfrm>
        </p:grpSpPr>
        <p:sp>
          <p:nvSpPr>
            <p:cNvPr id="21" name="Oval 20"/>
            <p:cNvSpPr/>
            <p:nvPr/>
          </p:nvSpPr>
          <p:spPr>
            <a:xfrm>
              <a:off x="685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43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00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57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14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71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86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43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00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15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72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43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01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2400" y="5410200"/>
              <a:ext cx="83820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4114800" y="150549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91000" y="830781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57600" y="1657892"/>
            <a:ext cx="1143000" cy="654236"/>
            <a:chOff x="3657600" y="1752600"/>
            <a:chExt cx="1143000" cy="654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4131527" y="2312128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1000" y="1650473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639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639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3657600" y="3352800"/>
            <a:ext cx="1143000" cy="654236"/>
            <a:chOff x="3657600" y="1752600"/>
            <a:chExt cx="1143000" cy="654236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19599" y="3505200"/>
                <a:ext cx="442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3505200"/>
                <a:ext cx="44268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4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919340" y="1422328"/>
                <a:ext cx="16528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40" y="1422328"/>
                <a:ext cx="16528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366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944580" y="2129991"/>
                <a:ext cx="16752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80" y="2129991"/>
                <a:ext cx="16752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397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79846" y="2133600"/>
                <a:ext cx="25231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46" y="2133600"/>
                <a:ext cx="2523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24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38400" y="577334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7334"/>
                <a:ext cx="68159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89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5400000">
            <a:off x="4087538" y="2359657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354659"/>
            <a:ext cx="8217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107952" y="2971800"/>
                <a:ext cx="1404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2" y="2971800"/>
                <a:ext cx="1404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474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928575" y="2971800"/>
                <a:ext cx="204395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75" y="2971800"/>
                <a:ext cx="20439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29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H="1">
            <a:off x="3962400" y="3352800"/>
            <a:ext cx="22860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" y="4050268"/>
                <a:ext cx="29030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268"/>
                <a:ext cx="290303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349" r="-20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/>
          <p:cNvSpPr/>
          <p:nvPr/>
        </p:nvSpPr>
        <p:spPr>
          <a:xfrm>
            <a:off x="3869473" y="4007036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657651" y="4038600"/>
                <a:ext cx="29623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51" y="4038600"/>
                <a:ext cx="29623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225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>
            <a:off x="4207728" y="3354659"/>
            <a:ext cx="288072" cy="68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9600" y="4038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526898" y="3962400"/>
            <a:ext cx="1883302" cy="914400"/>
          </a:xfrm>
          <a:prstGeom prst="arc">
            <a:avLst>
              <a:gd name="adj1" fmla="val 21514076"/>
              <a:gd name="adj2" fmla="val 10675049"/>
            </a:avLst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33800" y="4876800"/>
                <a:ext cx="1566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Difference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76800"/>
                <a:ext cx="1566583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516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3738347" y="3440668"/>
            <a:ext cx="113845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5800" y="3440668"/>
            <a:ext cx="16401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Balls </a:t>
            </a:r>
            <a:r>
              <a:rPr lang="en-US" u="sng" dirty="0"/>
              <a:t>out of</a:t>
            </a:r>
            <a:r>
              <a:rPr lang="en-US" dirty="0"/>
              <a:t> Bin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381827" y="3440668"/>
            <a:ext cx="139057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Balls </a:t>
            </a:r>
            <a:r>
              <a:rPr lang="en-US" u="sng" dirty="0"/>
              <a:t>into</a:t>
            </a:r>
            <a:r>
              <a:rPr lang="en-US" dirty="0"/>
              <a:t> 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loud Callout 87"/>
              <p:cNvSpPr/>
              <p:nvPr/>
            </p:nvSpPr>
            <p:spPr>
              <a:xfrm>
                <a:off x="2681868" y="5179226"/>
                <a:ext cx="6094049" cy="1066799"/>
              </a:xfrm>
              <a:prstGeom prst="cloudCallout">
                <a:avLst>
                  <a:gd name="adj1" fmla="val -30037"/>
                  <a:gd name="adj2" fmla="val 770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‘s are </a:t>
                </a:r>
                <a:r>
                  <a:rPr lang="en-US" b="1" dirty="0">
                    <a:solidFill>
                      <a:schemeClr val="tx1"/>
                    </a:solidFill>
                  </a:rPr>
                  <a:t>small</a:t>
                </a:r>
                <a:r>
                  <a:rPr lang="en-US" dirty="0">
                    <a:solidFill>
                      <a:schemeClr val="tx1"/>
                    </a:solidFill>
                  </a:rPr>
                  <a:t>, then probability that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deviates significantly from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should be small.</a:t>
                </a:r>
              </a:p>
            </p:txBody>
          </p:sp>
        </mc:Choice>
        <mc:Fallback xmlns="">
          <p:sp>
            <p:nvSpPr>
              <p:cNvPr id="88" name="Cloud Callout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68" y="5179226"/>
                <a:ext cx="6094049" cy="1066799"/>
              </a:xfrm>
              <a:prstGeom prst="cloudCallout">
                <a:avLst>
                  <a:gd name="adj1" fmla="val -30037"/>
                  <a:gd name="adj2" fmla="val 77076"/>
                </a:avLst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1506063" y="5474578"/>
            <a:ext cx="11026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Intuition: </a:t>
            </a:r>
          </a:p>
        </p:txBody>
      </p:sp>
    </p:spTree>
    <p:extLst>
      <p:ext uri="{BB962C8B-B14F-4D97-AF65-F5344CB8AC3E}">
        <p14:creationId xmlns:p14="http://schemas.microsoft.com/office/powerpoint/2010/main" val="154498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45" grpId="0" animBg="1"/>
      <p:bldP spid="59" grpId="0" animBg="1"/>
      <p:bldP spid="62" grpId="0"/>
      <p:bldP spid="63" grpId="0"/>
      <p:bldP spid="64" grpId="0" animBg="1"/>
      <p:bldP spid="65" grpId="0" animBg="1"/>
      <p:bldP spid="72" grpId="0"/>
      <p:bldP spid="73" grpId="0" animBg="1"/>
      <p:bldP spid="74" grpId="0" animBg="1"/>
      <p:bldP spid="75" grpId="0" animBg="1"/>
      <p:bldP spid="75" grpId="1" animBg="1"/>
      <p:bldP spid="76" grpId="0"/>
      <p:bldP spid="57" grpId="0" animBg="1"/>
      <p:bldP spid="2" grpId="0"/>
      <p:bldP spid="77" grpId="0" animBg="1"/>
      <p:bldP spid="78" grpId="0" animBg="1"/>
      <p:bldP spid="80" grpId="0" animBg="1"/>
      <p:bldP spid="81" grpId="0" animBg="1"/>
      <p:bldP spid="82" grpId="0" animBg="1"/>
      <p:bldP spid="84" grpId="0" animBg="1"/>
      <p:bldP spid="19" grpId="0" animBg="1"/>
      <p:bldP spid="20" grpId="0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 and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] &lt;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 err="1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362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34146" y="27432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3429000"/>
            <a:ext cx="3200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7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Special case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sz="2000" dirty="0"/>
                  <a:t>A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 is said to satisfy </a:t>
                </a:r>
                <a:r>
                  <a:rPr lang="en-US" sz="2000" dirty="0" err="1"/>
                  <a:t>Lipshitz</a:t>
                </a:r>
                <a:r>
                  <a:rPr lang="en-US" sz="2000" dirty="0"/>
                  <a:t> condition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if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)|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that differ only 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coordinate.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  satisfies </a:t>
                </a:r>
                <a:r>
                  <a:rPr lang="en-US" sz="2000" dirty="0" err="1"/>
                  <a:t>Lipshitz</a:t>
                </a:r>
                <a:r>
                  <a:rPr lang="en-US" sz="2000" dirty="0"/>
                  <a:t> condition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are independent,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 Then </a:t>
                </a:r>
              </a:p>
              <a:p>
                <a:pPr marL="0" indent="0" algn="ctr">
                  <a:buNone/>
                </a:pPr>
                <a:r>
                  <a:rPr lang="en-US" sz="2400" b="1" dirty="0"/>
                  <a:t>P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0" smtClean="0">
                        <a:latin typeface="Cambria Math"/>
                      </a:rPr>
                      <m:t>−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m:rPr>
                        <m:lit/>
                      </m:rP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b="1" i="1" smtClean="0">
                        <a:latin typeface="Cambria Math"/>
                      </a:rPr>
                      <m:t>&gt;  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US" sz="2400" dirty="0"/>
                  <a:t>] &lt;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1600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4953000"/>
            <a:ext cx="38100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1548161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92912" y="4114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6342515"/>
            <a:ext cx="479753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This theorem subsumes the </a:t>
            </a:r>
            <a:r>
              <a:rPr lang="en-US" b="1" dirty="0" err="1">
                <a:solidFill>
                  <a:srgbClr val="7030A0"/>
                </a:solidFill>
              </a:rPr>
              <a:t>Chernoff’s</a:t>
            </a:r>
            <a:r>
              <a:rPr lang="en-US" b="1" dirty="0">
                <a:solidFill>
                  <a:srgbClr val="7030A0"/>
                </a:solidFill>
              </a:rPr>
              <a:t> bound.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838" y="6172851"/>
                <a:ext cx="1939762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 =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8" y="6172851"/>
                <a:ext cx="19397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43" t="-8333" r="-47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81200" y="5933234"/>
                <a:ext cx="789703" cy="8485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933234"/>
                <a:ext cx="789703" cy="848566"/>
              </a:xfrm>
              <a:prstGeom prst="rect">
                <a:avLst/>
              </a:prstGeom>
              <a:blipFill rotWithShape="1">
                <a:blip r:embed="rId4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" y="5832739"/>
                <a:ext cx="1254767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832739"/>
                <a:ext cx="125476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8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51035" y="5747042"/>
                <a:ext cx="1675780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/>
                  <a:t> 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𝐄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𝒇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35" y="5747042"/>
                <a:ext cx="1675780" cy="540725"/>
              </a:xfrm>
              <a:prstGeom prst="rect">
                <a:avLst/>
              </a:prstGeom>
              <a:blipFill>
                <a:blip r:embed="rId6"/>
                <a:stretch>
                  <a:fillRect l="-3273"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4800" y="5181600"/>
                <a:ext cx="6652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181600"/>
                <a:ext cx="66524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10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own Ribbon 17"/>
              <p:cNvSpPr/>
              <p:nvPr/>
            </p:nvSpPr>
            <p:spPr>
              <a:xfrm>
                <a:off x="762000" y="457200"/>
                <a:ext cx="7696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comparing the deviation in </a:t>
                </a:r>
                <a:r>
                  <a:rPr lang="en-US" b="1" dirty="0">
                    <a:solidFill>
                      <a:schemeClr val="tx1"/>
                    </a:solidFill>
                  </a:rPr>
                  <a:t>heads</a:t>
                </a:r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coin tosses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using the above theorem and </a:t>
                </a:r>
                <a:r>
                  <a:rPr lang="en-US" dirty="0" err="1">
                    <a:solidFill>
                      <a:schemeClr val="tx1"/>
                    </a:solidFill>
                  </a:rPr>
                  <a:t>Chernoff</a:t>
                </a:r>
                <a:r>
                  <a:rPr lang="en-US" dirty="0">
                    <a:solidFill>
                      <a:schemeClr val="tx1"/>
                    </a:solidFill>
                  </a:rPr>
                  <a:t> bound. </a:t>
                </a:r>
              </a:p>
            </p:txBody>
          </p:sp>
        </mc:Choice>
        <mc:Fallback xmlns="">
          <p:sp>
            <p:nvSpPr>
              <p:cNvPr id="18" name="Down Ribbo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7200"/>
                <a:ext cx="7696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3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1" grpId="0" animBg="1"/>
      <p:bldP spid="12" grpId="0" animBg="1"/>
      <p:bldP spid="14" grpId="0" animBg="1"/>
      <p:bldP spid="8" grpId="0" animBg="1"/>
      <p:bldP spid="9" grpId="0" animBg="1"/>
      <p:bldP spid="10" grpId="0" animBg="1"/>
      <p:bldP spid="13" grpId="0" animBg="1"/>
      <p:bldP spid="15" grpId="0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Applications </a:t>
            </a:r>
            <a:br>
              <a:rPr lang="en-US" sz="3600" dirty="0"/>
            </a:br>
            <a:r>
              <a:rPr lang="en-US" sz="3600" dirty="0"/>
              <a:t>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Method of bounded difference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51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570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empty bins.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|&gt;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] &lt;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b="1" dirty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570551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4384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6183" cy="609600"/>
            <a:chOff x="1752600" y="1447800"/>
            <a:chExt cx="572618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85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98896" y="34290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4191000"/>
                <a:ext cx="3725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bin is empty,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otherwise.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91000"/>
                <a:ext cx="372544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90600" y="4191000"/>
                <a:ext cx="3862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Label of the </a:t>
                </a:r>
                <a:r>
                  <a:rPr lang="en-US" u="sng" dirty="0"/>
                  <a:t>destination</a:t>
                </a:r>
                <a:r>
                  <a:rPr lang="en-US" dirty="0"/>
                  <a:t> bin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b="1" dirty="0"/>
                  <a:t>ball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91000"/>
                <a:ext cx="386201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22" t="-8333" r="-22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own Ribbon 2"/>
              <p:cNvSpPr/>
              <p:nvPr/>
            </p:nvSpPr>
            <p:spPr>
              <a:xfrm>
                <a:off x="2362200" y="4724400"/>
                <a:ext cx="6553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satisfies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Lipshitz</a:t>
                </a:r>
                <a:r>
                  <a:rPr lang="en-US" b="1" dirty="0">
                    <a:solidFill>
                      <a:schemeClr val="tx1"/>
                    </a:solidFill>
                  </a:rPr>
                  <a:t> condition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Down Ribbo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24400"/>
                <a:ext cx="6553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43426" y="5691989"/>
                <a:ext cx="685800" cy="80938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 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426" y="5691989"/>
                <a:ext cx="685800" cy="8093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5" grpId="0" animBg="1"/>
      <p:bldP spid="2" grpId="0"/>
      <p:bldP spid="2" grpId="1"/>
      <p:bldP spid="49" grpId="0"/>
      <p:bldP spid="3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draws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32004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Label of the ball </a:t>
                </a:r>
                <a:r>
                  <a:rPr lang="en-US" u="sng" dirty="0"/>
                  <a:t>picked 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b="1" dirty="0"/>
                  <a:t>number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590800" y="4191000"/>
            <a:ext cx="1752600" cy="773825"/>
            <a:chOff x="2590800" y="3581401"/>
            <a:chExt cx="1752600" cy="773825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3275076" y="2897125"/>
              <a:ext cx="384048" cy="17526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First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balls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6" t="-8333" r="-6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|</m:t>
                    </m:r>
                    <m:r>
                      <a:rPr lang="en-US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  <m:r>
                      <a:rPr lang="en-US" b="0" i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 = </a:t>
                </a:r>
                <a:r>
                  <a:rPr lang="en-US" b="1" dirty="0">
                    <a:solidFill>
                      <a:srgbClr val="C00000"/>
                    </a:solidFill>
                  </a:rPr>
                  <a:t>?         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4615" b="-184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6A56D6-7724-080A-74A3-6D043B4EA74F}"/>
              </a:ext>
            </a:extLst>
          </p:cNvPr>
          <p:cNvCxnSpPr/>
          <p:nvPr/>
        </p:nvCxnSpPr>
        <p:spPr>
          <a:xfrm>
            <a:off x="73152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8B6AE5-92ED-5FB9-7424-606CBCECD9A9}"/>
                  </a:ext>
                </a:extLst>
              </p:cNvPr>
              <p:cNvSpPr txBox="1"/>
              <p:nvPr/>
            </p:nvSpPr>
            <p:spPr>
              <a:xfrm>
                <a:off x="7219807" y="4306824"/>
                <a:ext cx="1277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First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balls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8B6AE5-92ED-5FB9-7424-606CBCEC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807" y="4306824"/>
                <a:ext cx="1277337" cy="369332"/>
              </a:xfrm>
              <a:prstGeom prst="rect">
                <a:avLst/>
              </a:prstGeom>
              <a:blipFill>
                <a:blip r:embed="rId6"/>
                <a:stretch>
                  <a:fillRect l="-3810" t="-10000" r="-381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uiExpand="1"/>
      <p:bldP spid="8" grpId="0" uiExpand="1"/>
      <p:bldP spid="50" grpId="0" uiExpand="1" animBg="1"/>
      <p:bldP spid="51" grpId="0" uiExpand="1" animBg="1"/>
      <p:bldP spid="46" grpId="0"/>
      <p:bldP spid="49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draws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419600" cy="312234"/>
            <a:chOff x="2667000" y="2971800"/>
            <a:chExt cx="44196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Label of the ball </a:t>
                </a:r>
                <a:r>
                  <a:rPr lang="en-US" u="sng" dirty="0"/>
                  <a:t>picked 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b="1" dirty="0"/>
                  <a:t>number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2590800" y="4191000"/>
            <a:ext cx="1752600" cy="773825"/>
            <a:chOff x="2590800" y="3581401"/>
            <a:chExt cx="1752600" cy="773825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3275076" y="2897125"/>
              <a:ext cx="384048" cy="17526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First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balls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6" t="-8333" r="-6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/>
          <p:cNvSpPr/>
          <p:nvPr/>
        </p:nvSpPr>
        <p:spPr>
          <a:xfrm>
            <a:off x="4495800" y="29718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495800" y="3657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|</m:t>
                    </m:r>
                    <m:r>
                      <a:rPr lang="en-US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  <m:r>
                      <a:rPr lang="en-US" b="0" i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 = </a:t>
                </a:r>
                <a:r>
                  <a:rPr lang="en-US" b="1" dirty="0">
                    <a:solidFill>
                      <a:srgbClr val="C00000"/>
                    </a:solidFill>
                  </a:rPr>
                  <a:t>?         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4615" b="-184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315200" y="5867400"/>
                <a:ext cx="6126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867400"/>
                <a:ext cx="61266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/>
          <p:cNvSpPr/>
          <p:nvPr/>
        </p:nvSpPr>
        <p:spPr>
          <a:xfrm rot="5400000">
            <a:off x="5827776" y="3240024"/>
            <a:ext cx="384048" cy="2133600"/>
          </a:xfrm>
          <a:prstGeom prst="rightBrac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 rot="5400000" flipH="1">
            <a:off x="5815027" y="1652573"/>
            <a:ext cx="409545" cy="2133600"/>
          </a:xfrm>
          <a:prstGeom prst="rightBrac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527489-8D21-8834-ED3C-DB44E73EF26A}"/>
              </a:ext>
            </a:extLst>
          </p:cNvPr>
          <p:cNvCxnSpPr/>
          <p:nvPr/>
        </p:nvCxnSpPr>
        <p:spPr>
          <a:xfrm>
            <a:off x="73152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CA7692-AEE4-4E97-FF37-B40FA0CC232F}"/>
                  </a:ext>
                </a:extLst>
              </p:cNvPr>
              <p:cNvSpPr txBox="1"/>
              <p:nvPr/>
            </p:nvSpPr>
            <p:spPr>
              <a:xfrm>
                <a:off x="7219807" y="4306824"/>
                <a:ext cx="1277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First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balls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CA7692-AEE4-4E97-FF37-B40FA0CC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807" y="4306824"/>
                <a:ext cx="1277337" cy="369332"/>
              </a:xfrm>
              <a:prstGeom prst="rect">
                <a:avLst/>
              </a:prstGeom>
              <a:blipFill>
                <a:blip r:embed="rId7"/>
                <a:stretch>
                  <a:fillRect l="-3810" t="-10000" r="-381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B67EC5B-B4AE-ECB9-E4EE-41CB02BFC712}"/>
              </a:ext>
            </a:extLst>
          </p:cNvPr>
          <p:cNvSpPr txBox="1"/>
          <p:nvPr/>
        </p:nvSpPr>
        <p:spPr>
          <a:xfrm>
            <a:off x="3124200" y="6368533"/>
            <a:ext cx="305500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Show it rigorously.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59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16" grpId="0" animBg="1"/>
      <p:bldP spid="41" grpId="0" animBg="1"/>
      <p:bldP spid="43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draws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|&gt;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] &lt;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b="1" dirty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 b="-145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419600" cy="312234"/>
            <a:chOff x="2667000" y="2971800"/>
            <a:chExt cx="44196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Label of the ball </a:t>
                </a:r>
                <a:r>
                  <a:rPr lang="en-US" u="sng" dirty="0"/>
                  <a:t>picked 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b="1" dirty="0"/>
                  <a:t>number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2590800" y="4191000"/>
            <a:ext cx="1752600" cy="773825"/>
            <a:chOff x="2590800" y="3581401"/>
            <a:chExt cx="1752600" cy="773825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3275076" y="2897125"/>
              <a:ext cx="384048" cy="17526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First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balls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6" t="-8333" r="-6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/>
          <p:cNvSpPr/>
          <p:nvPr/>
        </p:nvSpPr>
        <p:spPr>
          <a:xfrm>
            <a:off x="4495800" y="29718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495800" y="3657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454376" y="5617346"/>
                <a:ext cx="685800" cy="93038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76" y="5617346"/>
                <a:ext cx="685800" cy="930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9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Theme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/>
              <a:t>of this course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06" y="1981200"/>
            <a:ext cx="5631694" cy="3205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0                 0                                0                 0                 0                                         0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57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/>
      <p:bldP spid="2" grpId="0"/>
      <p:bldP spid="36" grpId="0"/>
      <p:bldP spid="37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BPWM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1540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Theorem: 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Boolean 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and integer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randomized Monte Carlo algorithm to compute </a:t>
                </a:r>
              </a:p>
              <a:p>
                <a:pPr marL="0" indent="0">
                  <a:buNone/>
                </a:pPr>
                <a:r>
                  <a:rPr lang="en-US" sz="2000" dirty="0"/>
                  <a:t>witnesses for all those pairs which have exactly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witnesses. </a:t>
                </a:r>
              </a:p>
              <a:p>
                <a:r>
                  <a:rPr lang="en-US" sz="2000" dirty="0"/>
                  <a:t>The running time is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error probability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…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possible values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</a:t>
                </a:r>
                <a:r>
                  <a:rPr lang="en-US" sz="2000" b="1" i="1" dirty="0"/>
                  <a:t> 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algorithm for BPWM.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compute</a:t>
                </a:r>
                <a:r>
                  <a:rPr lang="en-US" sz="2000" b="1" dirty="0"/>
                  <a:t> witnesses for all pairs </a:t>
                </a:r>
                <a:r>
                  <a:rPr lang="en-US" sz="2000" dirty="0"/>
                  <a:t>in</a:t>
                </a:r>
                <a:r>
                  <a:rPr lang="en-US" sz="2000" b="1" dirty="0"/>
                  <a:t>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/>
                  <a:t>: Ponder over it.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15400" cy="5943600"/>
              </a:xfrm>
              <a:blipFill>
                <a:blip r:embed="rId2"/>
                <a:stretch>
                  <a:fillRect l="-1025" t="-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miley Face 3"/>
          <p:cNvSpPr/>
          <p:nvPr/>
        </p:nvSpPr>
        <p:spPr>
          <a:xfrm>
            <a:off x="5562600" y="42672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1                 0                                0                 1                 0                                         0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890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1" grpId="0"/>
      <p:bldP spid="42" grpId="0"/>
      <p:bldP spid="43" grpId="0"/>
      <p:bldP spid="43" grpId="1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counter has a fair coin of its own.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can increment in a round only if </a:t>
                </a:r>
              </a:p>
              <a:p>
                <a:r>
                  <a:rPr lang="en-US" sz="2000" b="1" dirty="0"/>
                  <a:t>the coin it tosses gives HEADS.</a:t>
                </a:r>
              </a:p>
              <a:p>
                <a:r>
                  <a:rPr lang="en-US" sz="2000" dirty="0"/>
                  <a:t>Neither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nor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has value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What is the expected number of rounds till each counter becomes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>
                <a:blip r:embed="rId3"/>
                <a:stretch>
                  <a:fillRect l="-92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1                 0                                0                 2                 0                                         0</a:t>
            </a:r>
          </a:p>
        </p:txBody>
      </p:sp>
      <p:sp>
        <p:nvSpPr>
          <p:cNvPr id="2" name="&quot;No&quot; Symbol 1"/>
          <p:cNvSpPr/>
          <p:nvPr/>
        </p:nvSpPr>
        <p:spPr>
          <a:xfrm>
            <a:off x="4787590" y="2133600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6800" y="5638800"/>
            <a:ext cx="38100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5000" y="5638800"/>
            <a:ext cx="28956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r>
                  <a:rPr lang="en-US" sz="2000" dirty="0"/>
                  <a:t>You can show using elementary probability tools that with high probability all counters will reach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) rounds.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Surprisingly the correct bound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) with high probability …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Ponder over the counter problem for hours before coming to the next class.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1F26-D1D9-5828-0F3B-8D4C7D17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semester exam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B8AB0-D56B-F85C-4F01-40B31753E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red balls,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black balls,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green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expected number of red balls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:r>
                  <a:rPr lang="en-US" sz="2000" u="sng" dirty="0"/>
                  <a:t>precede all green balls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but succeed </a:t>
                </a:r>
                <a:r>
                  <a:rPr lang="en-US" sz="2000" u="sng" dirty="0"/>
                  <a:t>at least 1 black ball</a:t>
                </a:r>
                <a:r>
                  <a:rPr lang="en-US" sz="2000" dirty="0"/>
                  <a:t>.</a:t>
                </a:r>
                <a:endParaRPr lang="en-US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000" dirty="0"/>
                  <a:t>th red ball precedes all green balls but succeed at least 1 black ball.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000" dirty="0"/>
                  <a:t>th red ball precedes all green balls.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000" dirty="0"/>
                  <a:t>th red ball precedes all green balls and all black ball.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Give suitable arguments to establish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000" dirty="0"/>
              </a:p>
              <a:p>
                <a:pPr marL="0" indent="0" algn="ctr">
                  <a:buNone/>
                </a:pPr>
                <a:endParaRPr lang="en-IN" sz="200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 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dirty="0"/>
                  <a:t> =  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B8AB0-D56B-F85C-4F01-40B31753E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741" t="-734" b="-5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43F77-1AF8-E42C-316E-A5E83822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AB4846-86F4-A55B-0DF2-95D7F3C59D4C}"/>
                  </a:ext>
                </a:extLst>
              </p:cNvPr>
              <p:cNvSpPr txBox="1"/>
              <p:nvPr/>
            </p:nvSpPr>
            <p:spPr>
              <a:xfrm>
                <a:off x="7086600" y="3927819"/>
                <a:ext cx="1616725" cy="66133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AB4846-86F4-A55B-0DF2-95D7F3C59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927819"/>
                <a:ext cx="1616725" cy="66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138639-4C91-4D34-6263-21125C925023}"/>
                  </a:ext>
                </a:extLst>
              </p:cNvPr>
              <p:cNvSpPr txBox="1"/>
              <p:nvPr/>
            </p:nvSpPr>
            <p:spPr>
              <a:xfrm>
                <a:off x="7086600" y="4828707"/>
                <a:ext cx="2031903" cy="66133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138639-4C91-4D34-6263-21125C925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828707"/>
                <a:ext cx="2031903" cy="661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E7926D-2BC7-07E9-450F-51D3BA4CF3CA}"/>
                  </a:ext>
                </a:extLst>
              </p:cNvPr>
              <p:cNvSpPr txBox="1"/>
              <p:nvPr/>
            </p:nvSpPr>
            <p:spPr>
              <a:xfrm>
                <a:off x="5513830" y="6138019"/>
                <a:ext cx="2149948" cy="66133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E7926D-2BC7-07E9-450F-51D3BA4CF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30" y="6138019"/>
                <a:ext cx="2149948" cy="661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A329-8631-2A43-BBCF-C66F73F9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We seem to be </a:t>
            </a:r>
            <a:r>
              <a:rPr lang="en-US" sz="3600" b="1" u="sng" dirty="0"/>
              <a:t>too rigid</a:t>
            </a:r>
            <a:r>
              <a:rPr lang="en-US" sz="3600" b="1" dirty="0"/>
              <a:t> in our approach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67F026-225E-8940-8113-BB896A602A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62200" y="1417638"/>
          <a:ext cx="4343400" cy="441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7581478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763387241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r>
                        <a:rPr lang="en-US" dirty="0"/>
                        <a:t>No. of witnesses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Sampling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72126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31544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83413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423265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92742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5611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96903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486625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53460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144385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4391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799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FEC15-AFDA-5847-AC27-987F2D565A41}"/>
                  </a:ext>
                </a:extLst>
              </p:cNvPr>
              <p:cNvSpPr txBox="1"/>
              <p:nvPr/>
            </p:nvSpPr>
            <p:spPr>
              <a:xfrm>
                <a:off x="3276600" y="289560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FEC15-AFDA-5847-AC27-987F2D565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895600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FF029-2364-F84F-91FE-363329AC4A1E}"/>
                  </a:ext>
                </a:extLst>
              </p:cNvPr>
              <p:cNvSpPr txBox="1"/>
              <p:nvPr/>
            </p:nvSpPr>
            <p:spPr>
              <a:xfrm>
                <a:off x="5410200" y="2895600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FF029-2364-F84F-91FE-363329AC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95600"/>
                <a:ext cx="58541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D504E-B7D8-8744-8A7B-42DB29D9B6C5}"/>
                  </a:ext>
                </a:extLst>
              </p:cNvPr>
              <p:cNvSpPr txBox="1"/>
              <p:nvPr/>
            </p:nvSpPr>
            <p:spPr>
              <a:xfrm>
                <a:off x="3224583" y="3288268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D504E-B7D8-8744-8A7B-42DB29D9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83" y="3288268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5CBC3-5F0B-CE47-9A4D-7DBF656144D5}"/>
                  </a:ext>
                </a:extLst>
              </p:cNvPr>
              <p:cNvSpPr txBox="1"/>
              <p:nvPr/>
            </p:nvSpPr>
            <p:spPr>
              <a:xfrm>
                <a:off x="5358183" y="3288268"/>
                <a:ext cx="1191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5CBC3-5F0B-CE47-9A4D-7DBF65614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83" y="3288268"/>
                <a:ext cx="119135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A075A-622E-C940-9E03-776ED2F2BED6}"/>
                  </a:ext>
                </a:extLst>
              </p:cNvPr>
              <p:cNvSpPr txBox="1"/>
              <p:nvPr/>
            </p:nvSpPr>
            <p:spPr>
              <a:xfrm>
                <a:off x="3276600" y="435506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A075A-622E-C940-9E03-776ED2F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355068"/>
                <a:ext cx="4716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07B5A9-BB4C-3642-B62C-A3F5F4C4B22D}"/>
                  </a:ext>
                </a:extLst>
              </p:cNvPr>
              <p:cNvSpPr txBox="1"/>
              <p:nvPr/>
            </p:nvSpPr>
            <p:spPr>
              <a:xfrm>
                <a:off x="5410200" y="4355068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07B5A9-BB4C-3642-B62C-A3F5F4C4B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355068"/>
                <a:ext cx="915635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694C2F-4AC3-AA44-A973-1456D164470D}"/>
              </a:ext>
            </a:extLst>
          </p:cNvPr>
          <p:cNvSpPr txBox="1"/>
          <p:nvPr/>
        </p:nvSpPr>
        <p:spPr>
          <a:xfrm rot="5400000">
            <a:off x="3409039" y="377550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63B77-4CD0-194E-9BE2-F678A5CB9FC4}"/>
              </a:ext>
            </a:extLst>
          </p:cNvPr>
          <p:cNvSpPr txBox="1"/>
          <p:nvPr/>
        </p:nvSpPr>
        <p:spPr>
          <a:xfrm rot="5400000">
            <a:off x="5586828" y="378130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0C64949-A4B6-824E-8A4F-802A9E4B2283}"/>
              </a:ext>
            </a:extLst>
          </p:cNvPr>
          <p:cNvSpPr/>
          <p:nvPr/>
        </p:nvSpPr>
        <p:spPr>
          <a:xfrm>
            <a:off x="1838303" y="2895600"/>
            <a:ext cx="433016" cy="18288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B725B7D-AD12-434C-809E-BB2A174C68EA}"/>
              </a:ext>
            </a:extLst>
          </p:cNvPr>
          <p:cNvSpPr/>
          <p:nvPr/>
        </p:nvSpPr>
        <p:spPr>
          <a:xfrm>
            <a:off x="5506133" y="2819400"/>
            <a:ext cx="428116" cy="4572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2379D5-4B32-B8AC-7BAE-2CFF20864A4B}"/>
                  </a:ext>
                </a:extLst>
              </p:cNvPr>
              <p:cNvSpPr txBox="1"/>
              <p:nvPr/>
            </p:nvSpPr>
            <p:spPr>
              <a:xfrm>
                <a:off x="914400" y="6057963"/>
                <a:ext cx="6930615" cy="64633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sampling probability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might work for the whole interval 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] </a:t>
                </a:r>
              </a:p>
              <a:p>
                <a:r>
                  <a:rPr lang="en-US" dirty="0"/>
                  <a:t>instead of just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2379D5-4B32-B8AC-7BAE-2CFF20864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057963"/>
                <a:ext cx="6930615" cy="646331"/>
              </a:xfrm>
              <a:prstGeom prst="rect">
                <a:avLst/>
              </a:prstGeom>
              <a:blipFill>
                <a:blip r:embed="rId8"/>
                <a:stretch>
                  <a:fillRect l="-615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there be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witnesses for (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If each column is selected  independently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the probability that </a:t>
                </a:r>
                <a:r>
                  <a:rPr lang="en-US" sz="1800" u="sng" dirty="0"/>
                  <a:t>exactly one</a:t>
                </a:r>
                <a:r>
                  <a:rPr lang="en-US" sz="1800" dirty="0"/>
                  <a:t>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survives 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≥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0.135… 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  <a:blipFill rotWithShape="1">
                <a:blip r:embed="rId3"/>
                <a:stretch>
                  <a:fillRect l="-765" t="-635" b="-17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600200"/>
                <a:ext cx="2207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600200"/>
                <a:ext cx="22075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486" t="-8333" r="-3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150" y="5559468"/>
                <a:ext cx="603050" cy="612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50" y="5559468"/>
                <a:ext cx="603050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/>
          <p:cNvSpPr/>
          <p:nvPr/>
        </p:nvSpPr>
        <p:spPr>
          <a:xfrm>
            <a:off x="5029200" y="4343400"/>
            <a:ext cx="533400" cy="533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56472" y="2209800"/>
            <a:ext cx="24773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098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2590800"/>
            <a:ext cx="472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F9E146-0A11-8E0C-2119-C3FE8AB8CC23}"/>
              </a:ext>
            </a:extLst>
          </p:cNvPr>
          <p:cNvSpPr/>
          <p:nvPr/>
        </p:nvSpPr>
        <p:spPr>
          <a:xfrm>
            <a:off x="951672" y="3671656"/>
            <a:ext cx="24773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67A8D-EE2C-2C1A-9B3A-BAEB29B4A6DD}"/>
              </a:ext>
            </a:extLst>
          </p:cNvPr>
          <p:cNvSpPr/>
          <p:nvPr/>
        </p:nvSpPr>
        <p:spPr>
          <a:xfrm>
            <a:off x="838200" y="3726772"/>
            <a:ext cx="24773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endParaRPr lang="en-US" sz="1800" b="1" u="sng" dirty="0"/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{</a:t>
                </a:r>
                <a:r>
                  <a:rPr lang="en-US" sz="1800" i="1" dirty="0">
                    <a:solidFill>
                      <a:schemeClr val="bg2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2"/>
                <a:stretch>
                  <a:fillRect l="-617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711868"/>
                <a:ext cx="1436611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11868"/>
                <a:ext cx="1436611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4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reduce the error probability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Repeat the entire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8/7</m:t>
                        </m:r>
                      </m:sub>
                    </m:sSub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times.</a:t>
                </a: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0758735-A134-BE2C-7D7A-13A18EC4CAC8}"/>
              </a:ext>
            </a:extLst>
          </p:cNvPr>
          <p:cNvSpPr/>
          <p:nvPr/>
        </p:nvSpPr>
        <p:spPr>
          <a:xfrm>
            <a:off x="4119521" y="5789634"/>
            <a:ext cx="24773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3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BB56C-0785-89F6-7CA7-B58935BB3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E423-CAE2-0C30-29D1-B4CCC3B2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74C51-B54B-9D90-52DC-8A52AD42C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endParaRPr lang="en-US" sz="1800" b="1" u="sng" dirty="0"/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{</a:t>
                </a:r>
                <a:r>
                  <a:rPr lang="en-US" sz="1800" i="1" dirty="0">
                    <a:solidFill>
                      <a:schemeClr val="bg2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2"/>
                <a:stretch>
                  <a:fillRect l="-617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300CE9-302F-B3C9-EDEF-69EAFA64A3FB}"/>
                  </a:ext>
                </a:extLst>
              </p:cNvPr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16B3BF-33B7-CEAC-059A-B05A13F72A8C}"/>
                  </a:ext>
                </a:extLst>
              </p:cNvPr>
              <p:cNvSpPr txBox="1"/>
              <p:nvPr/>
            </p:nvSpPr>
            <p:spPr>
              <a:xfrm>
                <a:off x="616258" y="1752600"/>
                <a:ext cx="249805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u="sng" dirty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16B3BF-33B7-CEAC-059A-B05A13F72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8" y="1752600"/>
                <a:ext cx="2498056" cy="394210"/>
              </a:xfrm>
              <a:prstGeom prst="rect">
                <a:avLst/>
              </a:prstGeom>
              <a:blipFill>
                <a:blip r:embed="rId8"/>
                <a:stretch>
                  <a:fillRect l="-1951" t="-7813" r="-146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4D08381-8F2B-080D-529C-84E10D856229}"/>
              </a:ext>
            </a:extLst>
          </p:cNvPr>
          <p:cNvSpPr txBox="1"/>
          <p:nvPr/>
        </p:nvSpPr>
        <p:spPr>
          <a:xfrm>
            <a:off x="494930" y="20822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 {</a:t>
            </a:r>
            <a:r>
              <a:rPr lang="en-US" sz="1800" i="1" dirty="0">
                <a:solidFill>
                  <a:srgbClr val="0070C0"/>
                </a:solidFill>
                <a:latin typeface="Cambria Math"/>
              </a:rPr>
              <a:t>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00AC4-E28C-835F-827F-A8DE63DC04D2}"/>
              </a:ext>
            </a:extLst>
          </p:cNvPr>
          <p:cNvSpPr txBox="1"/>
          <p:nvPr/>
        </p:nvSpPr>
        <p:spPr>
          <a:xfrm>
            <a:off x="547028" y="48006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}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D734D2-0B05-3E66-ADE4-132036F8B197}"/>
                  </a:ext>
                </a:extLst>
              </p:cNvPr>
              <p:cNvSpPr txBox="1"/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D734D2-0B05-3E66-ADE4-132036F8B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2041E4-043A-B1B3-3A27-748D78D5D6FE}"/>
                  </a:ext>
                </a:extLst>
              </p:cNvPr>
              <p:cNvSpPr txBox="1"/>
              <p:nvPr/>
            </p:nvSpPr>
            <p:spPr>
              <a:xfrm>
                <a:off x="2743200" y="5498068"/>
                <a:ext cx="8547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2041E4-043A-B1B3-3A27-748D78D5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98068"/>
                <a:ext cx="85472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F8D20-E32E-86AA-4FA0-E32F6957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BC5-A419-E914-D720-70883EE5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8A109-4BB8-D107-0628-93F49D65E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endParaRPr lang="en-US" sz="1800" b="1" u="sng" dirty="0"/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{</a:t>
                </a:r>
                <a:r>
                  <a:rPr lang="en-US" sz="1800" i="1" dirty="0">
                    <a:solidFill>
                      <a:schemeClr val="bg2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Prob. 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</a:t>
                </a:r>
                <a:r>
                  <a:rPr lang="en-US" sz="1800" u="sng" dirty="0"/>
                  <a:t>any pair</a:t>
                </a:r>
                <a:r>
                  <a:rPr lang="en-US" sz="1800" dirty="0"/>
                  <a:t> having witness count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∈[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8A109-4BB8-D107-0628-93F49D65E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2"/>
                <a:stretch>
                  <a:fillRect l="-593" t="-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72423C-E2C7-67F3-F5D5-930ED231E480}"/>
                  </a:ext>
                </a:extLst>
              </p:cNvPr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C6BACE-778B-5708-FAFC-AB687877CB07}"/>
                  </a:ext>
                </a:extLst>
              </p:cNvPr>
              <p:cNvSpPr txBox="1"/>
              <p:nvPr/>
            </p:nvSpPr>
            <p:spPr>
              <a:xfrm>
                <a:off x="616258" y="1752600"/>
                <a:ext cx="249805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u="sng" dirty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C6BACE-778B-5708-FAFC-AB687877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8" y="1752600"/>
                <a:ext cx="2498056" cy="394210"/>
              </a:xfrm>
              <a:prstGeom prst="rect">
                <a:avLst/>
              </a:prstGeom>
              <a:blipFill>
                <a:blip r:embed="rId8"/>
                <a:stretch>
                  <a:fillRect l="-1951" t="-7813" r="-146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AA719A-6ECB-16C8-095F-343F43EAA432}"/>
              </a:ext>
            </a:extLst>
          </p:cNvPr>
          <p:cNvSpPr txBox="1"/>
          <p:nvPr/>
        </p:nvSpPr>
        <p:spPr>
          <a:xfrm>
            <a:off x="494930" y="20822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 {</a:t>
            </a:r>
            <a:r>
              <a:rPr lang="en-US" sz="1800" i="1" dirty="0">
                <a:solidFill>
                  <a:srgbClr val="0070C0"/>
                </a:solidFill>
                <a:latin typeface="Cambria Math"/>
              </a:rPr>
              <a:t>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033BC-0C4C-1663-544A-816ED44B83A2}"/>
              </a:ext>
            </a:extLst>
          </p:cNvPr>
          <p:cNvSpPr txBox="1"/>
          <p:nvPr/>
        </p:nvSpPr>
        <p:spPr>
          <a:xfrm>
            <a:off x="547028" y="48006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}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CFC9B3-83D3-6B40-B98D-145E7D4D070E}"/>
                  </a:ext>
                </a:extLst>
              </p:cNvPr>
              <p:cNvSpPr txBox="1"/>
              <p:nvPr/>
            </p:nvSpPr>
            <p:spPr>
              <a:xfrm>
                <a:off x="2743200" y="5498068"/>
                <a:ext cx="8547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CFC9B3-83D3-6B40-B98D-145E7D4D0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98068"/>
                <a:ext cx="85472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Line Callout 2 6">
                <a:extLst>
                  <a:ext uri="{FF2B5EF4-FFF2-40B4-BE49-F238E27FC236}">
                    <a16:creationId xmlns:a16="http://schemas.microsoft.com/office/drawing/2014/main" id="{DB84D7D1-600B-2EE0-F6EE-00DB87EC2093}"/>
                  </a:ext>
                </a:extLst>
              </p:cNvPr>
              <p:cNvSpPr/>
              <p:nvPr/>
            </p:nvSpPr>
            <p:spPr>
              <a:xfrm>
                <a:off x="5906327" y="3534489"/>
                <a:ext cx="3200400" cy="10668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22768"/>
                  <a:gd name="adj6" fmla="val -462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 there be 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pairs that have witness count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∈[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Apply </a:t>
                </a:r>
                <a:r>
                  <a:rPr lang="en-US" b="1" dirty="0">
                    <a:solidFill>
                      <a:schemeClr val="tx1"/>
                    </a:solidFill>
                  </a:rPr>
                  <a:t>Union</a:t>
                </a:r>
                <a:r>
                  <a:rPr lang="en-US" dirty="0">
                    <a:solidFill>
                      <a:schemeClr val="tx1"/>
                    </a:solidFill>
                  </a:rPr>
                  <a:t> theorem …</a:t>
                </a:r>
              </a:p>
            </p:txBody>
          </p:sp>
        </mc:Choice>
        <mc:Fallback>
          <p:sp>
            <p:nvSpPr>
              <p:cNvPr id="5" name="Line Callout 2 6">
                <a:extLst>
                  <a:ext uri="{FF2B5EF4-FFF2-40B4-BE49-F238E27FC236}">
                    <a16:creationId xmlns:a16="http://schemas.microsoft.com/office/drawing/2014/main" id="{DB84D7D1-600B-2EE0-F6EE-00DB87EC2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27" y="3534489"/>
                <a:ext cx="3200400" cy="10668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22768"/>
                  <a:gd name="adj6" fmla="val -46203"/>
                </a:avLst>
              </a:prstGeom>
              <a:blipFill>
                <a:blip r:embed="rId10"/>
                <a:stretch>
                  <a:fillRect r="-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CFCD0-E39C-C911-5B3B-6F02C5143A2D}"/>
                  </a:ext>
                </a:extLst>
              </p:cNvPr>
              <p:cNvSpPr txBox="1"/>
              <p:nvPr/>
            </p:nvSpPr>
            <p:spPr>
              <a:xfrm>
                <a:off x="7696200" y="5832157"/>
                <a:ext cx="1447800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CFCD0-E39C-C911-5B3B-6F02C5143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32157"/>
                <a:ext cx="1447800" cy="492443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74D990C-0B17-108B-79C0-8E4BF5FD29D8}"/>
              </a:ext>
            </a:extLst>
          </p:cNvPr>
          <p:cNvSpPr/>
          <p:nvPr/>
        </p:nvSpPr>
        <p:spPr>
          <a:xfrm>
            <a:off x="3886200" y="5832157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loud Callout 7">
                <a:extLst>
                  <a:ext uri="{FF2B5EF4-FFF2-40B4-BE49-F238E27FC236}">
                    <a16:creationId xmlns:a16="http://schemas.microsoft.com/office/drawing/2014/main" id="{71A146C9-B0BE-EFD4-1C94-AFAF7C3EE9D2}"/>
                  </a:ext>
                </a:extLst>
              </p:cNvPr>
              <p:cNvSpPr/>
              <p:nvPr/>
            </p:nvSpPr>
            <p:spPr>
              <a:xfrm>
                <a:off x="4495800" y="1752600"/>
                <a:ext cx="3276600" cy="1295400"/>
              </a:xfrm>
              <a:prstGeom prst="cloudCallout">
                <a:avLst>
                  <a:gd name="adj1" fmla="val -29166"/>
                  <a:gd name="adj2" fmla="val 781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compute witnesses for all pairs in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i="1" dirty="0">
                    <a:solidFill>
                      <a:schemeClr val="tx1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time ? </a:t>
                </a:r>
              </a:p>
            </p:txBody>
          </p:sp>
        </mc:Choice>
        <mc:Fallback xmlns="">
          <p:sp>
            <p:nvSpPr>
              <p:cNvPr id="13" name="Cloud Callout 7">
                <a:extLst>
                  <a:ext uri="{FF2B5EF4-FFF2-40B4-BE49-F238E27FC236}">
                    <a16:creationId xmlns:a16="http://schemas.microsoft.com/office/drawing/2014/main" id="{71A146C9-B0BE-EFD4-1C94-AFAF7C3EE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752600"/>
                <a:ext cx="3276600" cy="1295400"/>
              </a:xfrm>
              <a:prstGeom prst="cloudCallout">
                <a:avLst>
                  <a:gd name="adj1" fmla="val -29166"/>
                  <a:gd name="adj2" fmla="val 78178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F03CB9C-E24C-C3A7-07BA-555093620E74}"/>
              </a:ext>
            </a:extLst>
          </p:cNvPr>
          <p:cNvSpPr txBox="1"/>
          <p:nvPr/>
        </p:nvSpPr>
        <p:spPr>
          <a:xfrm>
            <a:off x="7752190" y="2000806"/>
            <a:ext cx="141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8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8" grpId="0" animBg="1"/>
      <p:bldP spid="13" grpId="0" animBg="1"/>
      <p:bldP spid="13" grpId="1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Witness Matrix (</a:t>
            </a:r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Boolean matrices </a:t>
                </a:r>
                <a:r>
                  <a:rPr lang="en-US" sz="2000" b="1" i="1" dirty="0"/>
                  <a:t>A </a:t>
                </a:r>
                <a:r>
                  <a:rPr lang="en-US" sz="2000" dirty="0"/>
                  <a:t>and </a:t>
                </a:r>
                <a:r>
                  <a:rPr lang="en-US" sz="2000" b="1" i="1" dirty="0"/>
                  <a:t>B</a:t>
                </a:r>
                <a:r>
                  <a:rPr lang="en-US" sz="2000" dirty="0"/>
                  <a:t>, and their Boolean product </a:t>
                </a:r>
                <a:r>
                  <a:rPr lang="en-US" sz="2000" b="1" i="1" dirty="0"/>
                  <a:t>C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Monte Carlo algorithm for computing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for each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running time of the algorithm is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The error probability is inverse polynomial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 2: </a:t>
                </a:r>
              </a:p>
              <a:p>
                <a:r>
                  <a:rPr lang="en-US" sz="1800" dirty="0"/>
                  <a:t>Transform the algorithm to Las Vegas algorithm with expected running time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800" b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>
                <a:blip r:embed="rId2"/>
                <a:stretch>
                  <a:fillRect l="-746" r="-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6324</TotalTime>
  <Words>2199</Words>
  <Application>Microsoft Office PowerPoint</Application>
  <PresentationFormat>On-screen Show (4:3)</PresentationFormat>
  <Paragraphs>454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Office Theme</vt:lpstr>
      <vt:lpstr>Randomized Algorithms CS648 </vt:lpstr>
      <vt:lpstr>Recap  of the previous lecture</vt:lpstr>
      <vt:lpstr>Algorithm for BPWM </vt:lpstr>
      <vt:lpstr>We seem to be too rigid in our approach</vt:lpstr>
      <vt:lpstr>Focus on a single pair (i,j)</vt:lpstr>
      <vt:lpstr>Randomized algorithm for Computing Witnesses for all pairs with witness count </vt:lpstr>
      <vt:lpstr>Randomized algorithm for Computing Witnesses for all pairs with witness count </vt:lpstr>
      <vt:lpstr>Randomized algorithm for Computing Witnesses for all pairs with witness count </vt:lpstr>
      <vt:lpstr>Boolean Product Witness Matrix (BPWM)</vt:lpstr>
      <vt:lpstr>Method of Bounded Difference</vt:lpstr>
      <vt:lpstr>Objective  </vt:lpstr>
      <vt:lpstr>Tools discussed till now</vt:lpstr>
      <vt:lpstr>Chernoff’s Bound</vt:lpstr>
      <vt:lpstr>Balls into Bins</vt:lpstr>
      <vt:lpstr>Balls Out of Bin</vt:lpstr>
      <vt:lpstr>The tightest analysis of Randomized Quick sort</vt:lpstr>
      <vt:lpstr>Notations:  </vt:lpstr>
      <vt:lpstr> A random experiment unfolding gradually</vt:lpstr>
      <vt:lpstr>Method of bounded difference</vt:lpstr>
      <vt:lpstr> </vt:lpstr>
      <vt:lpstr>Main theorem</vt:lpstr>
      <vt:lpstr>Special case theorem</vt:lpstr>
      <vt:lpstr>Applications  of</vt:lpstr>
      <vt:lpstr>Balls into Bins</vt:lpstr>
      <vt:lpstr>Balls Out of Bin</vt:lpstr>
      <vt:lpstr>Balls Out of Bin</vt:lpstr>
      <vt:lpstr>Balls Out of Bin</vt:lpstr>
      <vt:lpstr>Theme of this course</vt:lpstr>
      <vt:lpstr>n Counters</vt:lpstr>
      <vt:lpstr>n Counters</vt:lpstr>
      <vt:lpstr>n Counters</vt:lpstr>
      <vt:lpstr>Homework 3</vt:lpstr>
      <vt:lpstr>Mid semester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748</cp:revision>
  <dcterms:created xsi:type="dcterms:W3CDTF">2011-12-03T04:13:03Z</dcterms:created>
  <dcterms:modified xsi:type="dcterms:W3CDTF">2024-02-27T10:32:04Z</dcterms:modified>
</cp:coreProperties>
</file>