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589" r:id="rId3"/>
    <p:sldId id="677" r:id="rId4"/>
    <p:sldId id="678" r:id="rId5"/>
    <p:sldId id="652" r:id="rId6"/>
    <p:sldId id="653" r:id="rId7"/>
    <p:sldId id="654" r:id="rId8"/>
    <p:sldId id="655" r:id="rId9"/>
    <p:sldId id="631" r:id="rId10"/>
    <p:sldId id="670" r:id="rId11"/>
    <p:sldId id="671" r:id="rId12"/>
    <p:sldId id="672" r:id="rId13"/>
    <p:sldId id="695" r:id="rId14"/>
    <p:sldId id="707" r:id="rId15"/>
    <p:sldId id="708" r:id="rId16"/>
    <p:sldId id="703" r:id="rId17"/>
    <p:sldId id="719" r:id="rId18"/>
    <p:sldId id="56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721" r:id="rId27"/>
    <p:sldId id="559" r:id="rId28"/>
    <p:sldId id="509" r:id="rId29"/>
    <p:sldId id="478" r:id="rId30"/>
    <p:sldId id="480" r:id="rId31"/>
    <p:sldId id="531" r:id="rId32"/>
    <p:sldId id="56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20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1T20:58:25.9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2.png"/><Relationship Id="rId5" Type="http://schemas.openxmlformats.org/officeDocument/2006/relationships/image" Target="../media/image171.png"/><Relationship Id="rId10" Type="http://schemas.openxmlformats.org/officeDocument/2006/relationships/image" Target="../media/image220.png"/><Relationship Id="rId4" Type="http://schemas.openxmlformats.org/officeDocument/2006/relationships/image" Target="../media/image162.png"/><Relationship Id="rId9" Type="http://schemas.openxmlformats.org/officeDocument/2006/relationships/image" Target="../media/image2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3.png"/><Relationship Id="rId7" Type="http://schemas.openxmlformats.org/officeDocument/2006/relationships/image" Target="../media/image290.png"/><Relationship Id="rId12" Type="http://schemas.openxmlformats.org/officeDocument/2006/relationships/image" Target="../media/image3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1.png"/><Relationship Id="rId5" Type="http://schemas.openxmlformats.org/officeDocument/2006/relationships/image" Target="../media/image270.png"/><Relationship Id="rId10" Type="http://schemas.openxmlformats.org/officeDocument/2006/relationships/image" Target="../media/image32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4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3" Type="http://schemas.openxmlformats.org/officeDocument/2006/relationships/image" Target="../media/image210.png"/><Relationship Id="rId7" Type="http://schemas.openxmlformats.org/officeDocument/2006/relationships/image" Target="../media/image602.png"/><Relationship Id="rId12" Type="http://schemas.openxmlformats.org/officeDocument/2006/relationships/image" Target="../media/image301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292.png"/><Relationship Id="rId5" Type="http://schemas.openxmlformats.org/officeDocument/2006/relationships/image" Target="../media/image4110.png"/><Relationship Id="rId10" Type="http://schemas.openxmlformats.org/officeDocument/2006/relationships/image" Target="../media/image282.png"/><Relationship Id="rId4" Type="http://schemas.openxmlformats.org/officeDocument/2006/relationships/image" Target="../media/image3100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3" Type="http://schemas.openxmlformats.org/officeDocument/2006/relationships/image" Target="../media/image210.png"/><Relationship Id="rId7" Type="http://schemas.openxmlformats.org/officeDocument/2006/relationships/image" Target="../media/image6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240.png"/><Relationship Id="rId5" Type="http://schemas.openxmlformats.org/officeDocument/2006/relationships/image" Target="../media/image4110.png"/><Relationship Id="rId10" Type="http://schemas.openxmlformats.org/officeDocument/2006/relationships/image" Target="../media/image2300.png"/><Relationship Id="rId4" Type="http://schemas.openxmlformats.org/officeDocument/2006/relationships/image" Target="../media/image3100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13" Type="http://schemas.openxmlformats.org/officeDocument/2006/relationships/image" Target="../media/image1610.png"/><Relationship Id="rId3" Type="http://schemas.openxmlformats.org/officeDocument/2006/relationships/image" Target="../media/image210.png"/><Relationship Id="rId7" Type="http://schemas.openxmlformats.org/officeDocument/2006/relationships/image" Target="../media/image602.png"/><Relationship Id="rId12" Type="http://schemas.openxmlformats.org/officeDocument/2006/relationships/image" Target="../media/image150.png"/><Relationship Id="rId17" Type="http://schemas.openxmlformats.org/officeDocument/2006/relationships/image" Target="../media/image2000.png"/><Relationship Id="rId2" Type="http://schemas.openxmlformats.org/officeDocument/2006/relationships/image" Target="../media/image313.png"/><Relationship Id="rId16" Type="http://schemas.openxmlformats.org/officeDocument/2006/relationships/image" Target="../media/image1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1400.png"/><Relationship Id="rId5" Type="http://schemas.openxmlformats.org/officeDocument/2006/relationships/image" Target="../media/image4110.png"/><Relationship Id="rId15" Type="http://schemas.openxmlformats.org/officeDocument/2006/relationships/image" Target="../media/image1800.png"/><Relationship Id="rId10" Type="http://schemas.openxmlformats.org/officeDocument/2006/relationships/image" Target="../media/image130.png"/><Relationship Id="rId4" Type="http://schemas.openxmlformats.org/officeDocument/2006/relationships/image" Target="../media/image3100.png"/><Relationship Id="rId9" Type="http://schemas.openxmlformats.org/officeDocument/2006/relationships/image" Target="../media/image80.png"/><Relationship Id="rId14" Type="http://schemas.openxmlformats.org/officeDocument/2006/relationships/image" Target="../media/image17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3" Type="http://schemas.openxmlformats.org/officeDocument/2006/relationships/image" Target="../media/image210.png"/><Relationship Id="rId7" Type="http://schemas.openxmlformats.org/officeDocument/2006/relationships/image" Target="../media/image602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5" Type="http://schemas.openxmlformats.org/officeDocument/2006/relationships/image" Target="../media/image4110.png"/><Relationship Id="rId10" Type="http://schemas.openxmlformats.org/officeDocument/2006/relationships/image" Target="../media/image332.png"/><Relationship Id="rId4" Type="http://schemas.openxmlformats.org/officeDocument/2006/relationships/image" Target="../media/image3100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1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2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stoc/stoc89.html#ChandraRRST89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://dblp.uni-trier.de/pers/hd/t/Tiwari:Pras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blp.uni-trier.de/pers/hd/s/Smolensky:Roman" TargetMode="External"/><Relationship Id="rId5" Type="http://schemas.openxmlformats.org/officeDocument/2006/relationships/hyperlink" Target="http://dblp.uni-trier.de/pers/hd/r/Ruzzo:Walter_L=" TargetMode="External"/><Relationship Id="rId4" Type="http://schemas.openxmlformats.org/officeDocument/2006/relationships/hyperlink" Target="http://dblp.uni-trier.de/pers/hd/c/Chandra:Ashok_K=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1.png"/><Relationship Id="rId13" Type="http://schemas.openxmlformats.org/officeDocument/2006/relationships/image" Target="../media/image470.png"/><Relationship Id="rId3" Type="http://schemas.openxmlformats.org/officeDocument/2006/relationships/image" Target="../media/image2601.png"/><Relationship Id="rId7" Type="http://schemas.openxmlformats.org/officeDocument/2006/relationships/image" Target="../media/image3010.png"/><Relationship Id="rId12" Type="http://schemas.openxmlformats.org/officeDocument/2006/relationships/image" Target="../media/image350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1.png"/><Relationship Id="rId11" Type="http://schemas.openxmlformats.org/officeDocument/2006/relationships/image" Target="../media/image3411.png"/><Relationship Id="rId5" Type="http://schemas.openxmlformats.org/officeDocument/2006/relationships/image" Target="../media/image2810.png"/><Relationship Id="rId10" Type="http://schemas.openxmlformats.org/officeDocument/2006/relationships/image" Target="../media/image3310.png"/><Relationship Id="rId4" Type="http://schemas.openxmlformats.org/officeDocument/2006/relationships/image" Target="../media/image2701.png"/><Relationship Id="rId9" Type="http://schemas.openxmlformats.org/officeDocument/2006/relationships/image" Target="../media/image32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3500.png"/><Relationship Id="rId3" Type="http://schemas.openxmlformats.org/officeDocument/2006/relationships/image" Target="../media/image630.png"/><Relationship Id="rId7" Type="http://schemas.openxmlformats.org/officeDocument/2006/relationships/image" Target="../media/image2901.png"/><Relationship Id="rId12" Type="http://schemas.openxmlformats.org/officeDocument/2006/relationships/image" Target="../media/image3411.png"/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701.png"/><Relationship Id="rId10" Type="http://schemas.openxmlformats.org/officeDocument/2006/relationships/image" Target="../media/image3210.png"/><Relationship Id="rId4" Type="http://schemas.openxmlformats.org/officeDocument/2006/relationships/image" Target="../media/image2601.png"/><Relationship Id="rId9" Type="http://schemas.openxmlformats.org/officeDocument/2006/relationships/image" Target="../media/image310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3500.png"/><Relationship Id="rId3" Type="http://schemas.openxmlformats.org/officeDocument/2006/relationships/image" Target="../media/image87.png"/><Relationship Id="rId7" Type="http://schemas.openxmlformats.org/officeDocument/2006/relationships/image" Target="../media/image2901.png"/><Relationship Id="rId12" Type="http://schemas.openxmlformats.org/officeDocument/2006/relationships/image" Target="../media/image3411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701.png"/><Relationship Id="rId10" Type="http://schemas.openxmlformats.org/officeDocument/2006/relationships/image" Target="../media/image3210.png"/><Relationship Id="rId4" Type="http://schemas.openxmlformats.org/officeDocument/2006/relationships/image" Target="../media/image2601.png"/><Relationship Id="rId9" Type="http://schemas.openxmlformats.org/officeDocument/2006/relationships/image" Target="../media/image3101.png"/><Relationship Id="rId14" Type="http://schemas.openxmlformats.org/officeDocument/2006/relationships/image" Target="../media/image61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3500.png"/><Relationship Id="rId3" Type="http://schemas.openxmlformats.org/officeDocument/2006/relationships/image" Target="../media/image513.png"/><Relationship Id="rId7" Type="http://schemas.openxmlformats.org/officeDocument/2006/relationships/image" Target="../media/image2901.png"/><Relationship Id="rId12" Type="http://schemas.openxmlformats.org/officeDocument/2006/relationships/image" Target="../media/image3411.png"/><Relationship Id="rId2" Type="http://schemas.openxmlformats.org/officeDocument/2006/relationships/image" Target="../media/image62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701.png"/><Relationship Id="rId15" Type="http://schemas.openxmlformats.org/officeDocument/2006/relationships/image" Target="../media/image92.png"/><Relationship Id="rId10" Type="http://schemas.openxmlformats.org/officeDocument/2006/relationships/image" Target="../media/image3210.png"/><Relationship Id="rId4" Type="http://schemas.openxmlformats.org/officeDocument/2006/relationships/image" Target="../media/image2601.png"/><Relationship Id="rId9" Type="http://schemas.openxmlformats.org/officeDocument/2006/relationships/image" Target="../media/image3101.png"/><Relationship Id="rId1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0.png"/><Relationship Id="rId18" Type="http://schemas.openxmlformats.org/officeDocument/2006/relationships/image" Target="../media/image202.png"/><Relationship Id="rId26" Type="http://schemas.openxmlformats.org/officeDocument/2006/relationships/image" Target="../media/image481.png"/><Relationship Id="rId39" Type="http://schemas.openxmlformats.org/officeDocument/2006/relationships/image" Target="../media/image63.png"/><Relationship Id="rId21" Type="http://schemas.openxmlformats.org/officeDocument/2006/relationships/image" Target="../media/image230.png"/><Relationship Id="rId34" Type="http://schemas.openxmlformats.org/officeDocument/2006/relationships/image" Target="../media/image57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7" Type="http://schemas.openxmlformats.org/officeDocument/2006/relationships/image" Target="../media/image710.png"/><Relationship Id="rId2" Type="http://schemas.openxmlformats.org/officeDocument/2006/relationships/image" Target="../media/image390.png"/><Relationship Id="rId16" Type="http://schemas.openxmlformats.org/officeDocument/2006/relationships/image" Target="../media/image430.png"/><Relationship Id="rId29" Type="http://schemas.openxmlformats.org/officeDocument/2006/relationships/image" Target="../media/image51.png"/><Relationship Id="rId11" Type="http://schemas.openxmlformats.org/officeDocument/2006/relationships/image" Target="../media/image412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" Type="http://schemas.openxmlformats.org/officeDocument/2006/relationships/image" Target="../media/image510.png"/><Relationship Id="rId15" Type="http://schemas.openxmlformats.org/officeDocument/2006/relationships/image" Target="../media/image170.png"/><Relationship Id="rId23" Type="http://schemas.openxmlformats.org/officeDocument/2006/relationships/image" Target="../media/image45.png"/><Relationship Id="rId28" Type="http://schemas.openxmlformats.org/officeDocument/2006/relationships/image" Target="../media/image501.png"/><Relationship Id="rId36" Type="http://schemas.openxmlformats.org/officeDocument/2006/relationships/image" Target="../media/image600.png"/><Relationship Id="rId49" Type="http://schemas.openxmlformats.org/officeDocument/2006/relationships/image" Target="../media/image73.png"/><Relationship Id="rId10" Type="http://schemas.openxmlformats.org/officeDocument/2006/relationships/image" Target="../media/image100.png"/><Relationship Id="rId19" Type="http://schemas.openxmlformats.org/officeDocument/2006/relationships/image" Target="../media/image2110.png"/><Relationship Id="rId31" Type="http://schemas.openxmlformats.org/officeDocument/2006/relationships/image" Target="../media/image53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4" Type="http://schemas.openxmlformats.org/officeDocument/2006/relationships/image" Target="../media/image4100.png"/><Relationship Id="rId9" Type="http://schemas.openxmlformats.org/officeDocument/2006/relationships/image" Target="../media/image900.png"/><Relationship Id="rId14" Type="http://schemas.openxmlformats.org/officeDocument/2006/relationships/image" Target="../media/image161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8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8" Type="http://schemas.openxmlformats.org/officeDocument/2006/relationships/image" Target="../media/image400.png"/><Relationship Id="rId51" Type="http://schemas.openxmlformats.org/officeDocument/2006/relationships/image" Target="../media/image75.png"/><Relationship Id="rId3" Type="http://schemas.openxmlformats.org/officeDocument/2006/relationships/image" Target="../media/image381.png"/><Relationship Id="rId12" Type="http://schemas.openxmlformats.org/officeDocument/2006/relationships/image" Target="../media/image42.png"/><Relationship Id="rId17" Type="http://schemas.openxmlformats.org/officeDocument/2006/relationships/image" Target="../media/image191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2.png"/><Relationship Id="rId46" Type="http://schemas.openxmlformats.org/officeDocument/2006/relationships/image" Target="../media/image700.png"/><Relationship Id="rId20" Type="http://schemas.openxmlformats.org/officeDocument/2006/relationships/image" Target="../media/image221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611.png"/><Relationship Id="rId7" Type="http://schemas.openxmlformats.org/officeDocument/2006/relationships/image" Target="../media/image81.png"/><Relationship Id="rId12" Type="http://schemas.openxmlformats.org/officeDocument/2006/relationships/image" Target="../media/image59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50.png"/><Relationship Id="rId5" Type="http://schemas.openxmlformats.org/officeDocument/2006/relationships/image" Target="../media/image56.png"/><Relationship Id="rId10" Type="http://schemas.openxmlformats.org/officeDocument/2006/relationships/image" Target="../media/image43.png"/><Relationship Id="rId4" Type="http://schemas.openxmlformats.org/officeDocument/2006/relationships/image" Target="../media/image411.png"/><Relationship Id="rId9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20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Miscellaneous applications of </a:t>
            </a:r>
            <a:r>
              <a:rPr lang="en-US" sz="2000" b="1" dirty="0">
                <a:solidFill>
                  <a:srgbClr val="7030A0"/>
                </a:solidFill>
              </a:rPr>
              <a:t>Backward analysis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Leader election </a:t>
            </a:r>
            <a:r>
              <a:rPr lang="en-US" sz="2000" b="1" dirty="0">
                <a:solidFill>
                  <a:schemeClr val="tx1"/>
                </a:solidFill>
              </a:rPr>
              <a:t>in distributed environment – 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Random walk and electric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132DBA-6DBC-A26F-540B-7F037A17AF59}"/>
              </a:ext>
            </a:extLst>
          </p:cNvPr>
          <p:cNvCxnSpPr>
            <a:cxnSpLocks/>
          </p:cNvCxnSpPr>
          <p:nvPr/>
        </p:nvCxnSpPr>
        <p:spPr>
          <a:xfrm>
            <a:off x="1676400" y="5181600"/>
            <a:ext cx="563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node</a:t>
                </a:r>
              </a:p>
              <a:p>
                <a:r>
                  <a:rPr lang="en-US" sz="2000" dirty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send a message to its </a:t>
                </a:r>
                <a:r>
                  <a:rPr lang="en-US" sz="2000" dirty="0" err="1"/>
                  <a:t>neighbours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2438400"/>
            <a:ext cx="42883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single node : “</a:t>
            </a:r>
            <a:r>
              <a:rPr lang="en-US" b="1" dirty="0"/>
              <a:t>leader</a:t>
            </a:r>
            <a:r>
              <a:rPr lang="en-US" dirty="0"/>
              <a:t>”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other node is a </a:t>
            </a:r>
            <a:r>
              <a:rPr lang="en-US" b="1" dirty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node </a:t>
            </a:r>
            <a:r>
              <a:rPr lang="en-US" b="1" dirty="0"/>
              <a:t>knows</a:t>
            </a:r>
            <a:r>
              <a:rPr lang="en-US" dirty="0"/>
              <a:t> the leader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21" name="Down Ribbon 20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2192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12" grpId="0" animBg="1"/>
      <p:bldP spid="14" grpId="0" animBg="1"/>
      <p:bldP spid="15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node</a:t>
                </a:r>
              </a:p>
              <a:p>
                <a:r>
                  <a:rPr lang="en-US" sz="2000" dirty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send a message to its </a:t>
                </a:r>
                <a:r>
                  <a:rPr lang="en-US" sz="2000" dirty="0" err="1"/>
                  <a:t>neighbours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6" name="Down Ribbon 5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2438400"/>
            <a:ext cx="42622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single node : “</a:t>
            </a:r>
            <a:r>
              <a:rPr lang="en-US" b="1" dirty="0"/>
              <a:t>leader</a:t>
            </a:r>
            <a:r>
              <a:rPr lang="en-US" dirty="0"/>
              <a:t>”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other node is a </a:t>
            </a:r>
            <a:r>
              <a:rPr lang="en-US" b="1" dirty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leader </a:t>
            </a:r>
            <a:r>
              <a:rPr lang="en-US" b="1" dirty="0"/>
              <a:t>knows</a:t>
            </a:r>
            <a:r>
              <a:rPr lang="en-US" dirty="0"/>
              <a:t> that he/she is  leader</a:t>
            </a:r>
          </a:p>
        </p:txBody>
      </p:sp>
    </p:spTree>
    <p:extLst>
      <p:ext uri="{BB962C8B-B14F-4D97-AF65-F5344CB8AC3E}">
        <p14:creationId xmlns:p14="http://schemas.microsoft.com/office/powerpoint/2010/main" val="38670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Assumption</a:t>
                </a:r>
                <a:r>
                  <a:rPr lang="en-US" sz="2000" dirty="0"/>
                  <a:t>: Suppose each node has a unique id.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Complexity of Trivial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One round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messages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17" name="Down Ribbon 16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1600200"/>
            <a:ext cx="541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8702" y="4888468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Lower bound: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Best upper bound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68" t="-4673" r="-231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1905000"/>
            <a:ext cx="40381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Trivial algorithm</a:t>
            </a:r>
            <a:r>
              <a:rPr lang="en-US" dirty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node broadcasts its 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node with highest id is the leader.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410200" y="2435352"/>
            <a:ext cx="3810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use this assumption as a hint to design an algorithm ?</a:t>
            </a:r>
          </a:p>
        </p:txBody>
      </p:sp>
    </p:spTree>
    <p:extLst>
      <p:ext uri="{BB962C8B-B14F-4D97-AF65-F5344CB8AC3E}">
        <p14:creationId xmlns:p14="http://schemas.microsoft.com/office/powerpoint/2010/main" val="370535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1" grpId="0"/>
      <p:bldP spid="8" grpId="0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1500" y="19014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25215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1500" y="31416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500" y="376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1500" y="438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1500" y="50018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500" y="56219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4381500" y="62420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4381500" y="66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4381500" y="12813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/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/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/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/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/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/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/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/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/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/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BC4C0FD-C0F5-D8E1-7941-4A6CBA41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/>
              <a:t>What can </a:t>
            </a:r>
            <a:r>
              <a:rPr lang="en-US" sz="3200" b="1" dirty="0">
                <a:solidFill>
                  <a:srgbClr val="7030A0"/>
                </a:solidFill>
              </a:rPr>
              <a:t>randomization</a:t>
            </a:r>
            <a:r>
              <a:rPr lang="en-US" sz="3200" b="1" dirty="0"/>
              <a:t> offer ?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28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44800" y="15430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4800" y="24288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4800" y="3314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7100" y="312924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4800" y="42005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44800" y="50863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7100" y="400907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2844800" y="59721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2844800" y="6572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6007100" y="2224017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/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/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/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/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/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/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/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/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/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/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D86282-2427-3638-70CC-FC7542FE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/>
              <a:t>What can </a:t>
            </a:r>
            <a:r>
              <a:rPr lang="en-US" sz="3200" b="1" dirty="0">
                <a:solidFill>
                  <a:srgbClr val="7030A0"/>
                </a:solidFill>
              </a:rPr>
              <a:t>randomization</a:t>
            </a:r>
            <a:r>
              <a:rPr lang="en-US" sz="3200" b="1" dirty="0"/>
              <a:t> offer ?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047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E678682-21E2-47DB-BDDD-D68671B6D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1" y="1967724"/>
            <a:ext cx="228600" cy="439153"/>
          </a:xfrm>
          <a:prstGeom prst="rect">
            <a:avLst/>
          </a:prstGeom>
        </p:spPr>
      </p:pic>
      <p:pic>
        <p:nvPicPr>
          <p:cNvPr id="62" name="Picture 61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34A3CB2-C44F-443F-89D7-2CE6B051C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81" y="4015691"/>
            <a:ext cx="228600" cy="439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953BC-3CDE-6ED1-ADDD-97B27EE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/>
              <a:t>What can </a:t>
            </a:r>
            <a:r>
              <a:rPr lang="en-US" sz="3200" b="1" dirty="0">
                <a:solidFill>
                  <a:srgbClr val="7030A0"/>
                </a:solidFill>
              </a:rPr>
              <a:t>randomization</a:t>
            </a:r>
            <a:r>
              <a:rPr lang="en-US" sz="3200" b="1" dirty="0"/>
              <a:t> offer ?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0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E9D5-D679-417C-8288-B259FE7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8190-EE62-418C-89E9-AF3E956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Each “potential leader” chooses a </a:t>
                </a:r>
                <a:r>
                  <a:rPr lang="en-US" sz="1800" i="1" dirty="0"/>
                  <a:t>random</a:t>
                </a:r>
                <a:r>
                  <a:rPr lang="en-US" sz="1800" dirty="0"/>
                  <a:t> number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and broadcasts it to all the nodes</a:t>
                </a:r>
              </a:p>
              <a:p>
                <a:r>
                  <a:rPr lang="en-US" sz="1800" dirty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b="1" dirty="0"/>
              </a:p>
              <a:p>
                <a:pPr marL="0" indent="0">
                  <a:buFont typeface="Arial" charset="0"/>
                  <a:buNone/>
                </a:pPr>
                <a:r>
                  <a:rPr lang="en-US" sz="1800" b="1" dirty="0"/>
                  <a:t>Range from which a random no. is picked  = 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blipFill>
                <a:blip r:embed="rId2"/>
                <a:stretch>
                  <a:fillRect l="-912" t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/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/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52D3FBBC-E077-4B61-9AFB-C1C40253C216}"/>
              </a:ext>
            </a:extLst>
          </p:cNvPr>
          <p:cNvSpPr/>
          <p:nvPr/>
        </p:nvSpPr>
        <p:spPr>
          <a:xfrm>
            <a:off x="2819400" y="4181435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Ensure that there is </a:t>
            </a:r>
            <a:r>
              <a:rPr lang="en-US" sz="1600" b="1" dirty="0">
                <a:solidFill>
                  <a:schemeClr val="tx1"/>
                </a:solidFill>
              </a:rPr>
              <a:t>at least </a:t>
            </a:r>
            <a:r>
              <a:rPr lang="en-US" sz="1600" dirty="0">
                <a:solidFill>
                  <a:schemeClr val="tx1"/>
                </a:solidFill>
              </a:rPr>
              <a:t>one potential leader with </a:t>
            </a:r>
            <a:r>
              <a:rPr lang="en-US" sz="1600" b="1" dirty="0">
                <a:solidFill>
                  <a:schemeClr val="tx1"/>
                </a:solidFill>
              </a:rPr>
              <a:t>high probability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ounded Rectangle 22">
            <a:extLst>
              <a:ext uri="{FF2B5EF4-FFF2-40B4-BE49-F238E27FC236}">
                <a16:creationId xmlns:a16="http://schemas.microsoft.com/office/drawing/2014/main" id="{F931E213-FFAA-40D5-BDC7-5588C4A786E2}"/>
              </a:ext>
            </a:extLst>
          </p:cNvPr>
          <p:cNvSpPr/>
          <p:nvPr/>
        </p:nvSpPr>
        <p:spPr>
          <a:xfrm>
            <a:off x="5734050" y="4911983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ensure that no two potential leaders pick the same random number with </a:t>
            </a:r>
            <a:r>
              <a:rPr lang="en-US" sz="1600" b="1" dirty="0">
                <a:solidFill>
                  <a:schemeClr val="tx1"/>
                </a:solidFill>
              </a:rPr>
              <a:t>high probability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85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E9D5-D679-417C-8288-B259FE7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Use </a:t>
            </a:r>
            <a:r>
              <a:rPr lang="en-US" sz="3600" b="1" dirty="0">
                <a:solidFill>
                  <a:srgbClr val="7030A0"/>
                </a:solidFill>
              </a:rPr>
              <a:t>Birthday Paradox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8190-EE62-418C-89E9-AF3E956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Each “potential leader” chooses a </a:t>
                </a:r>
                <a:r>
                  <a:rPr lang="en-US" sz="1800" i="1" dirty="0"/>
                  <a:t>random</a:t>
                </a:r>
                <a:r>
                  <a:rPr lang="en-US" sz="1800" dirty="0"/>
                  <a:t> number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and broadcasts it to all the nodes</a:t>
                </a:r>
              </a:p>
              <a:p>
                <a:r>
                  <a:rPr lang="en-US" sz="1800" dirty="0"/>
                  <a:t>The processor with the </a:t>
                </a:r>
                <a:r>
                  <a:rPr lang="en-US" sz="1800" b="1" dirty="0"/>
                  <a:t>largest number </a:t>
                </a:r>
                <a:r>
                  <a:rPr lang="en-US" sz="1800" dirty="0"/>
                  <a:t>is the final leader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b="1" dirty="0"/>
              </a:p>
              <a:p>
                <a:pPr marL="0" indent="0">
                  <a:buFont typeface="Arial" charset="0"/>
                  <a:buNone/>
                </a:pPr>
                <a:r>
                  <a:rPr lang="en-US" sz="1800" b="1" dirty="0"/>
                  <a:t>Range from which a random no. is picked  = 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blipFill>
                <a:blip r:embed="rId2"/>
                <a:stretch>
                  <a:fillRect l="-912" t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/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/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0F36-9742-173E-4330-300A715A9075}"/>
                  </a:ext>
                </a:extLst>
              </p:cNvPr>
              <p:cNvSpPr txBox="1"/>
              <p:nvPr/>
            </p:nvSpPr>
            <p:spPr>
              <a:xfrm>
                <a:off x="4986858" y="5867400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0F36-9742-173E-4330-300A715A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58" y="5867400"/>
                <a:ext cx="4119269" cy="923330"/>
              </a:xfrm>
              <a:prstGeom prst="rect">
                <a:avLst/>
              </a:prstGeom>
              <a:blipFill>
                <a:blip r:embed="rId5"/>
                <a:stretch>
                  <a:fillRect l="-737" t="-3268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F7F457-2F5B-3376-FA53-BB006E405B4C}"/>
              </a:ext>
            </a:extLst>
          </p:cNvPr>
          <p:cNvSpPr txBox="1"/>
          <p:nvPr/>
        </p:nvSpPr>
        <p:spPr>
          <a:xfrm>
            <a:off x="7315200" y="6481270"/>
            <a:ext cx="10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high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7AC16B-FF7F-558A-0877-46C4DA74BDD0}"/>
                  </a:ext>
                </a:extLst>
              </p:cNvPr>
              <p:cNvSpPr txBox="1"/>
              <p:nvPr/>
            </p:nvSpPr>
            <p:spPr>
              <a:xfrm>
                <a:off x="232467" y="5867400"/>
                <a:ext cx="4526688" cy="9336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Very high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7AC16B-FF7F-558A-0877-46C4DA74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7" y="5867400"/>
                <a:ext cx="4526688" cy="933654"/>
              </a:xfrm>
              <a:prstGeom prst="rect">
                <a:avLst/>
              </a:prstGeom>
              <a:blipFill>
                <a:blip r:embed="rId6"/>
                <a:stretch>
                  <a:fillRect l="-671" t="-1935" b="-83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9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</a:t>
            </a:r>
            <a:r>
              <a:rPr lang="en-US" sz="4000" b="1" dirty="0"/>
              <a:t>and</a:t>
            </a:r>
            <a:r>
              <a:rPr lang="en-US" sz="4000" b="1" dirty="0">
                <a:solidFill>
                  <a:srgbClr val="7030A0"/>
                </a:solidFill>
              </a:rPr>
              <a:t> Electric Networks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Doyle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6C31"/>
                </a:solidFill>
              </a:rPr>
              <a:t>Snell</a:t>
            </a:r>
          </a:p>
          <a:p>
            <a:pPr fontAlgn="ctr"/>
            <a:r>
              <a:rPr lang="en-US" sz="2000" dirty="0">
                <a:solidFill>
                  <a:srgbClr val="0070C0"/>
                </a:solidFill>
              </a:rPr>
              <a:t>https://math.dartmouth.edu/~doyle/docs/walks/walks.pdf</a:t>
            </a:r>
          </a:p>
          <a:p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the random walk starts at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walk terminates as soon as drunkard reaches home or bar.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the drunkard reaches home </a:t>
                </a:r>
                <a:r>
                  <a:rPr lang="en-US" sz="2000" b="1" dirty="0"/>
                  <a:t>before</a:t>
                </a:r>
                <a:r>
                  <a:rPr lang="en-US" sz="2000" dirty="0"/>
                  <a:t> reaching bar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810000" y="3810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006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6" grpId="0" animBg="1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45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8E8340-A366-4D12-84E8-1BE8499C4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Birthday Paradox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2CC0CC-884A-ABC2-5DCE-0BB3E7A3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Leader Election </a:t>
            </a:r>
            <a:r>
              <a:rPr lang="en-US" dirty="0">
                <a:solidFill>
                  <a:schemeClr val="tx1"/>
                </a:solidFill>
              </a:rPr>
              <a:t>in </a:t>
            </a:r>
          </a:p>
          <a:p>
            <a:r>
              <a:rPr lang="en-US" dirty="0">
                <a:solidFill>
                  <a:schemeClr val="tx1"/>
                </a:solidFill>
              </a:rPr>
              <a:t>Distributed Environment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360B9-CC63-A927-031E-40483816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128" name="Oval 127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6"/>
              <a:endCxn id="130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34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6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endCxn id="138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endCxn id="163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1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: Potential at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Current </a:t>
                </a:r>
                <a:r>
                  <a:rPr lang="en-US" sz="2000" b="1" dirty="0"/>
                  <a:t>entering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Current </a:t>
                </a:r>
                <a:r>
                  <a:rPr lang="en-US" sz="2000" b="1" dirty="0"/>
                  <a:t>leaving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/>
                  <a:t>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+  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10"/>
                <a:stretch>
                  <a:fillRect l="-741" t="-6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752600" y="2286000"/>
            <a:ext cx="437629" cy="279410"/>
            <a:chOff x="2933700" y="4038600"/>
            <a:chExt cx="723900" cy="439550"/>
          </a:xfrm>
        </p:grpSpPr>
        <p:sp>
          <p:nvSpPr>
            <p:cNvPr id="80" name="Rectangle 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4972571" y="2286000"/>
            <a:ext cx="437629" cy="279410"/>
            <a:chOff x="2933700" y="4038600"/>
            <a:chExt cx="723900" cy="439550"/>
          </a:xfrm>
        </p:grpSpPr>
        <p:sp>
          <p:nvSpPr>
            <p:cNvPr id="116" name="Rectangle 1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962400" y="2286000"/>
            <a:ext cx="437629" cy="279410"/>
            <a:chOff x="2933700" y="4038600"/>
            <a:chExt cx="723900" cy="439550"/>
          </a:xfrm>
          <a:solidFill>
            <a:schemeClr val="bg2"/>
          </a:solidFill>
        </p:grpSpPr>
        <p:sp>
          <p:nvSpPr>
            <p:cNvPr id="104" name="Rectangle 1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  <a:grpFill/>
          </p:grpSpPr>
          <p:cxnSp>
            <p:nvCxnSpPr>
              <p:cNvPr id="106" name="Straight Connector 1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7106171" y="2286000"/>
            <a:ext cx="437629" cy="279410"/>
            <a:chOff x="2933700" y="4038600"/>
            <a:chExt cx="723900" cy="439550"/>
          </a:xfrm>
        </p:grpSpPr>
        <p:sp>
          <p:nvSpPr>
            <p:cNvPr id="140" name="Rectangle 1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066800" y="2438400"/>
            <a:ext cx="7128884" cy="972056"/>
            <a:chOff x="1066800" y="243840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276859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292099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308952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246379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307339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246379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243840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246379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Volt</a:t>
                </a: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57600" y="1676400"/>
            <a:ext cx="1905000" cy="457200"/>
            <a:chOff x="3657600" y="3581400"/>
            <a:chExt cx="1905000" cy="457200"/>
          </a:xfrm>
        </p:grpSpPr>
        <p:sp>
          <p:nvSpPr>
            <p:cNvPr id="159" name="Left Arrow 158"/>
            <p:cNvSpPr/>
            <p:nvPr/>
          </p:nvSpPr>
          <p:spPr>
            <a:xfrm>
              <a:off x="3657600" y="3733800"/>
              <a:ext cx="1905000" cy="304800"/>
            </a:xfrm>
            <a:prstGeom prst="leftArrow">
              <a:avLst>
                <a:gd name="adj1" fmla="val 20732"/>
                <a:gd name="adj2" fmla="val 609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07963" y="35814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current</a:t>
              </a:r>
            </a:p>
          </p:txBody>
        </p:sp>
      </p:grpSp>
      <p:sp>
        <p:nvSpPr>
          <p:cNvPr id="10" name="Line Callout 2 9"/>
          <p:cNvSpPr/>
          <p:nvPr/>
        </p:nvSpPr>
        <p:spPr>
          <a:xfrm>
            <a:off x="6248400" y="3657600"/>
            <a:ext cx="2362200" cy="468868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-244249"/>
              <a:gd name="adj6" fmla="val -44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Each resistance is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ohm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52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7" grpId="0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1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/>
                  <a:t>: Potential at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If 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213556" y="4038600"/>
            <a:ext cx="6863644" cy="533400"/>
            <a:chOff x="1213556" y="4419600"/>
            <a:chExt cx="6863644" cy="5334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3556" y="4495800"/>
              <a:ext cx="6863644" cy="457200"/>
              <a:chOff x="1213556" y="2362200"/>
              <a:chExt cx="6863644" cy="4572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38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9" idx="6"/>
                <a:endCxn id="61" idx="2"/>
              </p:cNvCxnSpPr>
              <p:nvPr/>
            </p:nvCxnSpPr>
            <p:spPr>
              <a:xfrm>
                <a:off x="25908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5052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6"/>
                <a:endCxn id="59" idx="2"/>
              </p:cNvCxnSpPr>
              <p:nvPr/>
            </p:nvCxnSpPr>
            <p:spPr>
              <a:xfrm>
                <a:off x="1524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5" idx="2"/>
              </p:cNvCxnSpPr>
              <p:nvPr/>
            </p:nvCxnSpPr>
            <p:spPr>
              <a:xfrm>
                <a:off x="36576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5720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endCxn id="67" idx="2"/>
              </p:cNvCxnSpPr>
              <p:nvPr/>
            </p:nvCxnSpPr>
            <p:spPr>
              <a:xfrm>
                <a:off x="47244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638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endCxn id="69" idx="2"/>
              </p:cNvCxnSpPr>
              <p:nvPr/>
            </p:nvCxnSpPr>
            <p:spPr>
              <a:xfrm>
                <a:off x="57912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705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>
                <a:off x="6858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2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99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074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2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333" r="-916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752600" y="4419600"/>
              <a:ext cx="437629" cy="279410"/>
              <a:chOff x="2933700" y="4038600"/>
              <a:chExt cx="723900" cy="43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Group 102"/>
            <p:cNvGrpSpPr/>
            <p:nvPr/>
          </p:nvGrpSpPr>
          <p:grpSpPr>
            <a:xfrm>
              <a:off x="3962400" y="4419600"/>
              <a:ext cx="437629" cy="279410"/>
              <a:chOff x="2933700" y="4038600"/>
              <a:chExt cx="723900" cy="4395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2571" y="4419600"/>
              <a:ext cx="437629" cy="279410"/>
              <a:chOff x="2933700" y="4038600"/>
              <a:chExt cx="723900" cy="43955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7106171" y="4419600"/>
              <a:ext cx="437629" cy="279410"/>
              <a:chOff x="2933700" y="4038600"/>
              <a:chExt cx="723900" cy="43955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1066800" y="4178305"/>
            <a:ext cx="7128884" cy="972056"/>
            <a:chOff x="1066800" y="454661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029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519773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457200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518160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457200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454661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457200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Volt</a:t>
                </a: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Arrow 158"/>
          <p:cNvSpPr/>
          <p:nvPr/>
        </p:nvSpPr>
        <p:spPr>
          <a:xfrm>
            <a:off x="3657600" y="3733800"/>
            <a:ext cx="1905000" cy="304800"/>
          </a:xfrm>
          <a:prstGeom prst="leftArrow">
            <a:avLst>
              <a:gd name="adj1" fmla="val 20732"/>
              <a:gd name="adj2" fmla="val 609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07963" y="358140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1" y="29718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0" y="56388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28600" y="3505200"/>
            <a:ext cx="865632" cy="2057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2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Harmonic </a:t>
            </a:r>
            <a:r>
              <a:rPr lang="en-US" sz="3200" b="1" dirty="0"/>
              <a:t>function in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-dimension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defined on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 is said to be harmonic function if </a:t>
                </a:r>
              </a:p>
              <a:p>
                <a:pPr marL="0" indent="0">
                  <a:buNone/>
                </a:pPr>
                <a:r>
                  <a:rPr lang="en-US" sz="2000" dirty="0"/>
                  <a:t>at each internal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A harmonic function attains its maximum (and minimum) value 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boundary points.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6" name="Oval 5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6"/>
              <a:endCxn id="8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6"/>
              <a:endCxn id="6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endCxn id="14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8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Oval 25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85999" y="2209800"/>
            <a:ext cx="4915019" cy="609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6499" y="2819400"/>
            <a:ext cx="155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points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0068" y="2667000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point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6769" y="2678668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+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blipFill rotWithShape="1">
                <a:blip r:embed="rId10"/>
                <a:stretch>
                  <a:fillRect l="-443" t="-4478" r="-2882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702111" y="9144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9906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78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8200" y="35814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harmonic.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81001" y="16764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1" y="28956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9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/>
                  <a:t>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, probability of reaching home before bar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/>
          <p:cNvSpPr txBox="1"/>
          <p:nvPr/>
        </p:nvSpPr>
        <p:spPr>
          <a:xfrm>
            <a:off x="6172200" y="144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90800" y="35814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4" grpId="0"/>
      <p:bldP spid="45" grpId="0"/>
      <p:bldP spid="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074" t="-635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volt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47" grpId="0" animBg="1"/>
      <p:bldP spid="3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deg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blipFill rotWithShape="1">
                <a:blip r:embed="rId13"/>
                <a:stretch>
                  <a:fillRect t="-2252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-Right Arrow 1"/>
          <p:cNvSpPr/>
          <p:nvPr/>
        </p:nvSpPr>
        <p:spPr>
          <a:xfrm>
            <a:off x="3962400" y="4315968"/>
            <a:ext cx="1372939" cy="7894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295400" y="5943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410200" y="59436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54" grpId="0" animBg="1"/>
      <p:bldP spid="2" grpId="0" animBg="1"/>
      <p:bldP spid="347" grpId="0" animBg="1"/>
      <p:bldP spid="3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Exercise:</a:t>
                </a:r>
                <a:r>
                  <a:rPr lang="en-US" sz="1800" dirty="0"/>
                  <a:t> Use your knowledge of electric circuits to find exact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in the above circuit.    This will also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Try to realize that you would not have been able to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using other mathematical tools that you are aware of.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Isn’t it surprising</a:t>
                </a:r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7030A0"/>
                    </a:solidFill>
                    <a:sym typeface="Wingdings" pitchFamily="2" charset="2"/>
                  </a:rPr>
                  <a:t> </a:t>
                </a:r>
                <a:r>
                  <a:rPr lang="en-US" sz="18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2"/>
                <a:stretch>
                  <a:fillRect l="-57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04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surprising </a:t>
            </a:r>
            <a:r>
              <a:rPr lang="en-US" sz="3600" b="1" dirty="0">
                <a:solidFill>
                  <a:srgbClr val="C00000"/>
                </a:solidFill>
              </a:rPr>
              <a:t>discovery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3152775" cy="1447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667000"/>
            <a:ext cx="2705100" cy="1695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267200"/>
            <a:ext cx="14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walk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419600"/>
            <a:ext cx="17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networks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3581400" y="3124200"/>
            <a:ext cx="2057400" cy="713232"/>
          </a:xfrm>
          <a:prstGeom prst="left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1458" y="5257800"/>
            <a:ext cx="742094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A. K. Chandra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Raghavan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W. L.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Ruzzo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R.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Smolensky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Tiwari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b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/>
              <a:t>The Electrical Resistance of a Graph Captures its Commute and Cover Times </a:t>
            </a:r>
          </a:p>
          <a:p>
            <a:r>
              <a:rPr lang="en-IN" b="1" dirty="0"/>
              <a:t>(Detailed Abstract).</a:t>
            </a:r>
            <a:r>
              <a:rPr lang="en-IN" dirty="0"/>
              <a:t> </a:t>
            </a:r>
            <a:r>
              <a:rPr lang="en-IN" dirty="0">
                <a:hlinkClick r:id="rId8"/>
              </a:rPr>
              <a:t>STOC1989</a:t>
            </a:r>
            <a:r>
              <a:rPr lang="en-IN" dirty="0"/>
              <a:t>: 574-586</a:t>
            </a:r>
          </a:p>
        </p:txBody>
      </p:sp>
    </p:spTree>
    <p:extLst>
      <p:ext uri="{BB962C8B-B14F-4D97-AF65-F5344CB8AC3E}">
        <p14:creationId xmlns:p14="http://schemas.microsoft.com/office/powerpoint/2010/main" val="8201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Hitting </a:t>
                </a:r>
                <a:r>
                  <a:rPr lang="en-US" sz="1800" b="1" dirty="0"/>
                  <a:t>time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and finishes as soon as it reaches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Commute </a:t>
                </a:r>
                <a:r>
                  <a:rPr lang="en-US" sz="1800" b="1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finishes 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after visiting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at least once.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5220096" y="4569023"/>
            <a:ext cx="418704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7600" y="39243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39624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91340" y="5562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64325" y="5905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0FF4A0-BD85-4045-881B-BE4079E07F0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457950" y="963802"/>
            <a:ext cx="19050" cy="8649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2C62C6-B63C-4045-9A6E-B171DDE46E52}"/>
                  </a:ext>
                </a:extLst>
              </p:cNvPr>
              <p:cNvSpPr txBox="1"/>
              <p:nvPr/>
            </p:nvSpPr>
            <p:spPr>
              <a:xfrm>
                <a:off x="6484783" y="704591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2C62C6-B63C-4045-9A6E-B171DDE4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83" y="704591"/>
                <a:ext cx="32733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DE224BD-3D61-2744-B4E0-1FFCC2185B5E}"/>
              </a:ext>
            </a:extLst>
          </p:cNvPr>
          <p:cNvSpPr/>
          <p:nvPr/>
        </p:nvSpPr>
        <p:spPr>
          <a:xfrm>
            <a:off x="6386954" y="852043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44" grpId="0" animBg="1"/>
      <p:bldP spid="45" grpId="0" animBg="1"/>
      <p:bldP spid="46" grpId="0" animBg="1"/>
      <p:bldP spid="48" grpId="0" animBg="1"/>
      <p:bldP spid="51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Birthdays </a:t>
            </a:r>
            <a:r>
              <a:rPr lang="en-US" sz="2800" b="1" dirty="0"/>
              <a:t>of students </a:t>
            </a:r>
            <a:br>
              <a:rPr lang="en-US" sz="2800" b="1" dirty="0"/>
            </a:br>
            <a:r>
              <a:rPr lang="en-US" sz="2400" b="1" dirty="0"/>
              <a:t>who were present in the </a:t>
            </a:r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class of </a:t>
            </a:r>
            <a:r>
              <a:rPr lang="en-US" sz="2400" b="1" dirty="0">
                <a:solidFill>
                  <a:srgbClr val="0070C0"/>
                </a:solidFill>
              </a:rPr>
              <a:t>CS203B </a:t>
            </a:r>
            <a:r>
              <a:rPr lang="en-US" sz="2400" b="1" dirty="0"/>
              <a:t>taught in </a:t>
            </a:r>
            <a:r>
              <a:rPr lang="en-US" sz="2400" b="1" dirty="0">
                <a:solidFill>
                  <a:srgbClr val="0070C0"/>
                </a:solidFill>
              </a:rPr>
              <a:t>2018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431301" cy="3976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6019800"/>
            <a:ext cx="61822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102 </a:t>
            </a:r>
            <a:r>
              <a:rPr lang="en-US" dirty="0"/>
              <a:t>students and </a:t>
            </a:r>
            <a:r>
              <a:rPr lang="en-US" b="1" dirty="0"/>
              <a:t>365</a:t>
            </a:r>
            <a:r>
              <a:rPr lang="en-US" dirty="0"/>
              <a:t> days. </a:t>
            </a:r>
          </a:p>
          <a:p>
            <a:r>
              <a:rPr lang="en-US" dirty="0"/>
              <a:t>What might be the chances of two students sharing a birthday ?</a:t>
            </a:r>
          </a:p>
        </p:txBody>
      </p:sp>
    </p:spTree>
    <p:extLst>
      <p:ext uri="{BB962C8B-B14F-4D97-AF65-F5344CB8AC3E}">
        <p14:creationId xmlns:p14="http://schemas.microsoft.com/office/powerpoint/2010/main" val="30510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equations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   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59402" y="3733800"/>
                <a:ext cx="2475293" cy="800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02" y="3733800"/>
                <a:ext cx="2475293" cy="800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67000" y="1805448"/>
            <a:ext cx="1417297" cy="1219200"/>
            <a:chOff x="4724400" y="3786648"/>
            <a:chExt cx="1417297" cy="1219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638800" y="4519151"/>
              <a:ext cx="457200" cy="433849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882376" y="3886200"/>
              <a:ext cx="527824" cy="45720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638800" y="3786648"/>
              <a:ext cx="502897" cy="48055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724400" y="4572000"/>
              <a:ext cx="555718" cy="433848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When there is no external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/>
                  <a:t>An additive term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in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is missing in 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. Why ?  </a:t>
                </a:r>
              </a:p>
              <a:p>
                <a:r>
                  <a:rPr lang="en-US" sz="1800" dirty="0"/>
                  <a:t>No numerical additive term appears in 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because we derived it assuming net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So in order to make the two equations similar, we need to augment the above circuit with external wires.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blipFill rotWithShape="1">
                <a:blip r:embed="rId14"/>
                <a:stretch>
                  <a:fillRect l="-1741" t="-71264" r="-2515" b="-1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324600" y="4343400"/>
            <a:ext cx="198388" cy="340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build="p"/>
      <p:bldP spid="34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be the current injected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outside.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new</a:t>
                </a:r>
                <a:r>
                  <a:rPr lang="en-US" sz="1800" dirty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in order to equate equations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We must extract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latin typeface="Cambria Math"/>
                      </a:rPr>
                      <m:t>𝒎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satisfy </a:t>
                </a:r>
                <a:r>
                  <a:rPr lang="en-US" sz="1800" b="1" dirty="0" err="1"/>
                  <a:t>Kirchoff</a:t>
                </a:r>
                <a:r>
                  <a:rPr lang="en-US" sz="1800" dirty="0" err="1"/>
                  <a:t>’s</a:t>
                </a:r>
                <a:r>
                  <a:rPr lang="en-US" sz="1800" dirty="0"/>
                  <a:t> current law.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7" name="Up Arrow 346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2" name="Up Arrow 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Up Arrow 345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Up Arrow 347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Up Arrow 348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Up Arrow 350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Up Arrow 351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5762036" y="45720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6" y="4572000"/>
                <a:ext cx="3153364" cy="528286"/>
              </a:xfrm>
              <a:prstGeom prst="rect">
                <a:avLst/>
              </a:prstGeom>
              <a:blipFill>
                <a:blip r:embed="rId14"/>
                <a:stretch>
                  <a:fillRect t="-71264" b="-11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40871" y="5105400"/>
                <a:ext cx="142692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deg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1" y="5105400"/>
                <a:ext cx="14269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5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47" grpId="0" animBg="1"/>
      <p:bldP spid="354" grpId="0" animBg="1"/>
      <p:bldP spid="36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2844" y="6050432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2718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25 students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2405466" y="3715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50 students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390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75 students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6672666" y="0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102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July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July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193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January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738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October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76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5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January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42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July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981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October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October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December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658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January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blipFill rotWithShape="1">
                <a:blip r:embed="rId22"/>
                <a:stretch>
                  <a:fillRect t="-3509" r="-4918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blipFill rotWithShape="1">
                <a:blip r:embed="rId23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May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blipFill rotWithShape="1">
                <a:blip r:embed="rId24"/>
                <a:stretch>
                  <a:fillRect t="-3448" r="-652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blipFill rotWithShape="1">
                <a:blip r:embed="rId2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baseline="30000" dirty="0"/>
                  <a:t>st</a:t>
                </a:r>
                <a:r>
                  <a:rPr lang="en-US" sz="1600" dirty="0"/>
                  <a:t> November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3509" r="-228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December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blipFill rotWithShape="1">
                <a:blip r:embed="rId30"/>
                <a:stretch>
                  <a:fillRect t="-3509" r="-2510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blipFill rotWithShape="1">
                <a:blip r:embed="rId31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6349" r="-1445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July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blipFill rotWithShape="1">
                <a:blip r:embed="rId33"/>
                <a:stretch>
                  <a:fillRect t="-3509" r="-6757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blipFill rotWithShape="1">
                <a:blip r:embed="rId34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1600" baseline="30000" dirty="0"/>
                  <a:t>rd</a:t>
                </a:r>
                <a:r>
                  <a:rPr lang="en-US" sz="1600" dirty="0"/>
                  <a:t> June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blipFill rotWithShape="1">
                <a:blip r:embed="rId35"/>
                <a:stretch>
                  <a:fillRect t="-3448" r="-6429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July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blipFill rotWithShape="1">
                <a:blip r:embed="rId36"/>
                <a:stretch>
                  <a:fillRect t="-3448" r="-775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blipFill rotWithShape="1">
                <a:blip r:embed="rId3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22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blipFill rotWithShape="1">
                <a:blip r:embed="rId38"/>
                <a:stretch>
                  <a:fillRect t="-3448" r="-3846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blipFill rotWithShape="1">
                <a:blip r:embed="rId39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blipFill rotWithShape="1">
                <a:blip r:embed="rId40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November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blipFill rotWithShape="1">
                <a:blip r:embed="rId41"/>
                <a:stretch>
                  <a:fillRect t="-3509" r="-270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14</m:t>
                    </m:r>
                  </m:oMath>
                </a14:m>
                <a:r>
                  <a:rPr lang="en-US" sz="1600" baseline="30000" dirty="0"/>
                  <a:t>st</a:t>
                </a:r>
                <a:r>
                  <a:rPr lang="en-US" sz="1600" dirty="0"/>
                  <a:t> November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blipFill rotWithShape="1">
                <a:blip r:embed="rId42"/>
                <a:stretch>
                  <a:fillRect t="-3448" r="-253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blipFill rotWithShape="1">
                <a:blip r:embed="rId43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blipFill rotWithShape="1">
                <a:blip r:embed="rId44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blipFill rotWithShape="1">
                <a:blip r:embed="rId4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blipFill rotWithShape="1">
                <a:blip r:embed="rId46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26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blipFill rotWithShape="1">
                <a:blip r:embed="rId47"/>
                <a:stretch>
                  <a:fillRect t="-3448" r="-382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blipFill rotWithShape="1">
                <a:blip r:embed="rId48"/>
                <a:stretch>
                  <a:fillRect l="-4000" t="-6349" r="-8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blipFill rotWithShape="1">
                <a:blip r:embed="rId49"/>
                <a:stretch>
                  <a:fillRect l="-3587" t="-6349" r="-71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blipFill rotWithShape="1">
                <a:blip r:embed="rId50"/>
                <a:stretch>
                  <a:fillRect l="-2612" t="-6349" r="-59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l="-2381" t="-6349" r="-446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𝟐𝟖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6452" r="-96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loud Callout 62"/>
          <p:cNvSpPr/>
          <p:nvPr/>
        </p:nvSpPr>
        <p:spPr>
          <a:xfrm>
            <a:off x="1055378" y="3852089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explain this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963" y="5201671"/>
            <a:ext cx="535499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Yes, using a model studied multiple times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206021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into</a:t>
            </a:r>
            <a:r>
              <a:rPr lang="en-US" sz="3200" dirty="0"/>
              <a:t> BINS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falls into it.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27173" cy="609600"/>
            <a:chOff x="1752600" y="1447800"/>
            <a:chExt cx="582717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27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2717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2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419600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59099" y="4953000"/>
            <a:ext cx="2222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768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dirty="0"/>
                  <a:t>What is the probability that  no bin has more than one ball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⋅⋅⋅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8217" y="4876800"/>
                <a:ext cx="1343125" cy="6793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17" y="4876800"/>
                <a:ext cx="1343125" cy="679353"/>
              </a:xfrm>
              <a:prstGeom prst="rect">
                <a:avLst/>
              </a:prstGeom>
              <a:blipFill rotWithShape="1">
                <a:blip r:embed="rId5"/>
                <a:stretch>
                  <a:fillRect r="-49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629400" y="4800600"/>
                <a:ext cx="1479508" cy="77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00600"/>
                <a:ext cx="1479508" cy="777777"/>
              </a:xfrm>
              <a:prstGeom prst="rect">
                <a:avLst/>
              </a:prstGeom>
              <a:blipFill rotWithShape="1">
                <a:blip r:embed="rId6"/>
                <a:stretch>
                  <a:fillRect r="-45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857499" y="4876800"/>
            <a:ext cx="952501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10000" y="4876800"/>
            <a:ext cx="1066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876800"/>
            <a:ext cx="2667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05400" y="4800600"/>
            <a:ext cx="1447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4687" y="4946726"/>
                <a:ext cx="683713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87" y="4946726"/>
                <a:ext cx="683713" cy="615874"/>
              </a:xfrm>
              <a:prstGeom prst="rect">
                <a:avLst/>
              </a:prstGeom>
              <a:blipFill rotWithShape="1">
                <a:blip r:embed="rId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05600" y="4973771"/>
                <a:ext cx="809517" cy="74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973771"/>
                <a:ext cx="809517" cy="741229"/>
              </a:xfrm>
              <a:prstGeom prst="rect">
                <a:avLst/>
              </a:prstGeom>
              <a:blipFill rotWithShape="1">
                <a:blip r:embed="rId8"/>
                <a:stretch>
                  <a:fillRect r="-1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4160076"/>
                <a:ext cx="1219501" cy="3724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60076"/>
                <a:ext cx="1219501" cy="372410"/>
              </a:xfrm>
              <a:prstGeom prst="rect">
                <a:avLst/>
              </a:prstGeom>
              <a:blipFill rotWithShape="1">
                <a:blip r:embed="rId9"/>
                <a:stretch>
                  <a:fillRect l="-4500"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99D60C-C10F-A9BE-974F-A02CF8CCADE0}"/>
                  </a:ext>
                </a:extLst>
              </p:cNvPr>
              <p:cNvSpPr txBox="1"/>
              <p:nvPr/>
            </p:nvSpPr>
            <p:spPr>
              <a:xfrm>
                <a:off x="7947880" y="5118310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99D60C-C10F-A9BE-974F-A02CF8CC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80" y="5118310"/>
                <a:ext cx="9749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EFC8AD-9795-EAE8-85C5-27ACA8CFF539}"/>
                  </a:ext>
                </a:extLst>
              </p:cNvPr>
              <p:cNvSpPr txBox="1"/>
              <p:nvPr/>
            </p:nvSpPr>
            <p:spPr>
              <a:xfrm>
                <a:off x="700756" y="5069997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EFC8AD-9795-EAE8-85C5-27ACA8C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6" y="5069997"/>
                <a:ext cx="9749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A3A59-530D-C0A0-467B-294303C2D984}"/>
                  </a:ext>
                </a:extLst>
              </p:cNvPr>
              <p:cNvSpPr txBox="1"/>
              <p:nvPr/>
            </p:nvSpPr>
            <p:spPr>
              <a:xfrm>
                <a:off x="7302993" y="4211183"/>
                <a:ext cx="1844736" cy="3724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A3A59-530D-C0A0-467B-294303C2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93" y="4211183"/>
                <a:ext cx="1844736" cy="372410"/>
              </a:xfrm>
              <a:prstGeom prst="rect">
                <a:avLst/>
              </a:prstGeom>
              <a:blipFill>
                <a:blip r:embed="rId12"/>
                <a:stretch>
                  <a:fillRect l="-2970" t="-81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  <p:bldP spid="2" grpId="0" animBg="1"/>
      <p:bldP spid="2" grpId="1" animBg="1"/>
      <p:bldP spid="49" grpId="0" animBg="1"/>
      <p:bldP spid="49" grpId="1" animBg="1"/>
      <p:bldP spid="60" grpId="0" animBg="1"/>
      <p:bldP spid="62" grpId="0" animBg="1"/>
      <p:bldP spid="65" grpId="0" animBg="1"/>
      <p:bldP spid="66" grpId="0" animBg="1"/>
      <p:bldP spid="3" grpId="0"/>
      <p:bldP spid="67" grpId="0"/>
      <p:bldP spid="7" grpId="0" animBg="1"/>
      <p:bldP spid="9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000" dirty="0"/>
                  <a:t> ``no bin has more than one ball’’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 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, </a:t>
                </a:r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] is a constant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] is inverse polynomial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>
                <a:blip r:embed="rId2"/>
                <a:stretch>
                  <a:fillRect l="-815" b="-2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57500" y="56388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19300" y="51054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Leader Election 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Distributed environment</a:t>
            </a:r>
            <a:r>
              <a:rPr lang="en-US" sz="28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</TotalTime>
  <Words>1916</Words>
  <Application>Microsoft Office PowerPoint</Application>
  <PresentationFormat>On-screen Show (4:3)</PresentationFormat>
  <Paragraphs>604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Office Theme</vt:lpstr>
      <vt:lpstr>Randomized Algorithms CS648 </vt:lpstr>
      <vt:lpstr>Birthday Paradox</vt:lpstr>
      <vt:lpstr>Birthdays of students  who were present in the 1st class of CS203B taught in 2018</vt:lpstr>
      <vt:lpstr>PowerPoint Presentation</vt:lpstr>
      <vt:lpstr>Balls into BINS  </vt:lpstr>
      <vt:lpstr>Balls into Bins</vt:lpstr>
      <vt:lpstr>Balls into Bins</vt:lpstr>
      <vt:lpstr>Balls into Bins</vt:lpstr>
      <vt:lpstr>PowerPoint Presentation</vt:lpstr>
      <vt:lpstr>Leader Election in a complete network </vt:lpstr>
      <vt:lpstr>Leader Election in a complete network </vt:lpstr>
      <vt:lpstr>Leader Election in a complete network </vt:lpstr>
      <vt:lpstr>What can randomization offer ? </vt:lpstr>
      <vt:lpstr>What can randomization offer ? </vt:lpstr>
      <vt:lpstr>What can randomization offer ? </vt:lpstr>
      <vt:lpstr>PowerPoint Presentation</vt:lpstr>
      <vt:lpstr>Use Birthday Paradox</vt:lpstr>
      <vt:lpstr>Random walk and Electric Networks</vt:lpstr>
      <vt:lpstr>Random walk on a line</vt:lpstr>
      <vt:lpstr>Random walk on a line</vt:lpstr>
      <vt:lpstr>Random walk on a line</vt:lpstr>
      <vt:lpstr>Harmonic function in 1-dimension </vt:lpstr>
      <vt:lpstr>Random walk on a line</vt:lpstr>
      <vt:lpstr>PowerPoint Presentation</vt:lpstr>
      <vt:lpstr>PowerPoint Presentation</vt:lpstr>
      <vt:lpstr>PowerPoint Presentation</vt:lpstr>
      <vt:lpstr>PowerPoint Presentation</vt:lpstr>
      <vt:lpstr>A surprising discovery</vt:lpstr>
      <vt:lpstr>Notations</vt:lpstr>
      <vt:lpstr>Expressing H_xv through equations</vt:lpstr>
      <vt:lpstr>Expressing H_xv through a circuit</vt:lpstr>
      <vt:lpstr>Expressing H_xv through a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686</cp:revision>
  <dcterms:created xsi:type="dcterms:W3CDTF">2011-12-03T04:13:03Z</dcterms:created>
  <dcterms:modified xsi:type="dcterms:W3CDTF">2024-03-19T08:10:45Z</dcterms:modified>
</cp:coreProperties>
</file>