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723" r:id="rId3"/>
    <p:sldId id="354" r:id="rId4"/>
    <p:sldId id="414" r:id="rId5"/>
    <p:sldId id="418" r:id="rId6"/>
    <p:sldId id="433" r:id="rId7"/>
    <p:sldId id="365" r:id="rId8"/>
    <p:sldId id="415" r:id="rId9"/>
    <p:sldId id="343" r:id="rId10"/>
    <p:sldId id="362" r:id="rId11"/>
    <p:sldId id="368" r:id="rId12"/>
    <p:sldId id="369" r:id="rId13"/>
    <p:sldId id="436" r:id="rId14"/>
    <p:sldId id="370" r:id="rId15"/>
    <p:sldId id="725" r:id="rId16"/>
    <p:sldId id="726" r:id="rId17"/>
    <p:sldId id="497" r:id="rId18"/>
    <p:sldId id="585" r:id="rId19"/>
    <p:sldId id="557" r:id="rId20"/>
    <p:sldId id="558" r:id="rId21"/>
    <p:sldId id="563" r:id="rId22"/>
    <p:sldId id="559" r:id="rId23"/>
    <p:sldId id="562" r:id="rId24"/>
    <p:sldId id="535" r:id="rId25"/>
    <p:sldId id="536" r:id="rId26"/>
    <p:sldId id="537" r:id="rId27"/>
    <p:sldId id="538" r:id="rId28"/>
    <p:sldId id="53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8F8F8"/>
    <a:srgbClr val="FFFFFF"/>
    <a:srgbClr val="006C31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8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8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EADB-BDEB-44C3-97D8-D672508027C2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D6DF-D7AD-4B35-8EEE-6F94C8AB0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0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90.png"/><Relationship Id="rId5" Type="http://schemas.openxmlformats.org/officeDocument/2006/relationships/image" Target="../media/image160.png"/><Relationship Id="rId10" Type="http://schemas.openxmlformats.org/officeDocument/2006/relationships/image" Target="../media/image81.png"/><Relationship Id="rId4" Type="http://schemas.openxmlformats.org/officeDocument/2006/relationships/image" Target="../media/image1500.png"/><Relationship Id="rId9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5.png"/><Relationship Id="rId5" Type="http://schemas.openxmlformats.org/officeDocument/2006/relationships/image" Target="../media/image160.png"/><Relationship Id="rId10" Type="http://schemas.openxmlformats.org/officeDocument/2006/relationships/image" Target="../media/image250.png"/><Relationship Id="rId4" Type="http://schemas.openxmlformats.org/officeDocument/2006/relationships/image" Target="../media/image1500.png"/><Relationship Id="rId9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83.png"/><Relationship Id="rId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500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22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Hashing – 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7030A0"/>
                </a:solidFill>
              </a:rPr>
              <a:t>Probabilistic Methods - 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simplest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Hashing works so well in practice because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usually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give a theoretical reasoning for this fact.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51816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705" y="1582344"/>
                <a:ext cx="3886200" cy="50030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selected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expected number of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colliding with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)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705" y="1582344"/>
                <a:ext cx="3886200" cy="5003014"/>
              </a:xfrm>
              <a:blipFill>
                <a:blip r:embed="rId2"/>
                <a:stretch>
                  <a:fillRect l="-1254" t="-1220" r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possible values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 ?</a:t>
                </a: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possible values can collide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blipFill rotWithShape="1">
                <a:blip r:embed="rId1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D6A0814-5E95-59D7-718B-2D1A5A1BB2BE}"/>
              </a:ext>
            </a:extLst>
          </p:cNvPr>
          <p:cNvSpPr/>
          <p:nvPr/>
        </p:nvSpPr>
        <p:spPr>
          <a:xfrm>
            <a:off x="2126172" y="1516268"/>
            <a:ext cx="2817303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19BB3-2505-D494-1050-86F218DC8AF5}"/>
              </a:ext>
            </a:extLst>
          </p:cNvPr>
          <p:cNvSpPr/>
          <p:nvPr/>
        </p:nvSpPr>
        <p:spPr>
          <a:xfrm>
            <a:off x="1497522" y="1894228"/>
            <a:ext cx="2845877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230399-9850-9329-30A2-F31A22C44E9A}"/>
              </a:ext>
            </a:extLst>
          </p:cNvPr>
          <p:cNvSpPr/>
          <p:nvPr/>
        </p:nvSpPr>
        <p:spPr>
          <a:xfrm>
            <a:off x="586705" y="2247900"/>
            <a:ext cx="2845877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4" grpId="0" animBg="1"/>
      <p:bldP spid="5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3035" y="1583422"/>
                <a:ext cx="4038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selected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expected number of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colliding with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) = 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number of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colliding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3035" y="1583422"/>
                <a:ext cx="4038600" cy="5257800"/>
              </a:xfrm>
              <a:blipFill>
                <a:blip r:embed="rId2"/>
                <a:stretch>
                  <a:fillRect l="-1360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334000" y="3200400"/>
            <a:ext cx="3581400" cy="2286000"/>
            <a:chOff x="5334000" y="3200400"/>
            <a:chExt cx="3581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Values which may collide with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 under the hash function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𝐦𝐨𝐝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5334000" y="3200400"/>
              <a:ext cx="175260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86400" y="4076700"/>
              <a:ext cx="16002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86400" y="4533900"/>
              <a:ext cx="160020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334000" y="4857750"/>
              <a:ext cx="1752600" cy="62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2767" y="5691191"/>
                <a:ext cx="1001877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67" y="5691191"/>
                <a:ext cx="1001877" cy="504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works so well 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expected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</a:t>
                </a: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434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that for every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will also do well in practice provided it satisfies the following inequality.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914400" y="3200400"/>
            <a:ext cx="4419600" cy="1229475"/>
          </a:xfrm>
          <a:prstGeom prst="cloudCallout">
            <a:avLst>
              <a:gd name="adj1" fmla="val -48649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other hash functions as well that will do well 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Yes, indeed. </a:t>
                </a:r>
              </a:p>
              <a:p>
                <a:pPr algn="ctr"/>
                <a:r>
                  <a:rPr lang="en-US" dirty="0"/>
                  <a:t>Just look carefully at the </a:t>
                </a:r>
              </a:p>
              <a:p>
                <a:pPr algn="ctr"/>
                <a:r>
                  <a:rPr lang="en-US" dirty="0"/>
                  <a:t>analysis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79" t="-2614" r="-298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5791200"/>
            <a:ext cx="43908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it is easy to fool each such hash function </a:t>
            </a:r>
          </a:p>
          <a:p>
            <a:pPr algn="ctr"/>
            <a:r>
              <a:rPr lang="en-US" dirty="0"/>
              <a:t>such that it achieves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dirty="0"/>
              <a:t>) search time.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“How can we achieve worst case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search time for a given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.”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1" animBg="1"/>
      <p:bldP spid="6" grpId="0" animBg="1"/>
      <p:bldP spid="6" grpId="1" uiExpand="1" build="allAtOnce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to achieve </a:t>
            </a:r>
            <a:r>
              <a:rPr lang="en-US" dirty="0">
                <a:solidFill>
                  <a:srgbClr val="7030A0"/>
                </a:solidFill>
              </a:rPr>
              <a:t>worst case </a:t>
            </a:r>
            <a:r>
              <a:rPr lang="en-US" dirty="0"/>
              <a:t>O(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 search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Key idea to achieve </a:t>
            </a:r>
            <a:r>
              <a:rPr lang="en-US" sz="2800" b="1" u="sng" dirty="0"/>
              <a:t>worst case </a:t>
            </a:r>
            <a:r>
              <a:rPr lang="en-US" sz="2800" b="1" dirty="0"/>
              <a:t>O(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dirty="0"/>
              <a:t>) search 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promising direction: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out </a:t>
                </a:r>
                <a:r>
                  <a:rPr lang="en-US" sz="2000" u="sng" dirty="0"/>
                  <a:t>a family of hash functions</a:t>
                </a:r>
                <a:r>
                  <a:rPr lang="en-US" sz="2000" dirty="0"/>
                  <a:t> </a:t>
                </a:r>
                <a:r>
                  <a:rPr lang="en-US" sz="2000" b="1" i="1" dirty="0"/>
                  <a:t>H</a:t>
                </a:r>
                <a:r>
                  <a:rPr lang="en-US" sz="2000" b="1" dirty="0"/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For any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, many of them are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good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Select a function randomly from </a:t>
                </a:r>
                <a:r>
                  <a:rPr lang="en-US" sz="2000" b="1" i="1" dirty="0"/>
                  <a:t>H </a:t>
                </a:r>
                <a:r>
                  <a:rPr lang="en-US" sz="2000" dirty="0"/>
                  <a:t>and try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928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hash function which is good for </a:t>
                </a:r>
                <a:r>
                  <a:rPr lang="en-US" u="sng" dirty="0"/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1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94" y="2514601"/>
            <a:ext cx="1261874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good hash function for a  </a:t>
                </a:r>
                <a:r>
                  <a:rPr lang="en-US" u="sng" dirty="0"/>
                  <a:t>given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78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89114" y="5257800"/>
            <a:ext cx="269248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384960" y="5421012"/>
            <a:ext cx="4419600" cy="841248"/>
            <a:chOff x="4419600" y="3273552"/>
            <a:chExt cx="4419600" cy="841248"/>
          </a:xfrm>
        </p:grpSpPr>
        <p:sp>
          <p:nvSpPr>
            <p:cNvPr id="12" name="Rounded Rectangle 11"/>
            <p:cNvSpPr/>
            <p:nvPr/>
          </p:nvSpPr>
          <p:spPr>
            <a:xfrm>
              <a:off x="4419600" y="3581400"/>
              <a:ext cx="6858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ne Callout 2 12"/>
            <p:cNvSpPr/>
            <p:nvPr/>
          </p:nvSpPr>
          <p:spPr>
            <a:xfrm>
              <a:off x="5638800" y="3273552"/>
              <a:ext cx="3200400" cy="841248"/>
            </a:xfrm>
            <a:prstGeom prst="borderCallout2">
              <a:avLst>
                <a:gd name="adj1" fmla="val 50579"/>
                <a:gd name="adj2" fmla="val -340"/>
                <a:gd name="adj3" fmla="val 70471"/>
                <a:gd name="adj4" fmla="val 0"/>
                <a:gd name="adj5" fmla="val 69625"/>
                <a:gd name="adj6" fmla="val -168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The notion of goodness is captured formally by </a:t>
              </a:r>
              <a:r>
                <a:rPr lang="en-US" sz="1600" b="1" dirty="0">
                  <a:solidFill>
                    <a:schemeClr val="tx1"/>
                  </a:solidFill>
                </a:rPr>
                <a:t>Universal hash family </a:t>
              </a:r>
              <a:r>
                <a:rPr lang="en-US" sz="1600" dirty="0">
                  <a:solidFill>
                    <a:schemeClr val="tx1"/>
                  </a:solidFill>
                </a:rPr>
                <a:t>in the next lecture. Ponder over it 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Of course, no single hash function is good for every possible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But we may strive for a hash function which is good for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given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5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10" grpId="0" animBg="1"/>
      <p:bldP spid="4" grpId="0" animBg="1"/>
      <p:bldP spid="4" grpId="1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7523-40AA-4CD0-BC91-F2B7245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5AC77-B762-4825-BE59-E1AC9C1177EE}"/>
              </a:ext>
            </a:extLst>
          </p:cNvPr>
          <p:cNvSpPr txBox="1"/>
          <p:nvPr/>
        </p:nvSpPr>
        <p:spPr>
          <a:xfrm>
            <a:off x="960562" y="3602335"/>
            <a:ext cx="297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Probabilistic Methods</a:t>
            </a:r>
            <a:endParaRPr lang="en-IN" sz="2400" b="1" dirty="0">
              <a:solidFill>
                <a:srgbClr val="006C3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8AA7-C945-4AC5-BDBD-686FFE1E2B33}"/>
              </a:ext>
            </a:extLst>
          </p:cNvPr>
          <p:cNvSpPr txBox="1"/>
          <p:nvPr/>
        </p:nvSpPr>
        <p:spPr>
          <a:xfrm>
            <a:off x="960562" y="2539426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Part II</a:t>
            </a:r>
            <a:endParaRPr lang="en-IN" sz="3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48300-DA92-4A4E-8BC5-9A11144EBCB2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Methods that use</a:t>
            </a:r>
          </a:p>
          <a:p>
            <a:r>
              <a:rPr lang="en-US" sz="2400" b="1" dirty="0"/>
              <a:t>Probability theory  </a:t>
            </a:r>
            <a:r>
              <a:rPr lang="en-US" sz="2400" dirty="0"/>
              <a:t>or</a:t>
            </a:r>
          </a:p>
          <a:p>
            <a:r>
              <a:rPr lang="en-US" sz="2400" b="1" dirty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prove </a:t>
            </a:r>
            <a:r>
              <a:rPr lang="en-US" sz="2400" u="sng" dirty="0"/>
              <a:t>deterministic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combinatorial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26703" y="4376257"/>
            <a:ext cx="1676400" cy="609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3103" y="4300057"/>
            <a:ext cx="2895600" cy="609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43200"/>
            <a:ext cx="1676400" cy="6096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Elementary facts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from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probability theory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be an event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5224" y="3046413"/>
            <a:ext cx="4343400" cy="5334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2769" y="4687887"/>
            <a:ext cx="4343400" cy="5334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8525" y="5221287"/>
            <a:ext cx="5856249" cy="67617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1</a:t>
            </a:r>
            <a:br>
              <a:rPr lang="en-US" sz="3600" dirty="0"/>
            </a:br>
            <a:r>
              <a:rPr lang="en-US" sz="3600" dirty="0"/>
              <a:t>How Many </a:t>
            </a:r>
            <a:r>
              <a:rPr lang="en-US" sz="3600" dirty="0">
                <a:solidFill>
                  <a:srgbClr val="7030A0"/>
                </a:solidFill>
              </a:rPr>
              <a:t>min CUTs ?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7523-40AA-4CD0-BC91-F2B7245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5AC77-B762-4825-BE59-E1AC9C1177EE}"/>
              </a:ext>
            </a:extLst>
          </p:cNvPr>
          <p:cNvSpPr txBox="1"/>
          <p:nvPr/>
        </p:nvSpPr>
        <p:spPr>
          <a:xfrm>
            <a:off x="960562" y="3602335"/>
            <a:ext cx="463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Hashing with worst case guarantee</a:t>
            </a:r>
            <a:endParaRPr lang="en-IN" sz="2400" b="1" dirty="0">
              <a:solidFill>
                <a:srgbClr val="006C3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8AA7-C945-4AC5-BDBD-686FFE1E2B33}"/>
              </a:ext>
            </a:extLst>
          </p:cNvPr>
          <p:cNvSpPr txBox="1"/>
          <p:nvPr/>
        </p:nvSpPr>
        <p:spPr>
          <a:xfrm>
            <a:off x="960562" y="2539426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Part I</a:t>
            </a:r>
            <a:endParaRPr lang="en-IN" sz="3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48300-DA92-4A4E-8BC5-9A11144EBCB2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D98E1B-C44A-BCD6-57C2-3C3C3EBC6DCB}"/>
              </a:ext>
            </a:extLst>
          </p:cNvPr>
          <p:cNvSpPr/>
          <p:nvPr/>
        </p:nvSpPr>
        <p:spPr>
          <a:xfrm>
            <a:off x="2133596" y="3304881"/>
            <a:ext cx="4079138" cy="94028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u="sng" dirty="0"/>
                  <a:t>connected</a:t>
                </a:r>
                <a:r>
                  <a:rPr lang="en-US" sz="2000" dirty="0"/>
                  <a:t> graph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can there be in a graph?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many </a:t>
                </a:r>
                <a:r>
                  <a:rPr lang="en-US" sz="2000" u="sng" dirty="0"/>
                  <a:t>min-cuts</a:t>
                </a:r>
                <a:r>
                  <a:rPr lang="en-US" sz="2000" dirty="0"/>
                  <a:t> can there be in a graph?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2"/>
                <a:stretch>
                  <a:fillRect l="-741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blipFill rotWithShape="1">
                <a:blip r:embed="rId3"/>
                <a:stretch>
                  <a:fillRect r="-573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9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</a:t>
                </a:r>
                <a:r>
                  <a:rPr lang="en-US" sz="1800" b="1" dirty="0"/>
                  <a:t>Repeat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1800" dirty="0"/>
                  <a:t>	 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What is the sample space of the output of the algorithm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all-cuts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821" b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396767" y="5578474"/>
            <a:ext cx="914400" cy="914400"/>
          </a:xfrm>
          <a:prstGeom prst="mathMultiply">
            <a:avLst>
              <a:gd name="adj1" fmla="val 113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 of 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any arbitrary min-cut.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i="1" dirty="0"/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90412" y="1810944"/>
            <a:ext cx="1371600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Number of min-cuts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min-cuts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these min-cuts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“output of the algorithm </a:t>
                </a:r>
                <a:r>
                  <a:rPr lang="en-US" sz="2000" b="1" dirty="0"/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≥ 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 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+...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Surely 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≤1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1512" y="3211375"/>
                <a:ext cx="1035668" cy="598625"/>
              </a:xfrm>
              <a:prstGeom prst="rect">
                <a:avLst/>
              </a:prstGeom>
              <a:solidFill>
                <a:srgbClr val="EAEAEA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12" y="3211375"/>
                <a:ext cx="1035668" cy="59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6067" y="3935835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7" y="3935835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46019" y="2895672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495800" y="4783019"/>
            <a:ext cx="1295400" cy="550981"/>
            <a:chOff x="6248400" y="5620204"/>
            <a:chExt cx="1295400" cy="550981"/>
          </a:xfrm>
        </p:grpSpPr>
        <p:grpSp>
          <p:nvGrpSpPr>
            <p:cNvPr id="9" name="Group 8"/>
            <p:cNvGrpSpPr/>
            <p:nvPr/>
          </p:nvGrpSpPr>
          <p:grpSpPr>
            <a:xfrm>
              <a:off x="6248400" y="5620204"/>
              <a:ext cx="1295400" cy="550981"/>
              <a:chOff x="6248400" y="5620204"/>
              <a:chExt cx="1295400" cy="55098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248400" y="5620204"/>
                <a:ext cx="1295400" cy="387929"/>
                <a:chOff x="1441572" y="1985940"/>
                <a:chExt cx="1295400" cy="38792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441572" y="2004537"/>
                  <a:ext cx="1295400" cy="369332"/>
                  <a:chOff x="1216086" y="926069"/>
                  <a:chExt cx="1295400" cy="369332"/>
                </a:xfrm>
              </p:grpSpPr>
              <p:cxnSp>
                <p:nvCxnSpPr>
                  <p:cNvPr id="19" name="Straight Connector 18"/>
                  <p:cNvCxnSpPr>
                    <a:stCxn id="18" idx="6"/>
                    <a:endCxn id="17" idx="2"/>
                  </p:cNvCxnSpPr>
                  <p:nvPr/>
                </p:nvCxnSpPr>
                <p:spPr>
                  <a:xfrm>
                    <a:off x="1600200" y="1110735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/>
                  <p:cNvSpPr/>
                  <p:nvPr/>
                </p:nvSpPr>
                <p:spPr>
                  <a:xfrm>
                    <a:off x="2133600" y="926069"/>
                    <a:ext cx="377886" cy="3693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1216086" y="926069"/>
                    <a:ext cx="384114" cy="369332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" name="Freeform 12"/>
                <p:cNvSpPr/>
                <p:nvPr/>
              </p:nvSpPr>
              <p:spPr>
                <a:xfrm>
                  <a:off x="1784196" y="1985940"/>
                  <a:ext cx="646770" cy="94796"/>
                </a:xfrm>
                <a:custGeom>
                  <a:avLst/>
                  <a:gdLst>
                    <a:gd name="connsiteX0" fmla="*/ 0 w 691376"/>
                    <a:gd name="connsiteY0" fmla="*/ 123887 h 190794"/>
                    <a:gd name="connsiteX1" fmla="*/ 367990 w 691376"/>
                    <a:gd name="connsiteY1" fmla="*/ 1224 h 190794"/>
                    <a:gd name="connsiteX2" fmla="*/ 691376 w 691376"/>
                    <a:gd name="connsiteY2" fmla="*/ 190794 h 190794"/>
                    <a:gd name="connsiteX0" fmla="*/ 0 w 646771"/>
                    <a:gd name="connsiteY0" fmla="*/ 178442 h 189593"/>
                    <a:gd name="connsiteX1" fmla="*/ 323385 w 646771"/>
                    <a:gd name="connsiteY1" fmla="*/ 23 h 189593"/>
                    <a:gd name="connsiteX2" fmla="*/ 646771 w 646771"/>
                    <a:gd name="connsiteY2" fmla="*/ 189593 h 189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771" h="189593">
                      <a:moveTo>
                        <a:pt x="0" y="178442"/>
                      </a:moveTo>
                      <a:cubicBezTo>
                        <a:pt x="126380" y="111535"/>
                        <a:pt x="215590" y="-1835"/>
                        <a:pt x="323385" y="23"/>
                      </a:cubicBezTo>
                      <a:cubicBezTo>
                        <a:pt x="431180" y="1881"/>
                        <a:pt x="542692" y="100383"/>
                        <a:pt x="646771" y="18959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>
                <a:off x="6584794" y="5943600"/>
                <a:ext cx="653000" cy="227585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  <a:gd name="connsiteX0" fmla="*/ 0 w 691376"/>
                  <a:gd name="connsiteY0" fmla="*/ 21078 h 299858"/>
                  <a:gd name="connsiteX1" fmla="*/ 367990 w 691376"/>
                  <a:gd name="connsiteY1" fmla="*/ 110288 h 299858"/>
                  <a:gd name="connsiteX2" fmla="*/ 691376 w 691376"/>
                  <a:gd name="connsiteY2" fmla="*/ 299858 h 299858"/>
                  <a:gd name="connsiteX0" fmla="*/ 0 w 691376"/>
                  <a:gd name="connsiteY0" fmla="*/ 0 h 278780"/>
                  <a:gd name="connsiteX1" fmla="*/ 367990 w 691376"/>
                  <a:gd name="connsiteY1" fmla="*/ 89210 h 278780"/>
                  <a:gd name="connsiteX2" fmla="*/ 691376 w 691376"/>
                  <a:gd name="connsiteY2" fmla="*/ 278780 h 278780"/>
                  <a:gd name="connsiteX0" fmla="*/ 0 w 691376"/>
                  <a:gd name="connsiteY0" fmla="*/ 0 h 278780"/>
                  <a:gd name="connsiteX1" fmla="*/ 367990 w 691376"/>
                  <a:gd name="connsiteY1" fmla="*/ 200722 h 278780"/>
                  <a:gd name="connsiteX2" fmla="*/ 691376 w 691376"/>
                  <a:gd name="connsiteY2" fmla="*/ 278780 h 278780"/>
                  <a:gd name="connsiteX0" fmla="*/ 0 w 657922"/>
                  <a:gd name="connsiteY0" fmla="*/ 0 h 203625"/>
                  <a:gd name="connsiteX1" fmla="*/ 367990 w 657922"/>
                  <a:gd name="connsiteY1" fmla="*/ 200722 h 203625"/>
                  <a:gd name="connsiteX2" fmla="*/ 657922 w 657922"/>
                  <a:gd name="connsiteY2" fmla="*/ 156117 h 203625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24468"/>
                  <a:gd name="connsiteY0" fmla="*/ 0 h 201028"/>
                  <a:gd name="connsiteX1" fmla="*/ 367990 w 624468"/>
                  <a:gd name="connsiteY1" fmla="*/ 200722 h 201028"/>
                  <a:gd name="connsiteX2" fmla="*/ 624468 w 624468"/>
                  <a:gd name="connsiteY2" fmla="*/ 44605 h 201028"/>
                  <a:gd name="connsiteX0" fmla="*/ 0 w 624468"/>
                  <a:gd name="connsiteY0" fmla="*/ 0 h 201565"/>
                  <a:gd name="connsiteX1" fmla="*/ 367990 w 624468"/>
                  <a:gd name="connsiteY1" fmla="*/ 200722 h 201565"/>
                  <a:gd name="connsiteX2" fmla="*/ 624468 w 624468"/>
                  <a:gd name="connsiteY2" fmla="*/ 44605 h 20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468" h="201565">
                    <a:moveTo>
                      <a:pt x="0" y="0"/>
                    </a:moveTo>
                    <a:cubicBezTo>
                      <a:pt x="148682" y="133815"/>
                      <a:pt x="263912" y="193288"/>
                      <a:pt x="367990" y="200722"/>
                    </a:cubicBezTo>
                    <a:cubicBezTo>
                      <a:pt x="472068" y="208156"/>
                      <a:pt x="498088" y="167268"/>
                      <a:pt x="624468" y="44605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5400000">
              <a:off x="6806452" y="57782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70985" y="4269461"/>
            <a:ext cx="27420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the end of the algorithm</a:t>
            </a:r>
          </a:p>
        </p:txBody>
      </p:sp>
      <p:sp>
        <p:nvSpPr>
          <p:cNvPr id="20" name="Down Ribbon 19"/>
          <p:cNvSpPr/>
          <p:nvPr/>
        </p:nvSpPr>
        <p:spPr>
          <a:xfrm>
            <a:off x="1940312" y="5356302"/>
            <a:ext cx="6603380" cy="142549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are left with a </a:t>
            </a:r>
            <a:r>
              <a:rPr lang="en-US" sz="2000" b="1" dirty="0" err="1">
                <a:solidFill>
                  <a:schemeClr val="tx1"/>
                </a:solidFill>
              </a:rPr>
              <a:t>multigraph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vertices. Each of these vertices corresponds to a unique subset of vertices. So the corresponding cut is uniquely defined.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137317" y="4270640"/>
            <a:ext cx="1566839" cy="657137"/>
            <a:chOff x="2137317" y="4144805"/>
            <a:chExt cx="1566839" cy="657137"/>
          </a:xfrm>
        </p:grpSpPr>
        <p:sp>
          <p:nvSpPr>
            <p:cNvPr id="6" name="TextBox 5"/>
            <p:cNvSpPr txBox="1"/>
            <p:nvPr/>
          </p:nvSpPr>
          <p:spPr>
            <a:xfrm>
              <a:off x="2137317" y="4432610"/>
              <a:ext cx="156683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Disjoint events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137317" y="4144805"/>
              <a:ext cx="148683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43200" y="4144805"/>
              <a:ext cx="0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429000" y="4179332"/>
              <a:ext cx="228600" cy="253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12" grpId="0" animBg="1"/>
      <p:bldP spid="12" grpId="1" animBg="1"/>
      <p:bldP spid="20" grpId="0" animBg="1"/>
      <p:bldP spid="2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br>
              <a:rPr lang="en-US" sz="3600" dirty="0"/>
            </a:br>
            <a:r>
              <a:rPr lang="en-US" sz="3600" dirty="0"/>
              <a:t>How many </a:t>
            </a:r>
            <a:r>
              <a:rPr lang="en-US" sz="3600" dirty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6316" y="2826583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1881" y="4935536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3907" y="4935536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Case 1: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four angles is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at least one of them has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≥90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Hence, at least one of the four triangles is non-acute.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1111" t="-2375" b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886200" cy="2057400"/>
            <a:chOff x="3124200" y="3352800"/>
            <a:chExt cx="38862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352800"/>
            <a:ext cx="3744959" cy="2019300"/>
            <a:chOff x="3200400" y="3352800"/>
            <a:chExt cx="3744959" cy="2019300"/>
          </a:xfrm>
        </p:grpSpPr>
        <p:cxnSp>
          <p:nvCxnSpPr>
            <p:cNvPr id="14" name="Straight Connector 13"/>
            <p:cNvCxnSpPr>
              <a:stCxn id="43" idx="0"/>
              <a:endCxn id="54" idx="1"/>
            </p:cNvCxnSpPr>
            <p:nvPr/>
          </p:nvCxnSpPr>
          <p:spPr>
            <a:xfrm>
              <a:off x="4838700" y="3352800"/>
              <a:ext cx="2106659" cy="11541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41" idx="2"/>
            </p:cNvCxnSpPr>
            <p:nvPr/>
          </p:nvCxnSpPr>
          <p:spPr>
            <a:xfrm flipV="1">
              <a:off x="3200400" y="5219700"/>
              <a:ext cx="2895600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6"/>
              <a:endCxn id="43" idx="3"/>
            </p:cNvCxnSpPr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54" idx="3"/>
            </p:cNvCxnSpPr>
            <p:nvPr/>
          </p:nvCxnSpPr>
          <p:spPr>
            <a:xfrm flipV="1">
              <a:off x="6161041" y="4560841"/>
              <a:ext cx="784318" cy="631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1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Case 2: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three angles at the center is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at least two of these angles have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90 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at least 2 of the four triangles is non-acute.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3"/>
                <a:stretch>
                  <a:fillRect l="-1111" t="-2340" b="-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048000" cy="2057400"/>
            <a:chOff x="3124200" y="3352800"/>
            <a:chExt cx="30480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3417841"/>
            <a:ext cx="2960641" cy="1954259"/>
            <a:chOff x="3200400" y="3417841"/>
            <a:chExt cx="2960641" cy="1954259"/>
          </a:xfrm>
        </p:grpSpPr>
        <p:cxnSp>
          <p:nvCxnSpPr>
            <p:cNvPr id="10" name="Straight Connector 9"/>
            <p:cNvCxnSpPr>
              <a:stCxn id="41" idx="7"/>
              <a:endCxn id="43" idx="5"/>
            </p:cNvCxnSpPr>
            <p:nvPr/>
          </p:nvCxnSpPr>
          <p:spPr>
            <a:xfrm flipH="1" flipV="1">
              <a:off x="4865641" y="3417841"/>
              <a:ext cx="1295400" cy="1774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1" idx="6"/>
              <a:endCxn id="41" idx="3"/>
            </p:cNvCxnSpPr>
            <p:nvPr/>
          </p:nvCxnSpPr>
          <p:spPr>
            <a:xfrm flipV="1">
              <a:off x="3200400" y="5246641"/>
              <a:ext cx="2906759" cy="1254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00401" y="3429000"/>
            <a:ext cx="2906758" cy="1916159"/>
            <a:chOff x="3200401" y="3417841"/>
            <a:chExt cx="2906758" cy="1916159"/>
          </a:xfrm>
        </p:grpSpPr>
        <p:cxnSp>
          <p:nvCxnSpPr>
            <p:cNvPr id="17" name="Straight Connector 16"/>
            <p:cNvCxnSpPr>
              <a:stCxn id="54" idx="5"/>
              <a:endCxn id="43" idx="5"/>
            </p:cNvCxnSpPr>
            <p:nvPr/>
          </p:nvCxnSpPr>
          <p:spPr>
            <a:xfrm flipV="1">
              <a:off x="4789441" y="3417841"/>
              <a:ext cx="76200" cy="1143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4" idx="5"/>
              <a:endCxn id="41" idx="3"/>
            </p:cNvCxnSpPr>
            <p:nvPr/>
          </p:nvCxnSpPr>
          <p:spPr>
            <a:xfrm>
              <a:off x="4789441" y="4560841"/>
              <a:ext cx="1317718" cy="685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4" idx="4"/>
            </p:cNvCxnSpPr>
            <p:nvPr/>
          </p:nvCxnSpPr>
          <p:spPr>
            <a:xfrm flipH="1">
              <a:off x="3200401" y="4572000"/>
              <a:ext cx="1562099" cy="762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 </a:t>
                </a:r>
                <a:r>
                  <a:rPr lang="en-US" sz="4000" b="1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824" y="5203971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0780" y="2727604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5380" y="3108604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20380" y="2715936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7224" y="4834639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6824" y="4822971"/>
            <a:ext cx="4475895" cy="36933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/>
                  <a:t> called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  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717968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0877" y="1787231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906" y="4119126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1010" y="4724400"/>
            <a:ext cx="12954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36410" y="4686650"/>
            <a:ext cx="3429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5143850"/>
            <a:ext cx="3429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with</a:t>
            </a:r>
            <a:r>
              <a:rPr lang="en-US" sz="2400" b="1" dirty="0">
                <a:solidFill>
                  <a:srgbClr val="002060"/>
                </a:solidFill>
              </a:rPr>
              <a:t> worst case </a:t>
            </a:r>
            <a:r>
              <a:rPr lang="en-US" sz="2400" dirty="0">
                <a:solidFill>
                  <a:srgbClr val="002060"/>
                </a:solidFill>
              </a:rPr>
              <a:t>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Practical solution with no worst case 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Static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/>
                            <a:t>-</a:t>
                          </a:r>
                          <a:r>
                            <a:rPr lang="en-US" sz="1800" b="1" dirty="0"/>
                            <a:t>Black</a:t>
                          </a:r>
                          <a:r>
                            <a:rPr lang="en-US" sz="1800" dirty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4762" r="-2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4762" r="-1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104762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4762" r="-2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4762" r="-1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204762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4762" r="-2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4762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447800" y="24384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4384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362200"/>
            <a:ext cx="5334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0480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0480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048000"/>
            <a:ext cx="5334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37338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7338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1524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0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733800" y="4745185"/>
            <a:ext cx="40386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5334000"/>
            <a:ext cx="947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8600" y="2438400"/>
            <a:ext cx="12954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</a:t>
            </a:r>
            <a:r>
              <a:rPr lang="en-US" sz="1400" b="1" dirty="0">
                <a:solidFill>
                  <a:srgbClr val="0070C0"/>
                </a:solidFill>
              </a:rPr>
              <a:t>comparison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as the basic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4327" y="3777734"/>
            <a:ext cx="122155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Impractical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2" y="2585720"/>
            <a:ext cx="380998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67604" y="3347720"/>
            <a:ext cx="3809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5" y="5988907"/>
            <a:ext cx="1414505" cy="78033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2" name="Rounded Rectangle 31"/>
          <p:cNvSpPr/>
          <p:nvPr/>
        </p:nvSpPr>
        <p:spPr>
          <a:xfrm>
            <a:off x="7010399" y="5105400"/>
            <a:ext cx="2057401" cy="683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fast </a:t>
            </a:r>
            <a:r>
              <a:rPr lang="en-US" sz="1400" b="1" dirty="0" err="1">
                <a:solidFill>
                  <a:srgbClr val="0070C0"/>
                </a:solidFill>
              </a:rPr>
              <a:t>arithmietic</a:t>
            </a:r>
            <a:r>
              <a:rPr lang="en-US" sz="1400" b="1" dirty="0">
                <a:solidFill>
                  <a:srgbClr val="0070C0"/>
                </a:solidFill>
              </a:rPr>
              <a:t> operations </a:t>
            </a:r>
            <a:r>
              <a:rPr lang="en-US" sz="1400" b="1" dirty="0">
                <a:solidFill>
                  <a:schemeClr val="tx1"/>
                </a:solidFill>
              </a:rPr>
              <a:t>on integers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29095" y="5518666"/>
            <a:ext cx="24813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2997" y="6122170"/>
            <a:ext cx="297241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Few cycles for an arithmetic operation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05629" y="6194408"/>
            <a:ext cx="47577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674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5" grpId="0" animBg="1"/>
      <p:bldP spid="6" grpId="0" animBg="1"/>
      <p:bldP spid="32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Hash</a:t>
                </a:r>
                <a:r>
                  <a:rPr lang="en-US" sz="2000" b="1" dirty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Hash </a:t>
                </a:r>
                <a:r>
                  <a:rPr lang="en-US" sz="2000" b="1" dirty="0"/>
                  <a:t>function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Answering </a:t>
                </a:r>
                <a:r>
                  <a:rPr lang="en-US" sz="2000" dirty="0"/>
                  <a:t>a Query:</a:t>
                </a:r>
                <a:r>
                  <a:rPr lang="en-US" sz="2000" b="1" dirty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computable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29" t="-203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45130" y="5541823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2133605" y="217517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09805" y="286097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131130" y="542406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6948" y="2370266"/>
            <a:ext cx="1905000" cy="318426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19405" y="331817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9" grpId="0" uiExpand="1"/>
      <p:bldP spid="55" grpId="0" uiExpand="1" animBg="1"/>
      <p:bldP spid="71" grpId="0" uiExpand="1" animBg="1"/>
      <p:bldP spid="72" grpId="0" animBg="1"/>
      <p:bldP spid="15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</a:t>
                </a:r>
                <a:r>
                  <a:rPr lang="en-US" sz="1800" dirty="0"/>
                  <a:t> Two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are </a:t>
                </a:r>
              </a:p>
              <a:p>
                <a:pPr marL="0" indent="0">
                  <a:buNone/>
                </a:pPr>
                <a:r>
                  <a:rPr lang="en-US" sz="1800" dirty="0"/>
                  <a:t>said to collide under hash function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Worst case time </a:t>
                </a:r>
                <a:r>
                  <a:rPr lang="en-US" sz="1800" dirty="0"/>
                  <a:t> for searching an item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No.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colliding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Discouraging</a:t>
                </a:r>
                <a:r>
                  <a:rPr lang="en-US" sz="1800" b="1" dirty="0"/>
                  <a:t> fact: </a:t>
                </a:r>
              </a:p>
              <a:p>
                <a:pPr marL="0" indent="0">
                  <a:buNone/>
                </a:pPr>
                <a:r>
                  <a:rPr lang="en-US" sz="1800" dirty="0"/>
                  <a:t>No hash function can be found </a:t>
                </a:r>
              </a:p>
              <a:p>
                <a:pPr marL="0" indent="0">
                  <a:buNone/>
                </a:pPr>
                <a:r>
                  <a:rPr lang="en-US" sz="1800" dirty="0"/>
                  <a:t>which is good for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 rotWithShape="1">
                <a:blip r:embed="rId2"/>
                <a:stretch>
                  <a:fillRect l="-12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3276600" cy="3504188"/>
            <a:chOff x="4876800" y="1981200"/>
            <a:chExt cx="3276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2362200" cy="2895600"/>
              <a:chOff x="3733800" y="3352800"/>
              <a:chExt cx="2362200" cy="2895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43400" y="3352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105400" y="3352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791200" y="46482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791200" y="6019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endCxn id="7" idx="1"/>
              </p:cNvCxnSpPr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31" idx="1"/>
              </p:cNvCxnSpPr>
              <p:nvPr/>
            </p:nvCxnSpPr>
            <p:spPr>
              <a:xfrm>
                <a:off x="4724400" y="34671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410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48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410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1659622" y="1918845"/>
            <a:ext cx="2286000" cy="381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3657600" y="3848100"/>
            <a:ext cx="609600" cy="6916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7042" y="3283530"/>
            <a:ext cx="2286000" cy="381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15805-2546-7F3E-8E4B-506223740B6B}"/>
              </a:ext>
            </a:extLst>
          </p:cNvPr>
          <p:cNvSpPr/>
          <p:nvPr/>
        </p:nvSpPr>
        <p:spPr>
          <a:xfrm>
            <a:off x="1885951" y="2875327"/>
            <a:ext cx="2286000" cy="381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47" grpId="0" uiExpand="1" animBg="1"/>
      <p:bldP spid="2" grpId="0" animBg="1"/>
      <p:bldP spid="4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 be any hash function.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By averaging argument,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elements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are mapped to a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, hence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So there exists a 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/>
                  <a:t> elements</a:t>
                </a:r>
              </a:p>
              <a:p>
                <a:pPr marL="0" indent="0">
                  <a:buNone/>
                </a:pPr>
                <a:r>
                  <a:rPr lang="en-US" sz="1800" dirty="0"/>
                  <a:t>all mapped to single index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1828800" cy="3504188"/>
            <a:chOff x="4876800" y="1981200"/>
            <a:chExt cx="18288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914400" cy="2895600"/>
              <a:chOff x="3733800" y="3352800"/>
              <a:chExt cx="914400" cy="2895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3434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267200" y="6019800"/>
                <a:ext cx="304800" cy="228600"/>
                <a:chOff x="3429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429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429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/>
          <p:cNvCxnSpPr/>
          <p:nvPr/>
        </p:nvCxnSpPr>
        <p:spPr>
          <a:xfrm flipH="1">
            <a:off x="6400800" y="2438400"/>
            <a:ext cx="3048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419850" y="4050268"/>
            <a:ext cx="2190750" cy="674132"/>
            <a:chOff x="6324600" y="4038600"/>
            <a:chExt cx="2190750" cy="6741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266051" y="3097149"/>
              <a:ext cx="307848" cy="219075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239" y="43434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657600" y="1447800"/>
            <a:ext cx="381000" cy="4876800"/>
            <a:chOff x="4953000" y="1447800"/>
            <a:chExt cx="381000" cy="4876800"/>
          </a:xfrm>
        </p:grpSpPr>
        <p:sp>
          <p:nvSpPr>
            <p:cNvPr id="56" name="Oval 55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1</a:t>
              </a:r>
            </a:p>
            <a:p>
              <a:r>
                <a:rPr lang="en-US" sz="1100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6047601"/>
                  <a:ext cx="350802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44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885180" y="3669268"/>
            <a:ext cx="3124200" cy="369332"/>
            <a:chOff x="5791200" y="5345668"/>
            <a:chExt cx="3124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50" y="5345668"/>
                  <a:ext cx="43473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3246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9342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67056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791200" y="5533152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3152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001000" y="5410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84201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772400" y="5562600"/>
              <a:ext cx="190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610600" y="54102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8610600" y="54102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867400" y="3769360"/>
            <a:ext cx="838200" cy="233680"/>
            <a:chOff x="6019800" y="5709920"/>
            <a:chExt cx="838200" cy="23368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6019800" y="582422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553200" y="57150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6553200" y="570992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ight Arrow 6"/>
              <p:cNvSpPr/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ight Arrow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80080"/>
                <a:ext cx="870204" cy="1087120"/>
              </a:xfrm>
              <a:prstGeom prst="rightArrow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4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4000" b="1" dirty="0"/>
              <a:t>History of </a:t>
            </a:r>
            <a:r>
              <a:rPr lang="en-US" sz="4000" b="1" dirty="0">
                <a:solidFill>
                  <a:srgbClr val="7030A0"/>
                </a:solidFill>
              </a:rPr>
              <a:t>Hashing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A very </a:t>
                </a:r>
                <a:r>
                  <a:rPr lang="en-US" sz="2000" b="1" dirty="0"/>
                  <a:t>popular</a:t>
                </a:r>
                <a:r>
                  <a:rPr lang="en-US" sz="2000" dirty="0"/>
                  <a:t> heuristic since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1950</a:t>
                </a:r>
                <a:r>
                  <a:rPr lang="en-US" sz="2000" dirty="0"/>
                  <a:t>’s</a:t>
                </a:r>
              </a:p>
              <a:p>
                <a:r>
                  <a:rPr lang="en-US" sz="2000" dirty="0"/>
                  <a:t>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in </a:t>
                </a:r>
                <a:r>
                  <a:rPr lang="en-US" sz="2000" u="sng" dirty="0"/>
                  <a:t>practice</a:t>
                </a:r>
              </a:p>
              <a:p>
                <a:r>
                  <a:rPr lang="en-US" sz="2000" dirty="0"/>
                  <a:t>Worst case guarantee on search time: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we have a hashing that ensures 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u="sng" dirty="0"/>
                  <a:t>worst case</a:t>
                </a:r>
                <a:r>
                  <a:rPr lang="en-US" sz="2000" dirty="0"/>
                  <a:t> guarantee on </a:t>
                </a:r>
                <a:r>
                  <a:rPr lang="en-US" sz="2000" b="1" dirty="0"/>
                  <a:t>search time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space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Expected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preprocessing time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 following result gave an answer in affirmative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Michael </a:t>
                </a:r>
                <a:r>
                  <a:rPr lang="en-US" sz="2000" dirty="0" err="1"/>
                  <a:t>Fredman</a:t>
                </a:r>
                <a:r>
                  <a:rPr lang="en-US" sz="2000" dirty="0"/>
                  <a:t>, Janos </a:t>
                </a:r>
                <a:r>
                  <a:rPr lang="en-US" sz="2000" dirty="0" err="1"/>
                  <a:t>Komlos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Endre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Szemeredy</a:t>
                </a:r>
                <a:r>
                  <a:rPr lang="en-US" sz="2000" dirty="0"/>
                  <a:t>. S</a:t>
                </a:r>
                <a:r>
                  <a:rPr lang="en-US" sz="2000" i="1" dirty="0"/>
                  <a:t>toring a Sparse Table with O(1) Worst Case Access Time</a:t>
                </a:r>
                <a:r>
                  <a:rPr lang="en-US" sz="2000" dirty="0"/>
                  <a:t>. Journal of the ACM (Volume 31, Issue 3),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1984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74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31325" y="228600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1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971800"/>
            <a:ext cx="3505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0" y="152400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198" y="198120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862942"/>
            <a:ext cx="60198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048000"/>
            <a:ext cx="19050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" grpId="0" uiExpand="1" animBg="1"/>
      <p:bldP spid="7" grpId="0" uiExpand="1" animBg="1"/>
      <p:bldP spid="8" grpId="0" animBg="1"/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does hashing work </a:t>
            </a:r>
            <a:r>
              <a:rPr lang="en-US" dirty="0">
                <a:solidFill>
                  <a:srgbClr val="7030A0"/>
                </a:solidFill>
              </a:rPr>
              <a:t>so well </a:t>
            </a:r>
            <a:r>
              <a:rPr lang="en-US" dirty="0"/>
              <a:t>in Practice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1717</Words>
  <Application>Microsoft Office PowerPoint</Application>
  <PresentationFormat>On-screen Show (4:3)</PresentationFormat>
  <Paragraphs>385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Randomized Algorithms CS648A </vt:lpstr>
      <vt:lpstr>PowerPoint Presentation</vt:lpstr>
      <vt:lpstr>Problem Definition</vt:lpstr>
      <vt:lpstr>Solutions </vt:lpstr>
      <vt:lpstr>Hashing</vt:lpstr>
      <vt:lpstr>Collision</vt:lpstr>
      <vt:lpstr>Collision</vt:lpstr>
      <vt:lpstr> History of Hashing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How to achieve worst case O(1) search time</vt:lpstr>
      <vt:lpstr>Key idea to achieve worst case O(1) search  time</vt:lpstr>
      <vt:lpstr>PowerPoint Presentation</vt:lpstr>
      <vt:lpstr>Probabilistic methods </vt:lpstr>
      <vt:lpstr>Elementary facts  from probability theory</vt:lpstr>
      <vt:lpstr>problem 1 How Many min CUTs ? </vt:lpstr>
      <vt:lpstr>Min-Cut</vt:lpstr>
      <vt:lpstr>Algorithm for min-cut</vt:lpstr>
      <vt:lpstr>Analysis of Algorithm for min-cut</vt:lpstr>
      <vt:lpstr>Number of min-cuts</vt:lpstr>
      <vt:lpstr>problem 2 How many Acute Triangles ?</vt:lpstr>
      <vt:lpstr>How many acute triangles</vt:lpstr>
      <vt:lpstr>4 points</vt:lpstr>
      <vt:lpstr>4 points</vt:lpstr>
      <vt:lpstr>4 points  5 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18</cp:revision>
  <dcterms:created xsi:type="dcterms:W3CDTF">2022-04-14T04:47:18Z</dcterms:created>
  <dcterms:modified xsi:type="dcterms:W3CDTF">2024-04-02T06:55:20Z</dcterms:modified>
</cp:coreProperties>
</file>