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428" r:id="rId2"/>
    <p:sldId id="596" r:id="rId3"/>
    <p:sldId id="600" r:id="rId4"/>
    <p:sldId id="434" r:id="rId5"/>
    <p:sldId id="609" r:id="rId6"/>
    <p:sldId id="601" r:id="rId7"/>
    <p:sldId id="605" r:id="rId8"/>
    <p:sldId id="607" r:id="rId9"/>
    <p:sldId id="610" r:id="rId10"/>
    <p:sldId id="611" r:id="rId11"/>
    <p:sldId id="612" r:id="rId12"/>
    <p:sldId id="615" r:id="rId13"/>
    <p:sldId id="464" r:id="rId14"/>
    <p:sldId id="497" r:id="rId15"/>
    <p:sldId id="569" r:id="rId16"/>
    <p:sldId id="543" r:id="rId17"/>
    <p:sldId id="545" r:id="rId18"/>
    <p:sldId id="546" r:id="rId19"/>
    <p:sldId id="547" r:id="rId20"/>
    <p:sldId id="548" r:id="rId21"/>
    <p:sldId id="549" r:id="rId22"/>
    <p:sldId id="550" r:id="rId23"/>
    <p:sldId id="551" r:id="rId24"/>
    <p:sldId id="552" r:id="rId25"/>
    <p:sldId id="553" r:id="rId26"/>
    <p:sldId id="595" r:id="rId27"/>
    <p:sldId id="577" r:id="rId28"/>
    <p:sldId id="578" r:id="rId29"/>
    <p:sldId id="519" r:id="rId30"/>
    <p:sldId id="520" r:id="rId31"/>
    <p:sldId id="62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590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4.png"/><Relationship Id="rId18" Type="http://schemas.openxmlformats.org/officeDocument/2006/relationships/image" Target="../media/image43.png"/><Relationship Id="rId3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9.png"/><Relationship Id="rId17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11.png"/><Relationship Id="rId19" Type="http://schemas.openxmlformats.org/officeDocument/2006/relationships/image" Target="../media/image44.png"/><Relationship Id="rId4" Type="http://schemas.openxmlformats.org/officeDocument/2006/relationships/image" Target="../media/image19.png"/><Relationship Id="rId9" Type="http://schemas.openxmlformats.org/officeDocument/2006/relationships/image" Target="../media/image91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4.png"/><Relationship Id="rId18" Type="http://schemas.openxmlformats.org/officeDocument/2006/relationships/image" Target="../media/image43.png"/><Relationship Id="rId3" Type="http://schemas.openxmlformats.org/officeDocument/2006/relationships/image" Target="../media/image29.png"/><Relationship Id="rId21" Type="http://schemas.openxmlformats.org/officeDocument/2006/relationships/image" Target="../media/image10.png"/><Relationship Id="rId7" Type="http://schemas.openxmlformats.org/officeDocument/2006/relationships/image" Target="../media/image28.png"/><Relationship Id="rId12" Type="http://schemas.openxmlformats.org/officeDocument/2006/relationships/image" Target="../media/image390.png"/><Relationship Id="rId17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image" Target="../media/image41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3.png"/><Relationship Id="rId19" Type="http://schemas.openxmlformats.org/officeDocument/2006/relationships/image" Target="../media/image440.png"/><Relationship Id="rId4" Type="http://schemas.openxmlformats.org/officeDocument/2006/relationships/image" Target="../media/image19.png"/><Relationship Id="rId9" Type="http://schemas.openxmlformats.org/officeDocument/2006/relationships/image" Target="../media/image91.png"/><Relationship Id="rId14" Type="http://schemas.openxmlformats.org/officeDocument/2006/relationships/image" Target="../media/image25.png"/><Relationship Id="rId22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290.png"/><Relationship Id="rId7" Type="http://schemas.openxmlformats.org/officeDocument/2006/relationships/image" Target="../media/image340.png"/><Relationship Id="rId12" Type="http://schemas.openxmlformats.org/officeDocument/2006/relationships/image" Target="../media/image39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5" Type="http://schemas.openxmlformats.org/officeDocument/2006/relationships/image" Target="../media/image320.png"/><Relationship Id="rId10" Type="http://schemas.openxmlformats.org/officeDocument/2006/relationships/image" Target="../media/image370.png"/><Relationship Id="rId4" Type="http://schemas.openxmlformats.org/officeDocument/2006/relationships/image" Target="../media/image314.png"/><Relationship Id="rId9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49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23.png"/><Relationship Id="rId4" Type="http://schemas.openxmlformats.org/officeDocument/2006/relationships/image" Target="../media/image1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13" Type="http://schemas.openxmlformats.org/officeDocument/2006/relationships/image" Target="../media/image192.png"/><Relationship Id="rId3" Type="http://schemas.openxmlformats.org/officeDocument/2006/relationships/image" Target="../media/image102.png"/><Relationship Id="rId7" Type="http://schemas.openxmlformats.org/officeDocument/2006/relationships/image" Target="../media/image281.png"/><Relationship Id="rId12" Type="http://schemas.openxmlformats.org/officeDocument/2006/relationships/image" Target="../media/image183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image" Target="../media/image132.png"/><Relationship Id="rId5" Type="http://schemas.openxmlformats.org/officeDocument/2006/relationships/image" Target="../media/image1.jpeg"/><Relationship Id="rId15" Type="http://schemas.openxmlformats.org/officeDocument/2006/relationships/image" Target="../media/image213.png"/><Relationship Id="rId10" Type="http://schemas.openxmlformats.org/officeDocument/2006/relationships/image" Target="../media/image114.png"/><Relationship Id="rId4" Type="http://schemas.openxmlformats.org/officeDocument/2006/relationships/image" Target="../media/image253.png"/><Relationship Id="rId9" Type="http://schemas.openxmlformats.org/officeDocument/2006/relationships/image" Target="../media/image172.png"/><Relationship Id="rId14" Type="http://schemas.openxmlformats.org/officeDocument/2006/relationships/image" Target="../media/image20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111.png"/><Relationship Id="rId7" Type="http://schemas.openxmlformats.org/officeDocument/2006/relationships/image" Target="../media/image56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5" Type="http://schemas.openxmlformats.org/officeDocument/2006/relationships/image" Target="../media/image310.png"/><Relationship Id="rId4" Type="http://schemas.openxmlformats.org/officeDocument/2006/relationships/image" Target="../media/image212.png"/><Relationship Id="rId9" Type="http://schemas.openxmlformats.org/officeDocument/2006/relationships/image" Target="../media/image2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13" Type="http://schemas.openxmlformats.org/officeDocument/2006/relationships/image" Target="../media/image9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image" Target="../media/image11.png"/><Relationship Id="rId4" Type="http://schemas.openxmlformats.org/officeDocument/2006/relationships/image" Target="../media/image30.png"/><Relationship Id="rId9" Type="http://schemas.openxmlformats.org/officeDocument/2006/relationships/image" Target="../media/image10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1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33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17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91.png"/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12" Type="http://schemas.openxmlformats.org/officeDocument/2006/relationships/image" Target="../media/image25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7.png"/><Relationship Id="rId10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81.png"/><Relationship Id="rId7" Type="http://schemas.openxmlformats.org/officeDocument/2006/relationships/image" Target="../media/image29.png"/><Relationship Id="rId17" Type="http://schemas.openxmlformats.org/officeDocument/2006/relationships/image" Target="../media/image36.png"/><Relationship Id="rId2" Type="http://schemas.openxmlformats.org/officeDocument/2006/relationships/image" Target="../media/image19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1.png"/><Relationship Id="rId15" Type="http://schemas.openxmlformats.org/officeDocument/2006/relationships/image" Target="../media/image25.png"/><Relationship Id="rId10" Type="http://schemas.openxmlformats.org/officeDocument/2006/relationships/image" Target="../media/image91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81.png"/><Relationship Id="rId18" Type="http://schemas.openxmlformats.org/officeDocument/2006/relationships/image" Target="../media/image38.png"/><Relationship Id="rId7" Type="http://schemas.openxmlformats.org/officeDocument/2006/relationships/image" Target="../media/image29.png"/><Relationship Id="rId17" Type="http://schemas.openxmlformats.org/officeDocument/2006/relationships/image" Target="../media/image36.png"/><Relationship Id="rId2" Type="http://schemas.openxmlformats.org/officeDocument/2006/relationships/image" Target="../media/image19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1.png"/><Relationship Id="rId15" Type="http://schemas.openxmlformats.org/officeDocument/2006/relationships/image" Target="../media/image25.png"/><Relationship Id="rId10" Type="http://schemas.openxmlformats.org/officeDocument/2006/relationships/image" Target="../media/image91.png"/><Relationship Id="rId19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24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Hashing – III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Probabilistic Method - III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0F72C3B6-299C-83D4-44BC-9B72D53BEED5}"/>
              </a:ext>
            </a:extLst>
          </p:cNvPr>
          <p:cNvGrpSpPr/>
          <p:nvPr/>
        </p:nvGrpSpPr>
        <p:grpSpPr>
          <a:xfrm>
            <a:off x="2492413" y="3240192"/>
            <a:ext cx="1449676" cy="654815"/>
            <a:chOff x="803560" y="2821540"/>
            <a:chExt cx="1711089" cy="1079179"/>
          </a:xfrm>
        </p:grpSpPr>
        <p:sp>
          <p:nvSpPr>
            <p:cNvPr id="71" name="Right Arrow 40">
              <a:extLst>
                <a:ext uri="{FF2B5EF4-FFF2-40B4-BE49-F238E27FC236}">
                  <a16:creationId xmlns:a16="http://schemas.microsoft.com/office/drawing/2014/main" id="{15687B51-F27F-C3F8-7F3F-A6F9F44EEEDD}"/>
                </a:ext>
              </a:extLst>
            </p:cNvPr>
            <p:cNvSpPr/>
            <p:nvPr/>
          </p:nvSpPr>
          <p:spPr>
            <a:xfrm>
              <a:off x="1491847" y="3255895"/>
              <a:ext cx="964197" cy="64482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A68EB44-F4B4-662A-56BE-19535DBC7D86}"/>
                    </a:ext>
                  </a:extLst>
                </p:cNvPr>
                <p:cNvSpPr txBox="1"/>
                <p:nvPr/>
              </p:nvSpPr>
              <p:spPr>
                <a:xfrm>
                  <a:off x="803560" y="2821540"/>
                  <a:ext cx="1711089" cy="64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A68EB44-F4B4-662A-56BE-19535DBC7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60" y="2821540"/>
                  <a:ext cx="1711089" cy="644824"/>
                </a:xfrm>
                <a:prstGeom prst="rect">
                  <a:avLst/>
                </a:prstGeom>
                <a:blipFill>
                  <a:blip r:embed="rId2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A575D4-EE5F-4876-D9E3-BC1EAD18DA33}"/>
              </a:ext>
            </a:extLst>
          </p:cNvPr>
          <p:cNvGrpSpPr/>
          <p:nvPr/>
        </p:nvGrpSpPr>
        <p:grpSpPr>
          <a:xfrm>
            <a:off x="1600200" y="1600200"/>
            <a:ext cx="1143000" cy="4431983"/>
            <a:chOff x="76200" y="1676400"/>
            <a:chExt cx="1143000" cy="4431983"/>
          </a:xfrm>
          <a:solidFill>
            <a:schemeClr val="accent2"/>
          </a:solidFill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F10C389-E685-E425-94D2-031B7CBC46C6}"/>
                </a:ext>
              </a:extLst>
            </p:cNvPr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  <a:grpFill/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DE0027D-69A9-C6BC-DFC5-A364088080C5}"/>
                  </a:ext>
                </a:extLst>
              </p:cNvPr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AC44A44-9873-9C55-F69D-AB9983FD914A}"/>
                  </a:ext>
                </a:extLst>
              </p:cNvPr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973502D-76CD-58BA-81AE-9C6350ED4EEC}"/>
                  </a:ext>
                </a:extLst>
              </p:cNvPr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2712F1D-D123-B8D7-7678-CDD92E9C0117}"/>
                  </a:ext>
                </a:extLst>
              </p:cNvPr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F1A6E0A-4F92-CD2F-9291-B0738B566C03}"/>
                  </a:ext>
                </a:extLst>
              </p:cNvPr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2BA0C01-07D4-559C-BD5F-A818FBB5F0C7}"/>
                  </a:ext>
                </a:extLst>
              </p:cNvPr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21CAAD6-379D-33B5-3772-46A69F4F2FE8}"/>
                  </a:ext>
                </a:extLst>
              </p:cNvPr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0F000E9-45CD-3484-D269-329DBB7361F0}"/>
                  </a:ext>
                </a:extLst>
              </p:cNvPr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7DA8EBF-F065-6FE7-F073-F26EA77EDD5F}"/>
                  </a:ext>
                </a:extLst>
              </p:cNvPr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55FF151-A613-3BF3-2341-67107B80B09C}"/>
                  </a:ext>
                </a:extLst>
              </p:cNvPr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700A33D-A506-6128-7940-8C70E3D63741}"/>
                  </a:ext>
                </a:extLst>
              </p:cNvPr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D3EB14B-2118-5EBD-71A9-D2EDD2EF9131}"/>
                  </a:ext>
                </a:extLst>
              </p:cNvPr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934DF00-6107-E19B-E062-7A0037615F9A}"/>
                  </a:ext>
                </a:extLst>
              </p:cNvPr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00BAD0-197D-9CAF-A46F-B103D392D2CB}"/>
                  </a:ext>
                </a:extLst>
              </p:cNvPr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AB18331-F4BD-35CB-C9DF-A60621AC6CE9}"/>
                    </a:ext>
                  </a:extLst>
                </p:cNvPr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AB18331-F4BD-35CB-C9DF-A60621AC6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3"/>
                  <a:stretch>
                    <a:fillRect t="-825" r="-5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76200" y="1676400"/>
            <a:ext cx="1143000" cy="4431983"/>
            <a:chOff x="76200" y="1676400"/>
            <a:chExt cx="1143000" cy="4431983"/>
          </a:xfrm>
        </p:grpSpPr>
        <p:grpSp>
          <p:nvGrpSpPr>
            <p:cNvPr id="20" name="Group 19"/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4"/>
                  <a:stretch>
                    <a:fillRect t="-688" r="-5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443387" y="3581400"/>
            <a:ext cx="471013" cy="369332"/>
            <a:chOff x="443387" y="3581400"/>
            <a:chExt cx="471013" cy="369332"/>
          </a:xfrm>
        </p:grpSpPr>
        <p:sp>
          <p:nvSpPr>
            <p:cNvPr id="39" name="Right Arrow 38"/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4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𝑖𝑥</m:t>
                          </m:r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en-US" sz="4400" dirty="0"/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59523-86CF-D810-F288-54F8515FEE77}"/>
                  </a:ext>
                </a:extLst>
              </p:cNvPr>
              <p:cNvSpPr txBox="1"/>
              <p:nvPr/>
            </p:nvSpPr>
            <p:spPr>
              <a:xfrm>
                <a:off x="3249985" y="1600200"/>
                <a:ext cx="987052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0</a:t>
                </a:r>
              </a:p>
              <a:p>
                <a:pPr algn="r"/>
                <a:r>
                  <a:rPr lang="en-US" dirty="0"/>
                  <a:t>1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2400" dirty="0"/>
                  <a:t> 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1200" dirty="0"/>
                  <a:t> 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endParaRPr lang="en-US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59523-86CF-D810-F288-54F8515F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985" y="1600200"/>
                <a:ext cx="987052" cy="4801314"/>
              </a:xfrm>
              <a:prstGeom prst="rect">
                <a:avLst/>
              </a:prstGeom>
              <a:blipFill>
                <a:blip r:embed="rId7"/>
                <a:stretch>
                  <a:fillRect t="-762" r="-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2687A8E-DB3D-9204-FF40-3F9924EA2182}"/>
              </a:ext>
            </a:extLst>
          </p:cNvPr>
          <p:cNvGrpSpPr/>
          <p:nvPr/>
        </p:nvGrpSpPr>
        <p:grpSpPr>
          <a:xfrm>
            <a:off x="4248477" y="1676757"/>
            <a:ext cx="247323" cy="4604267"/>
            <a:chOff x="2746248" y="1804957"/>
            <a:chExt cx="247323" cy="4604267"/>
          </a:xfrm>
        </p:grpSpPr>
        <p:grpSp>
          <p:nvGrpSpPr>
            <p:cNvPr id="21" name="Group 20"/>
            <p:cNvGrpSpPr/>
            <p:nvPr/>
          </p:nvGrpSpPr>
          <p:grpSpPr>
            <a:xfrm>
              <a:off x="2764971" y="1804957"/>
              <a:ext cx="228600" cy="4267200"/>
              <a:chOff x="990600" y="1752600"/>
              <a:chExt cx="228600" cy="4267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B7956B-FA3D-797F-4FFF-3A5BABB03AB0}"/>
                </a:ext>
              </a:extLst>
            </p:cNvPr>
            <p:cNvSpPr/>
            <p:nvPr/>
          </p:nvSpPr>
          <p:spPr>
            <a:xfrm>
              <a:off x="2746248" y="6180624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A2C6412-9C34-2F03-16E4-065232E25953}"/>
              </a:ext>
            </a:extLst>
          </p:cNvPr>
          <p:cNvGrpSpPr/>
          <p:nvPr/>
        </p:nvGrpSpPr>
        <p:grpSpPr>
          <a:xfrm>
            <a:off x="1161293" y="3244333"/>
            <a:ext cx="1327439" cy="641695"/>
            <a:chOff x="1101327" y="2828362"/>
            <a:chExt cx="1566810" cy="1057555"/>
          </a:xfrm>
        </p:grpSpPr>
        <p:sp>
          <p:nvSpPr>
            <p:cNvPr id="68" name="Right Arrow 40">
              <a:extLst>
                <a:ext uri="{FF2B5EF4-FFF2-40B4-BE49-F238E27FC236}">
                  <a16:creationId xmlns:a16="http://schemas.microsoft.com/office/drawing/2014/main" id="{DAA1432A-DFAA-D277-522A-E911373C6D62}"/>
                </a:ext>
              </a:extLst>
            </p:cNvPr>
            <p:cNvSpPr/>
            <p:nvPr/>
          </p:nvSpPr>
          <p:spPr>
            <a:xfrm>
              <a:off x="1545825" y="3284204"/>
              <a:ext cx="869245" cy="601713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6644CD-E4D4-2C4B-9E3A-83FC2806648E}"/>
                    </a:ext>
                  </a:extLst>
                </p:cNvPr>
                <p:cNvSpPr txBox="1"/>
                <p:nvPr/>
              </p:nvSpPr>
              <p:spPr>
                <a:xfrm>
                  <a:off x="1101327" y="2828362"/>
                  <a:ext cx="1566810" cy="608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6644CD-E4D4-2C4B-9E3A-83FC28066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327" y="2828362"/>
                  <a:ext cx="1566810" cy="608683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0BED89A5-A523-D880-FE9B-5BCA0B1116E7}"/>
              </a:ext>
            </a:extLst>
          </p:cNvPr>
          <p:cNvSpPr/>
          <p:nvPr/>
        </p:nvSpPr>
        <p:spPr>
          <a:xfrm>
            <a:off x="4267200" y="4808725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13F3ED0-C023-4DCC-A3BB-1D3823BDFAF2}"/>
              </a:ext>
            </a:extLst>
          </p:cNvPr>
          <p:cNvSpPr/>
          <p:nvPr/>
        </p:nvSpPr>
        <p:spPr>
          <a:xfrm>
            <a:off x="4267200" y="2666643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CD9C514-8CB1-40B9-44A5-55DF84A279BC}"/>
              </a:ext>
            </a:extLst>
          </p:cNvPr>
          <p:cNvGrpSpPr/>
          <p:nvPr/>
        </p:nvGrpSpPr>
        <p:grpSpPr>
          <a:xfrm>
            <a:off x="423309" y="4507468"/>
            <a:ext cx="428704" cy="369332"/>
            <a:chOff x="485696" y="3581400"/>
            <a:chExt cx="428704" cy="369332"/>
          </a:xfrm>
        </p:grpSpPr>
        <p:sp>
          <p:nvSpPr>
            <p:cNvPr id="78" name="Right Arrow 46">
              <a:extLst>
                <a:ext uri="{FF2B5EF4-FFF2-40B4-BE49-F238E27FC236}">
                  <a16:creationId xmlns:a16="http://schemas.microsoft.com/office/drawing/2014/main" id="{FD1456D9-5E6D-7142-46CD-49DE6DE2868B}"/>
                </a:ext>
              </a:extLst>
            </p:cNvPr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B715283-5969-E439-6368-A7C93BF3F7A8}"/>
                    </a:ext>
                  </a:extLst>
                </p:cNvPr>
                <p:cNvSpPr txBox="1"/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C60145C-D0AB-AA0A-CF7C-05E499FFD5C1}"/>
                  </a:ext>
                </a:extLst>
              </p:cNvPr>
              <p:cNvSpPr txBox="1"/>
              <p:nvPr/>
            </p:nvSpPr>
            <p:spPr>
              <a:xfrm>
                <a:off x="4495800" y="472725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C60145C-D0AB-AA0A-CF7C-05E499FFD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727252"/>
                <a:ext cx="3709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A3C4762F-1541-6C5E-402D-FC76098C215F}"/>
              </a:ext>
            </a:extLst>
          </p:cNvPr>
          <p:cNvSpPr/>
          <p:nvPr/>
        </p:nvSpPr>
        <p:spPr>
          <a:xfrm>
            <a:off x="984630" y="45720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50">
                <a:extLst>
                  <a:ext uri="{FF2B5EF4-FFF2-40B4-BE49-F238E27FC236}">
                    <a16:creationId xmlns:a16="http://schemas.microsoft.com/office/drawing/2014/main" id="{2E13735D-321C-948C-C183-E1513A909F7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48200" y="1600200"/>
                <a:ext cx="4419600" cy="4785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 smtClean="0">
                        <a:latin typeface="Cambria Math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?</a:t>
                </a:r>
              </a:p>
            </p:txBody>
          </p:sp>
        </mc:Choice>
        <mc:Fallback xmlns="">
          <p:sp>
            <p:nvSpPr>
              <p:cNvPr id="84" name="Content Placeholder 50">
                <a:extLst>
                  <a:ext uri="{FF2B5EF4-FFF2-40B4-BE49-F238E27FC236}">
                    <a16:creationId xmlns:a16="http://schemas.microsoft.com/office/drawing/2014/main" id="{2E13735D-321C-948C-C183-E1513A909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1600200"/>
                <a:ext cx="4419600" cy="4785181"/>
              </a:xfrm>
              <a:prstGeom prst="rect">
                <a:avLst/>
              </a:prstGeom>
              <a:blipFill>
                <a:blip r:embed="rId12"/>
                <a:stretch>
                  <a:fillRect l="-4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A927252-9F36-4994-8D8B-0EF6F02101C0}"/>
                  </a:ext>
                </a:extLst>
              </p:cNvPr>
              <p:cNvSpPr txBox="1"/>
              <p:nvPr/>
            </p:nvSpPr>
            <p:spPr>
              <a:xfrm>
                <a:off x="5617592" y="3156680"/>
                <a:ext cx="253580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         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A927252-9F36-4994-8D8B-0EF6F0210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92" y="3156680"/>
                <a:ext cx="2535808" cy="369332"/>
              </a:xfrm>
              <a:prstGeom prst="rect">
                <a:avLst/>
              </a:prstGeom>
              <a:blipFill>
                <a:blip r:embed="rId13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F94DB50-0CA3-6B73-B2F3-0F2658A88B0E}"/>
                  </a:ext>
                </a:extLst>
              </p:cNvPr>
              <p:cNvSpPr txBox="1"/>
              <p:nvPr/>
            </p:nvSpPr>
            <p:spPr>
              <a:xfrm>
                <a:off x="5621603" y="3516654"/>
                <a:ext cx="2531730" cy="3912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F94DB50-0CA3-6B73-B2F3-0F2658A88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03" y="3516654"/>
                <a:ext cx="2531730" cy="391261"/>
              </a:xfrm>
              <a:prstGeom prst="rect">
                <a:avLst/>
              </a:prstGeom>
              <a:blipFill>
                <a:blip r:embed="rId14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AB19A7-0231-3664-1028-A9AF7E80F2FA}"/>
                  </a:ext>
                </a:extLst>
              </p:cNvPr>
              <p:cNvSpPr txBox="1"/>
              <p:nvPr/>
            </p:nvSpPr>
            <p:spPr>
              <a:xfrm>
                <a:off x="443387" y="6363829"/>
                <a:ext cx="3583802" cy="3907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There are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,…,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}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AB19A7-0231-3664-1028-A9AF7E80F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87" y="6363829"/>
                <a:ext cx="3583802" cy="390748"/>
              </a:xfrm>
              <a:prstGeom prst="rect">
                <a:avLst/>
              </a:prstGeom>
              <a:blipFill>
                <a:blip r:embed="rId15"/>
                <a:stretch>
                  <a:fillRect l="-1531" t="-7813" r="-340" b="-20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603E53-65A6-C761-F027-216CB7E3379D}"/>
                  </a:ext>
                </a:extLst>
              </p:cNvPr>
              <p:cNvSpPr txBox="1"/>
              <p:nvPr/>
            </p:nvSpPr>
            <p:spPr>
              <a:xfrm>
                <a:off x="3847653" y="6365883"/>
                <a:ext cx="2352952" cy="3942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603E53-65A6-C761-F027-216CB7E33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653" y="6365883"/>
                <a:ext cx="2352952" cy="394210"/>
              </a:xfrm>
              <a:prstGeom prst="rect">
                <a:avLst/>
              </a:prstGeom>
              <a:blipFill>
                <a:blip r:embed="rId16"/>
                <a:stretch>
                  <a:fillRect l="-2073" t="-6154" b="-18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52B2D7-13DC-00F3-B09A-17005F131086}"/>
              </a:ext>
            </a:extLst>
          </p:cNvPr>
          <p:cNvCxnSpPr>
            <a:cxnSpLocks/>
          </p:cNvCxnSpPr>
          <p:nvPr/>
        </p:nvCxnSpPr>
        <p:spPr>
          <a:xfrm>
            <a:off x="1371600" y="3706258"/>
            <a:ext cx="0" cy="10181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58DE3DD0-6781-C0A9-C746-DD8FB0532EF3}"/>
              </a:ext>
            </a:extLst>
          </p:cNvPr>
          <p:cNvSpPr/>
          <p:nvPr/>
        </p:nvSpPr>
        <p:spPr>
          <a:xfrm>
            <a:off x="1447800" y="4109469"/>
            <a:ext cx="203184" cy="24836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0E9CD07-ECF6-5E41-1BDF-B76547791CE3}"/>
                  </a:ext>
                </a:extLst>
              </p:cNvPr>
              <p:cNvSpPr txBox="1"/>
              <p:nvPr/>
            </p:nvSpPr>
            <p:spPr>
              <a:xfrm>
                <a:off x="3550367" y="55756"/>
                <a:ext cx="2030235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0E9CD07-ECF6-5E41-1BDF-B76547791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367" y="55756"/>
                <a:ext cx="2030235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52E7D68-9D9B-C82A-0F47-FE630EDE658C}"/>
                  </a:ext>
                </a:extLst>
              </p:cNvPr>
              <p:cNvSpPr txBox="1"/>
              <p:nvPr/>
            </p:nvSpPr>
            <p:spPr>
              <a:xfrm>
                <a:off x="5883565" y="3960041"/>
                <a:ext cx="2535808" cy="3693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         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52E7D68-9D9B-C82A-0F47-FE630EDE6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565" y="3960041"/>
                <a:ext cx="2535808" cy="369332"/>
              </a:xfrm>
              <a:prstGeom prst="rect">
                <a:avLst/>
              </a:prstGeom>
              <a:blipFill>
                <a:blip r:embed="rId18"/>
                <a:stretch>
                  <a:fillRect l="-721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0ADEC14-6023-8515-FE17-33B1782F6866}"/>
              </a:ext>
            </a:extLst>
          </p:cNvPr>
          <p:cNvCxnSpPr>
            <a:cxnSpLocks/>
          </p:cNvCxnSpPr>
          <p:nvPr/>
        </p:nvCxnSpPr>
        <p:spPr>
          <a:xfrm>
            <a:off x="6477000" y="4329373"/>
            <a:ext cx="4710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8953FB4E-DEE4-B103-416B-A84CD3F37913}"/>
              </a:ext>
            </a:extLst>
          </p:cNvPr>
          <p:cNvSpPr/>
          <p:nvPr/>
        </p:nvSpPr>
        <p:spPr>
          <a:xfrm>
            <a:off x="2509723" y="4808725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E37C3BE-389D-8D50-10D3-35EBFD1477CB}"/>
                  </a:ext>
                </a:extLst>
              </p:cNvPr>
              <p:cNvSpPr txBox="1"/>
              <p:nvPr/>
            </p:nvSpPr>
            <p:spPr>
              <a:xfrm>
                <a:off x="4983220" y="4911918"/>
                <a:ext cx="3488647" cy="33855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Distributed uniformly over {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/>
                  <a:t>}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E37C3BE-389D-8D50-10D3-35EBFD147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220" y="4911918"/>
                <a:ext cx="3488647" cy="338554"/>
              </a:xfrm>
              <a:prstGeom prst="rect">
                <a:avLst/>
              </a:prstGeom>
              <a:blipFill>
                <a:blip r:embed="rId19"/>
                <a:stretch>
                  <a:fillRect l="-873" t="-5455" b="-2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Down 40">
            <a:extLst>
              <a:ext uri="{FF2B5EF4-FFF2-40B4-BE49-F238E27FC236}">
                <a16:creationId xmlns:a16="http://schemas.microsoft.com/office/drawing/2014/main" id="{88AC8318-9854-3C16-A0E7-224DB01BD4DE}"/>
              </a:ext>
            </a:extLst>
          </p:cNvPr>
          <p:cNvSpPr/>
          <p:nvPr/>
        </p:nvSpPr>
        <p:spPr>
          <a:xfrm rot="10800000">
            <a:off x="6461982" y="4352123"/>
            <a:ext cx="423514" cy="56265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hought Bubble: Cloud 41">
                <a:extLst>
                  <a:ext uri="{FF2B5EF4-FFF2-40B4-BE49-F238E27FC236}">
                    <a16:creationId xmlns:a16="http://schemas.microsoft.com/office/drawing/2014/main" id="{07E7B780-0B49-8FE2-6FBC-1D97201A3C78}"/>
                  </a:ext>
                </a:extLst>
              </p:cNvPr>
              <p:cNvSpPr/>
              <p:nvPr/>
            </p:nvSpPr>
            <p:spPr>
              <a:xfrm>
                <a:off x="6351368" y="5330952"/>
                <a:ext cx="2564031" cy="6888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distributed?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hought Bubble: Cloud 41">
                <a:extLst>
                  <a:ext uri="{FF2B5EF4-FFF2-40B4-BE49-F238E27FC236}">
                    <a16:creationId xmlns:a16="http://schemas.microsoft.com/office/drawing/2014/main" id="{07E7B780-0B49-8FE2-6FBC-1D97201A3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68" y="5330952"/>
                <a:ext cx="2564031" cy="688848"/>
              </a:xfrm>
              <a:prstGeom prst="cloudCallout">
                <a:avLst/>
              </a:prstGeom>
              <a:blipFill>
                <a:blip r:embed="rId20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397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1" grpId="0" animBg="1"/>
      <p:bldP spid="90" grpId="0" animBg="1"/>
      <p:bldP spid="94" grpId="0" animBg="1"/>
      <p:bldP spid="97" grpId="0" animBg="1"/>
      <p:bldP spid="36" grpId="0" animBg="1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0F72C3B6-299C-83D4-44BC-9B72D53BEED5}"/>
              </a:ext>
            </a:extLst>
          </p:cNvPr>
          <p:cNvGrpSpPr/>
          <p:nvPr/>
        </p:nvGrpSpPr>
        <p:grpSpPr>
          <a:xfrm>
            <a:off x="2492413" y="3240192"/>
            <a:ext cx="1449676" cy="654815"/>
            <a:chOff x="803560" y="2821540"/>
            <a:chExt cx="1711089" cy="1079179"/>
          </a:xfrm>
        </p:grpSpPr>
        <p:sp>
          <p:nvSpPr>
            <p:cNvPr id="71" name="Right Arrow 40">
              <a:extLst>
                <a:ext uri="{FF2B5EF4-FFF2-40B4-BE49-F238E27FC236}">
                  <a16:creationId xmlns:a16="http://schemas.microsoft.com/office/drawing/2014/main" id="{15687B51-F27F-C3F8-7F3F-A6F9F44EEEDD}"/>
                </a:ext>
              </a:extLst>
            </p:cNvPr>
            <p:cNvSpPr/>
            <p:nvPr/>
          </p:nvSpPr>
          <p:spPr>
            <a:xfrm>
              <a:off x="1491847" y="3255895"/>
              <a:ext cx="964197" cy="64482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A68EB44-F4B4-662A-56BE-19535DBC7D86}"/>
                    </a:ext>
                  </a:extLst>
                </p:cNvPr>
                <p:cNvSpPr txBox="1"/>
                <p:nvPr/>
              </p:nvSpPr>
              <p:spPr>
                <a:xfrm>
                  <a:off x="803560" y="2821540"/>
                  <a:ext cx="1711089" cy="64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A68EB44-F4B4-662A-56BE-19535DBC7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60" y="2821540"/>
                  <a:ext cx="1711089" cy="644824"/>
                </a:xfrm>
                <a:prstGeom prst="rect">
                  <a:avLst/>
                </a:prstGeom>
                <a:blipFill>
                  <a:blip r:embed="rId2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A575D4-EE5F-4876-D9E3-BC1EAD18DA33}"/>
              </a:ext>
            </a:extLst>
          </p:cNvPr>
          <p:cNvGrpSpPr/>
          <p:nvPr/>
        </p:nvGrpSpPr>
        <p:grpSpPr>
          <a:xfrm>
            <a:off x="1600200" y="1600200"/>
            <a:ext cx="1143000" cy="4431983"/>
            <a:chOff x="76200" y="1676400"/>
            <a:chExt cx="1143000" cy="4431983"/>
          </a:xfrm>
          <a:solidFill>
            <a:schemeClr val="accent2"/>
          </a:solidFill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F10C389-E685-E425-94D2-031B7CBC46C6}"/>
                </a:ext>
              </a:extLst>
            </p:cNvPr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  <a:grpFill/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DE0027D-69A9-C6BC-DFC5-A364088080C5}"/>
                  </a:ext>
                </a:extLst>
              </p:cNvPr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AC44A44-9873-9C55-F69D-AB9983FD914A}"/>
                  </a:ext>
                </a:extLst>
              </p:cNvPr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973502D-76CD-58BA-81AE-9C6350ED4EEC}"/>
                  </a:ext>
                </a:extLst>
              </p:cNvPr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2712F1D-D123-B8D7-7678-CDD92E9C0117}"/>
                  </a:ext>
                </a:extLst>
              </p:cNvPr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F1A6E0A-4F92-CD2F-9291-B0738B566C03}"/>
                  </a:ext>
                </a:extLst>
              </p:cNvPr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2BA0C01-07D4-559C-BD5F-A818FBB5F0C7}"/>
                  </a:ext>
                </a:extLst>
              </p:cNvPr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21CAAD6-379D-33B5-3772-46A69F4F2FE8}"/>
                  </a:ext>
                </a:extLst>
              </p:cNvPr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0F000E9-45CD-3484-D269-329DBB7361F0}"/>
                  </a:ext>
                </a:extLst>
              </p:cNvPr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7DA8EBF-F065-6FE7-F073-F26EA77EDD5F}"/>
                  </a:ext>
                </a:extLst>
              </p:cNvPr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55FF151-A613-3BF3-2341-67107B80B09C}"/>
                  </a:ext>
                </a:extLst>
              </p:cNvPr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700A33D-A506-6128-7940-8C70E3D63741}"/>
                  </a:ext>
                </a:extLst>
              </p:cNvPr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D3EB14B-2118-5EBD-71A9-D2EDD2EF9131}"/>
                  </a:ext>
                </a:extLst>
              </p:cNvPr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934DF00-6107-E19B-E062-7A0037615F9A}"/>
                  </a:ext>
                </a:extLst>
              </p:cNvPr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00BAD0-197D-9CAF-A46F-B103D392D2CB}"/>
                  </a:ext>
                </a:extLst>
              </p:cNvPr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AB18331-F4BD-35CB-C9DF-A60621AC6CE9}"/>
                    </a:ext>
                  </a:extLst>
                </p:cNvPr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AB18331-F4BD-35CB-C9DF-A60621AC6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3"/>
                  <a:stretch>
                    <a:fillRect t="-825" r="-5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76200" y="1676400"/>
            <a:ext cx="1143000" cy="4431983"/>
            <a:chOff x="76200" y="1676400"/>
            <a:chExt cx="1143000" cy="4431983"/>
          </a:xfrm>
        </p:grpSpPr>
        <p:grpSp>
          <p:nvGrpSpPr>
            <p:cNvPr id="20" name="Group 19"/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4"/>
                  <a:stretch>
                    <a:fillRect t="-688" r="-5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443387" y="3581400"/>
            <a:ext cx="471013" cy="369332"/>
            <a:chOff x="443387" y="3581400"/>
            <a:chExt cx="471013" cy="369332"/>
          </a:xfrm>
        </p:grpSpPr>
        <p:sp>
          <p:nvSpPr>
            <p:cNvPr id="39" name="Right Arrow 38"/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4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𝑖𝑥</m:t>
                          </m:r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en-US" sz="4400" dirty="0"/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59523-86CF-D810-F288-54F8515FEE77}"/>
                  </a:ext>
                </a:extLst>
              </p:cNvPr>
              <p:cNvSpPr txBox="1"/>
              <p:nvPr/>
            </p:nvSpPr>
            <p:spPr>
              <a:xfrm>
                <a:off x="3249985" y="1600200"/>
                <a:ext cx="987052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0</a:t>
                </a:r>
              </a:p>
              <a:p>
                <a:pPr algn="r"/>
                <a:r>
                  <a:rPr lang="en-US" dirty="0"/>
                  <a:t>1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2400" dirty="0"/>
                  <a:t> 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1200" dirty="0"/>
                  <a:t> 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endParaRPr lang="en-US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59523-86CF-D810-F288-54F8515F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985" y="1600200"/>
                <a:ext cx="987052" cy="4801314"/>
              </a:xfrm>
              <a:prstGeom prst="rect">
                <a:avLst/>
              </a:prstGeom>
              <a:blipFill>
                <a:blip r:embed="rId7"/>
                <a:stretch>
                  <a:fillRect t="-762" r="-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2687A8E-DB3D-9204-FF40-3F9924EA2182}"/>
              </a:ext>
            </a:extLst>
          </p:cNvPr>
          <p:cNvGrpSpPr/>
          <p:nvPr/>
        </p:nvGrpSpPr>
        <p:grpSpPr>
          <a:xfrm>
            <a:off x="4248477" y="1676757"/>
            <a:ext cx="247323" cy="4604267"/>
            <a:chOff x="2746248" y="1804957"/>
            <a:chExt cx="247323" cy="4604267"/>
          </a:xfrm>
          <a:solidFill>
            <a:srgbClr val="0070C0"/>
          </a:solidFill>
        </p:grpSpPr>
        <p:grpSp>
          <p:nvGrpSpPr>
            <p:cNvPr id="21" name="Group 20"/>
            <p:cNvGrpSpPr/>
            <p:nvPr/>
          </p:nvGrpSpPr>
          <p:grpSpPr>
            <a:xfrm>
              <a:off x="2764971" y="1804957"/>
              <a:ext cx="228600" cy="4267200"/>
              <a:chOff x="990600" y="1752600"/>
              <a:chExt cx="228600" cy="4267200"/>
            </a:xfrm>
            <a:grpFill/>
          </p:grpSpPr>
          <p:sp>
            <p:nvSpPr>
              <p:cNvPr id="22" name="Oval 21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B7956B-FA3D-797F-4FFF-3A5BABB03AB0}"/>
                </a:ext>
              </a:extLst>
            </p:cNvPr>
            <p:cNvSpPr/>
            <p:nvPr/>
          </p:nvSpPr>
          <p:spPr>
            <a:xfrm>
              <a:off x="2746248" y="6180624"/>
              <a:ext cx="228600" cy="2286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A2C6412-9C34-2F03-16E4-065232E25953}"/>
              </a:ext>
            </a:extLst>
          </p:cNvPr>
          <p:cNvGrpSpPr/>
          <p:nvPr/>
        </p:nvGrpSpPr>
        <p:grpSpPr>
          <a:xfrm>
            <a:off x="1161293" y="3244333"/>
            <a:ext cx="1327439" cy="641695"/>
            <a:chOff x="1101327" y="2828362"/>
            <a:chExt cx="1566810" cy="1057555"/>
          </a:xfrm>
        </p:grpSpPr>
        <p:sp>
          <p:nvSpPr>
            <p:cNvPr id="68" name="Right Arrow 40">
              <a:extLst>
                <a:ext uri="{FF2B5EF4-FFF2-40B4-BE49-F238E27FC236}">
                  <a16:creationId xmlns:a16="http://schemas.microsoft.com/office/drawing/2014/main" id="{DAA1432A-DFAA-D277-522A-E911373C6D62}"/>
                </a:ext>
              </a:extLst>
            </p:cNvPr>
            <p:cNvSpPr/>
            <p:nvPr/>
          </p:nvSpPr>
          <p:spPr>
            <a:xfrm>
              <a:off x="1545825" y="3284204"/>
              <a:ext cx="869245" cy="601713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6644CD-E4D4-2C4B-9E3A-83FC2806648E}"/>
                    </a:ext>
                  </a:extLst>
                </p:cNvPr>
                <p:cNvSpPr txBox="1"/>
                <p:nvPr/>
              </p:nvSpPr>
              <p:spPr>
                <a:xfrm>
                  <a:off x="1101327" y="2828362"/>
                  <a:ext cx="1566810" cy="608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6644CD-E4D4-2C4B-9E3A-83FC28066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327" y="2828362"/>
                  <a:ext cx="1566810" cy="608683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0BED89A5-A523-D880-FE9B-5BCA0B1116E7}"/>
              </a:ext>
            </a:extLst>
          </p:cNvPr>
          <p:cNvSpPr/>
          <p:nvPr/>
        </p:nvSpPr>
        <p:spPr>
          <a:xfrm>
            <a:off x="4267200" y="4808725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13F3ED0-C023-4DCC-A3BB-1D3823BDFAF2}"/>
              </a:ext>
            </a:extLst>
          </p:cNvPr>
          <p:cNvSpPr/>
          <p:nvPr/>
        </p:nvSpPr>
        <p:spPr>
          <a:xfrm>
            <a:off x="4267200" y="2666643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CD9C514-8CB1-40B9-44A5-55DF84A279BC}"/>
              </a:ext>
            </a:extLst>
          </p:cNvPr>
          <p:cNvGrpSpPr/>
          <p:nvPr/>
        </p:nvGrpSpPr>
        <p:grpSpPr>
          <a:xfrm>
            <a:off x="423309" y="4507468"/>
            <a:ext cx="428704" cy="369332"/>
            <a:chOff x="485696" y="3581400"/>
            <a:chExt cx="428704" cy="369332"/>
          </a:xfrm>
        </p:grpSpPr>
        <p:sp>
          <p:nvSpPr>
            <p:cNvPr id="78" name="Right Arrow 46">
              <a:extLst>
                <a:ext uri="{FF2B5EF4-FFF2-40B4-BE49-F238E27FC236}">
                  <a16:creationId xmlns:a16="http://schemas.microsoft.com/office/drawing/2014/main" id="{FD1456D9-5E6D-7142-46CD-49DE6DE2868B}"/>
                </a:ext>
              </a:extLst>
            </p:cNvPr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B715283-5969-E439-6368-A7C93BF3F7A8}"/>
                    </a:ext>
                  </a:extLst>
                </p:cNvPr>
                <p:cNvSpPr txBox="1"/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C60145C-D0AB-AA0A-CF7C-05E499FFD5C1}"/>
                  </a:ext>
                </a:extLst>
              </p:cNvPr>
              <p:cNvSpPr txBox="1"/>
              <p:nvPr/>
            </p:nvSpPr>
            <p:spPr>
              <a:xfrm>
                <a:off x="4495800" y="472725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C60145C-D0AB-AA0A-CF7C-05E499FFD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727252"/>
                <a:ext cx="3709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62DEF2D-BB3B-EC8E-0309-70BC6EE46658}"/>
                  </a:ext>
                </a:extLst>
              </p:cNvPr>
              <p:cNvSpPr txBox="1"/>
              <p:nvPr/>
            </p:nvSpPr>
            <p:spPr>
              <a:xfrm>
                <a:off x="4495800" y="2590800"/>
                <a:ext cx="423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62DEF2D-BB3B-EC8E-0309-70BC6EE46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590800"/>
                <a:ext cx="4235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A3C4762F-1541-6C5E-402D-FC76098C215F}"/>
              </a:ext>
            </a:extLst>
          </p:cNvPr>
          <p:cNvSpPr/>
          <p:nvPr/>
        </p:nvSpPr>
        <p:spPr>
          <a:xfrm>
            <a:off x="984630" y="45720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50">
                <a:extLst>
                  <a:ext uri="{FF2B5EF4-FFF2-40B4-BE49-F238E27FC236}">
                    <a16:creationId xmlns:a16="http://schemas.microsoft.com/office/drawing/2014/main" id="{2E13735D-321C-948C-C183-E1513A909F7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48200" y="1600200"/>
                <a:ext cx="4419600" cy="4785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 smtClean="0">
                        <a:latin typeface="Cambria Math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?</a:t>
                </a:r>
              </a:p>
            </p:txBody>
          </p:sp>
        </mc:Choice>
        <mc:Fallback xmlns="">
          <p:sp>
            <p:nvSpPr>
              <p:cNvPr id="84" name="Content Placeholder 50">
                <a:extLst>
                  <a:ext uri="{FF2B5EF4-FFF2-40B4-BE49-F238E27FC236}">
                    <a16:creationId xmlns:a16="http://schemas.microsoft.com/office/drawing/2014/main" id="{2E13735D-321C-948C-C183-E1513A909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1600200"/>
                <a:ext cx="4419600" cy="4785181"/>
              </a:xfrm>
              <a:prstGeom prst="rect">
                <a:avLst/>
              </a:prstGeom>
              <a:blipFill>
                <a:blip r:embed="rId12"/>
                <a:stretch>
                  <a:fillRect l="-4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A927252-9F36-4994-8D8B-0EF6F02101C0}"/>
                  </a:ext>
                </a:extLst>
              </p:cNvPr>
              <p:cNvSpPr txBox="1"/>
              <p:nvPr/>
            </p:nvSpPr>
            <p:spPr>
              <a:xfrm>
                <a:off x="5617592" y="3156680"/>
                <a:ext cx="253580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         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A927252-9F36-4994-8D8B-0EF6F0210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92" y="3156680"/>
                <a:ext cx="2535808" cy="369332"/>
              </a:xfrm>
              <a:prstGeom prst="rect">
                <a:avLst/>
              </a:prstGeom>
              <a:blipFill>
                <a:blip r:embed="rId13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F94DB50-0CA3-6B73-B2F3-0F2658A88B0E}"/>
                  </a:ext>
                </a:extLst>
              </p:cNvPr>
              <p:cNvSpPr txBox="1"/>
              <p:nvPr/>
            </p:nvSpPr>
            <p:spPr>
              <a:xfrm>
                <a:off x="5621603" y="3516654"/>
                <a:ext cx="2531730" cy="3912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F94DB50-0CA3-6B73-B2F3-0F2658A88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03" y="3516654"/>
                <a:ext cx="2531730" cy="391261"/>
              </a:xfrm>
              <a:prstGeom prst="rect">
                <a:avLst/>
              </a:prstGeom>
              <a:blipFill>
                <a:blip r:embed="rId14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AB19A7-0231-3664-1028-A9AF7E80F2FA}"/>
                  </a:ext>
                </a:extLst>
              </p:cNvPr>
              <p:cNvSpPr txBox="1"/>
              <p:nvPr/>
            </p:nvSpPr>
            <p:spPr>
              <a:xfrm>
                <a:off x="443387" y="6363829"/>
                <a:ext cx="3583802" cy="3907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There are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,…,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}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AB19A7-0231-3664-1028-A9AF7E80F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87" y="6363829"/>
                <a:ext cx="3583802" cy="390748"/>
              </a:xfrm>
              <a:prstGeom prst="rect">
                <a:avLst/>
              </a:prstGeom>
              <a:blipFill>
                <a:blip r:embed="rId15"/>
                <a:stretch>
                  <a:fillRect l="-1531" t="-7813" r="-340" b="-20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603E53-65A6-C761-F027-216CB7E3379D}"/>
                  </a:ext>
                </a:extLst>
              </p:cNvPr>
              <p:cNvSpPr txBox="1"/>
              <p:nvPr/>
            </p:nvSpPr>
            <p:spPr>
              <a:xfrm>
                <a:off x="3847653" y="6365883"/>
                <a:ext cx="2352952" cy="3942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603E53-65A6-C761-F027-216CB7E33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653" y="6365883"/>
                <a:ext cx="2352952" cy="394210"/>
              </a:xfrm>
              <a:prstGeom prst="rect">
                <a:avLst/>
              </a:prstGeom>
              <a:blipFill>
                <a:blip r:embed="rId16"/>
                <a:stretch>
                  <a:fillRect l="-2073" t="-6154" b="-18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52B2D7-13DC-00F3-B09A-17005F131086}"/>
              </a:ext>
            </a:extLst>
          </p:cNvPr>
          <p:cNvCxnSpPr>
            <a:cxnSpLocks/>
          </p:cNvCxnSpPr>
          <p:nvPr/>
        </p:nvCxnSpPr>
        <p:spPr>
          <a:xfrm>
            <a:off x="1371600" y="3706258"/>
            <a:ext cx="0" cy="10181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58DE3DD0-6781-C0A9-C746-DD8FB0532EF3}"/>
              </a:ext>
            </a:extLst>
          </p:cNvPr>
          <p:cNvSpPr/>
          <p:nvPr/>
        </p:nvSpPr>
        <p:spPr>
          <a:xfrm>
            <a:off x="1447800" y="4109469"/>
            <a:ext cx="203184" cy="24836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0E9CD07-ECF6-5E41-1BDF-B76547791CE3}"/>
                  </a:ext>
                </a:extLst>
              </p:cNvPr>
              <p:cNvSpPr txBox="1"/>
              <p:nvPr/>
            </p:nvSpPr>
            <p:spPr>
              <a:xfrm>
                <a:off x="3550367" y="55756"/>
                <a:ext cx="2030235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0E9CD07-ECF6-5E41-1BDF-B76547791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367" y="55756"/>
                <a:ext cx="2030235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52E7D68-9D9B-C82A-0F47-FE630EDE658C}"/>
                  </a:ext>
                </a:extLst>
              </p:cNvPr>
              <p:cNvSpPr txBox="1"/>
              <p:nvPr/>
            </p:nvSpPr>
            <p:spPr>
              <a:xfrm>
                <a:off x="5883565" y="3960041"/>
                <a:ext cx="2535808" cy="3693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         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52E7D68-9D9B-C82A-0F47-FE630EDE6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565" y="3960041"/>
                <a:ext cx="2535808" cy="369332"/>
              </a:xfrm>
              <a:prstGeom prst="rect">
                <a:avLst/>
              </a:prstGeom>
              <a:blipFill>
                <a:blip r:embed="rId18"/>
                <a:stretch>
                  <a:fillRect l="-721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903120D-C30F-DC22-B18E-28014A61F960}"/>
                  </a:ext>
                </a:extLst>
              </p:cNvPr>
              <p:cNvSpPr txBox="1"/>
              <p:nvPr/>
            </p:nvSpPr>
            <p:spPr>
              <a:xfrm>
                <a:off x="4660039" y="5513333"/>
                <a:ext cx="3750257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P</a:t>
                </a:r>
                <a:r>
                  <a:rPr lang="en-US" b="1" dirty="0"/>
                  <a:t>       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 |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] = </a:t>
                </a:r>
                <a:r>
                  <a:rPr lang="en-US" sz="3200" dirty="0">
                    <a:solidFill>
                      <a:srgbClr val="C00000"/>
                    </a:solidFill>
                  </a:rPr>
                  <a:t>?</a:t>
                </a: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903120D-C30F-DC22-B18E-28014A61F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39" y="5513333"/>
                <a:ext cx="3750257" cy="584775"/>
              </a:xfrm>
              <a:prstGeom prst="rect">
                <a:avLst/>
              </a:prstGeom>
              <a:blipFill>
                <a:blip r:embed="rId19"/>
                <a:stretch>
                  <a:fillRect l="-4058" t="-13542" r="-2922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9349C2-B9FE-D7D1-6C75-153A7461A2B5}"/>
                  </a:ext>
                </a:extLst>
              </p:cNvPr>
              <p:cNvSpPr txBox="1"/>
              <p:nvPr/>
            </p:nvSpPr>
            <p:spPr>
              <a:xfrm>
                <a:off x="4750975" y="5971401"/>
                <a:ext cx="7194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9349C2-B9FE-D7D1-6C75-153A7461A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75" y="5971401"/>
                <a:ext cx="719492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C26741A-201A-8C34-C928-61E10D938A81}"/>
                  </a:ext>
                </a:extLst>
              </p:cNvPr>
              <p:cNvSpPr txBox="1"/>
              <p:nvPr/>
            </p:nvSpPr>
            <p:spPr>
              <a:xfrm>
                <a:off x="4750975" y="5844693"/>
                <a:ext cx="6566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C26741A-201A-8C34-C928-61E10D938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75" y="5844693"/>
                <a:ext cx="656654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0ADEC14-6023-8515-FE17-33B1782F6866}"/>
              </a:ext>
            </a:extLst>
          </p:cNvPr>
          <p:cNvCxnSpPr>
            <a:cxnSpLocks/>
          </p:cNvCxnSpPr>
          <p:nvPr/>
        </p:nvCxnSpPr>
        <p:spPr>
          <a:xfrm>
            <a:off x="6477000" y="4329373"/>
            <a:ext cx="4710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DACA3F-45E1-98FD-B07D-0101C86BB2E2}"/>
                  </a:ext>
                </a:extLst>
              </p:cNvPr>
              <p:cNvSpPr txBox="1"/>
              <p:nvPr/>
            </p:nvSpPr>
            <p:spPr>
              <a:xfrm>
                <a:off x="8096332" y="5524500"/>
                <a:ext cx="690767" cy="5656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I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IN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DACA3F-45E1-98FD-B07D-0101C86BB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332" y="5524500"/>
                <a:ext cx="690767" cy="56566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834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8" grpId="0" animBg="1"/>
      <p:bldP spid="99" grpId="0"/>
      <p:bldP spid="100" grpId="0"/>
      <p:bldP spid="1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Universal </a:t>
            </a:r>
            <a:r>
              <a:rPr lang="en-US" sz="4000" b="1" dirty="0"/>
              <a:t>Hash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𝑖𝑥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en-US" sz="2000" dirty="0"/>
                </a:b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Definition: </a:t>
                </a:r>
                <a:r>
                  <a:rPr lang="en-US" sz="2000" dirty="0"/>
                  <a:t>A collection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hash-functions is said to be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/>
                  <a:t>-universal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exists a constant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𝐏</m:t>
                        </m:r>
                      </m:e>
                      <m:sub/>
                    </m:sSub>
                    <m:r>
                      <a:rPr lang="en-US" sz="2000" b="0" i="1" smtClean="0">
                        <a:latin typeface="Cambria Math"/>
                      </a:rPr>
                      <m:t>  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𝑯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8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sz="18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∈[0,…,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1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𝑯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-universal.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Space occupied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800" dirty="0"/>
                  <a:t> : O(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) in the word-RAM model.</a:t>
                </a:r>
              </a:p>
              <a:p>
                <a:pPr marL="0" indent="0">
                  <a:buNone/>
                </a:pPr>
                <a:r>
                  <a:rPr lang="en-US" sz="1800" dirty="0"/>
                  <a:t>Time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/>
                  <a:t> : O(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) in the word-RAM model.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  <a:blipFill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71826" y="3657600"/>
                <a:ext cx="690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/>
                        </a:rPr>
                        <m:t>𝒉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200" b="1" i="1"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26" y="3657600"/>
                <a:ext cx="6905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DED78AF-6262-C813-FCBB-F4D50FC70277}"/>
              </a:ext>
            </a:extLst>
          </p:cNvPr>
          <p:cNvSpPr/>
          <p:nvPr/>
        </p:nvSpPr>
        <p:spPr>
          <a:xfrm>
            <a:off x="4953000" y="4191000"/>
            <a:ext cx="466970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CCD169-779F-3048-8634-B5AEFFEAEB47}"/>
                  </a:ext>
                </a:extLst>
              </p:cNvPr>
              <p:cNvSpPr txBox="1"/>
              <p:nvPr/>
            </p:nvSpPr>
            <p:spPr>
              <a:xfrm>
                <a:off x="5400368" y="1965781"/>
                <a:ext cx="909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smtClean="0"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CCD169-779F-3048-8634-B5AEFFEAE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368" y="1965781"/>
                <a:ext cx="909993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450840" y="1905000"/>
            <a:ext cx="18643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4D57D-27D1-1647-8A50-D819B747E26C}"/>
              </a:ext>
            </a:extLst>
          </p:cNvPr>
          <p:cNvSpPr/>
          <p:nvPr/>
        </p:nvSpPr>
        <p:spPr>
          <a:xfrm>
            <a:off x="2635126" y="5181600"/>
            <a:ext cx="338467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02F57-DD45-344A-9A75-93450EDFA8AE}"/>
              </a:ext>
            </a:extLst>
          </p:cNvPr>
          <p:cNvSpPr/>
          <p:nvPr/>
        </p:nvSpPr>
        <p:spPr>
          <a:xfrm>
            <a:off x="2787526" y="5638800"/>
            <a:ext cx="338467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81E71-CCE7-CB43-AC2A-A27D6EF9E9C6}"/>
              </a:ext>
            </a:extLst>
          </p:cNvPr>
          <p:cNvSpPr/>
          <p:nvPr/>
        </p:nvSpPr>
        <p:spPr>
          <a:xfrm>
            <a:off x="3429000" y="4218087"/>
            <a:ext cx="466970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0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  <p:bldP spid="9" grpId="0" animBg="1"/>
      <p:bldP spid="3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Probabilistic methods 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Probabilistic methods 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Methods that use</a:t>
            </a:r>
          </a:p>
          <a:p>
            <a:r>
              <a:rPr lang="en-US" sz="2400" b="1" dirty="0"/>
              <a:t>Probability theory  </a:t>
            </a:r>
            <a:r>
              <a:rPr lang="en-US" sz="2400" dirty="0"/>
              <a:t>or</a:t>
            </a:r>
          </a:p>
          <a:p>
            <a:r>
              <a:rPr lang="en-US" sz="2400" b="1" dirty="0"/>
              <a:t>Randomized algorithm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to prove </a:t>
            </a:r>
            <a:r>
              <a:rPr lang="en-US" sz="2400" u="sng" dirty="0"/>
              <a:t>deterministic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combinatorial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00200" y="4267200"/>
            <a:ext cx="1676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4191000"/>
            <a:ext cx="2895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2743200"/>
            <a:ext cx="1676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3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common</a:t>
            </a:r>
            <a:r>
              <a:rPr lang="en-US" sz="3600" b="1" dirty="0"/>
              <a:t> framework of using </a:t>
            </a:r>
            <a:r>
              <a:rPr lang="en-US" sz="3600" b="1" dirty="0">
                <a:solidFill>
                  <a:srgbClr val="0070C0"/>
                </a:solidFill>
              </a:rPr>
              <a:t>Probabilistic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If we wish to prove existence of an object that satisfies a property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following approach is sometimes helpful.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Define a probability space with sample space equal to set of all possible objects.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Either assign equal probability to each object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or state a randomized algorithm to construct that object.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Prove that the object satisfying property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exists with probability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>
                <a:blip r:embed="rId2"/>
                <a:stretch>
                  <a:fillRect l="-733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00761" y="2667000"/>
            <a:ext cx="523363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5761" y="2667000"/>
            <a:ext cx="523363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4495800"/>
            <a:ext cx="523363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24361" y="4495800"/>
            <a:ext cx="523363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1524000"/>
            <a:ext cx="523363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1600200"/>
            <a:ext cx="523363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4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problem </a:t>
            </a:r>
            <a:r>
              <a:rPr lang="en-US" sz="3600" dirty="0">
                <a:solidFill>
                  <a:srgbClr val="0070C0"/>
                </a:solidFill>
              </a:rPr>
              <a:t>3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Large CUT </a:t>
            </a:r>
            <a:r>
              <a:rPr lang="en-US" sz="3600" dirty="0"/>
              <a:t>in a graph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5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Undirected </a:t>
            </a:r>
            <a:r>
              <a:rPr lang="en-US" sz="3600" b="1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/>
          <p:cNvGrpSpPr/>
          <p:nvPr/>
        </p:nvGrpSpPr>
        <p:grpSpPr>
          <a:xfrm>
            <a:off x="2057400" y="2438400"/>
            <a:ext cx="4038600" cy="3070318"/>
            <a:chOff x="2057400" y="2438400"/>
            <a:chExt cx="4038600" cy="3070318"/>
          </a:xfrm>
        </p:grpSpPr>
        <p:cxnSp>
          <p:nvCxnSpPr>
            <p:cNvPr id="149" name="Straight Connector 148"/>
            <p:cNvCxnSpPr>
              <a:stCxn id="21" idx="3"/>
              <a:endCxn id="17" idx="6"/>
            </p:cNvCxnSpPr>
            <p:nvPr/>
          </p:nvCxnSpPr>
          <p:spPr>
            <a:xfrm flipH="1">
              <a:off x="4495800" y="3559082"/>
              <a:ext cx="784318" cy="327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2057400" y="2438400"/>
              <a:ext cx="4038600" cy="3070318"/>
              <a:chOff x="2057400" y="2438400"/>
              <a:chExt cx="4038600" cy="3070318"/>
            </a:xfrm>
          </p:grpSpPr>
          <p:cxnSp>
            <p:nvCxnSpPr>
              <p:cNvPr id="8" name="Straight Connector 7"/>
              <p:cNvCxnSpPr>
                <a:stCxn id="9" idx="3"/>
                <a:endCxn id="4" idx="7"/>
              </p:cNvCxnSpPr>
              <p:nvPr/>
            </p:nvCxnSpPr>
            <p:spPr>
              <a:xfrm flipH="1">
                <a:off x="2187482" y="2644682"/>
                <a:ext cx="654236" cy="273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11" idx="2"/>
                <a:endCxn id="9" idx="7"/>
              </p:cNvCxnSpPr>
              <p:nvPr/>
            </p:nvCxnSpPr>
            <p:spPr>
              <a:xfrm flipH="1">
                <a:off x="2949482" y="2438400"/>
                <a:ext cx="1012918" cy="98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20" idx="2"/>
                <a:endCxn id="11" idx="6"/>
              </p:cNvCxnSpPr>
              <p:nvPr/>
            </p:nvCxnSpPr>
            <p:spPr>
              <a:xfrm flipH="1" flipV="1">
                <a:off x="4114800" y="2438400"/>
                <a:ext cx="11430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11" idx="3"/>
                <a:endCxn id="15" idx="7"/>
              </p:cNvCxnSpPr>
              <p:nvPr/>
            </p:nvCxnSpPr>
            <p:spPr>
              <a:xfrm flipH="1">
                <a:off x="3711482" y="2492282"/>
                <a:ext cx="273236" cy="578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15" idx="2"/>
                <a:endCxn id="13" idx="7"/>
              </p:cNvCxnSpPr>
              <p:nvPr/>
            </p:nvCxnSpPr>
            <p:spPr>
              <a:xfrm flipH="1">
                <a:off x="2949482" y="3124200"/>
                <a:ext cx="631918" cy="98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13" idx="1"/>
                <a:endCxn id="4" idx="5"/>
              </p:cNvCxnSpPr>
              <p:nvPr/>
            </p:nvCxnSpPr>
            <p:spPr>
              <a:xfrm flipH="1" flipV="1">
                <a:off x="2187482" y="3025682"/>
                <a:ext cx="654236" cy="197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2111282" y="3330482"/>
                <a:ext cx="730436" cy="578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14" idx="0"/>
                <a:endCxn id="4" idx="4"/>
              </p:cNvCxnSpPr>
              <p:nvPr/>
            </p:nvCxnSpPr>
            <p:spPr>
              <a:xfrm flipV="1">
                <a:off x="2057400" y="3048000"/>
                <a:ext cx="7620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12" idx="7"/>
                <a:endCxn id="15" idx="3"/>
              </p:cNvCxnSpPr>
              <p:nvPr/>
            </p:nvCxnSpPr>
            <p:spPr>
              <a:xfrm flipV="1">
                <a:off x="3178082" y="3178082"/>
                <a:ext cx="425636" cy="730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17" idx="0"/>
                <a:endCxn id="16" idx="3"/>
              </p:cNvCxnSpPr>
              <p:nvPr/>
            </p:nvCxnSpPr>
            <p:spPr>
              <a:xfrm flipV="1">
                <a:off x="4419600" y="3101882"/>
                <a:ext cx="98518" cy="708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22" idx="0"/>
                <a:endCxn id="12" idx="4"/>
              </p:cNvCxnSpPr>
              <p:nvPr/>
            </p:nvCxnSpPr>
            <p:spPr>
              <a:xfrm flipH="1" flipV="1">
                <a:off x="3124200" y="4038600"/>
                <a:ext cx="152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25" idx="7"/>
              </p:cNvCxnSpPr>
              <p:nvPr/>
            </p:nvCxnSpPr>
            <p:spPr>
              <a:xfrm flipV="1">
                <a:off x="4244882" y="4800600"/>
                <a:ext cx="631918" cy="708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23" idx="6"/>
                <a:endCxn id="24" idx="3"/>
              </p:cNvCxnSpPr>
              <p:nvPr/>
            </p:nvCxnSpPr>
            <p:spPr>
              <a:xfrm flipV="1">
                <a:off x="5029200" y="4625882"/>
                <a:ext cx="936718" cy="1747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21" idx="5"/>
                <a:endCxn id="18" idx="1"/>
              </p:cNvCxnSpPr>
              <p:nvPr/>
            </p:nvCxnSpPr>
            <p:spPr>
              <a:xfrm>
                <a:off x="5387882" y="3559082"/>
                <a:ext cx="654236" cy="197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24" idx="0"/>
                <a:endCxn id="18" idx="4"/>
              </p:cNvCxnSpPr>
              <p:nvPr/>
            </p:nvCxnSpPr>
            <p:spPr>
              <a:xfrm flipV="1">
                <a:off x="6019800" y="3886200"/>
                <a:ext cx="76200" cy="609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8" idx="0"/>
                <a:endCxn id="19" idx="4"/>
              </p:cNvCxnSpPr>
              <p:nvPr/>
            </p:nvCxnSpPr>
            <p:spPr>
              <a:xfrm flipV="1">
                <a:off x="6096000" y="3048000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9" idx="2"/>
                <a:endCxn id="20" idx="5"/>
              </p:cNvCxnSpPr>
              <p:nvPr/>
            </p:nvCxnSpPr>
            <p:spPr>
              <a:xfrm flipH="1" flipV="1">
                <a:off x="5387882" y="2644682"/>
                <a:ext cx="631918" cy="327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20" idx="3"/>
                <a:endCxn id="16" idx="7"/>
              </p:cNvCxnSpPr>
              <p:nvPr/>
            </p:nvCxnSpPr>
            <p:spPr>
              <a:xfrm flipH="1">
                <a:off x="4625882" y="2644682"/>
                <a:ext cx="654236" cy="349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9" idx="3"/>
                <a:endCxn id="21" idx="0"/>
              </p:cNvCxnSpPr>
              <p:nvPr/>
            </p:nvCxnSpPr>
            <p:spPr>
              <a:xfrm flipH="1">
                <a:off x="5334000" y="3025682"/>
                <a:ext cx="708118" cy="403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21" idx="2"/>
                <a:endCxn id="16" idx="5"/>
              </p:cNvCxnSpPr>
              <p:nvPr/>
            </p:nvCxnSpPr>
            <p:spPr>
              <a:xfrm flipH="1" flipV="1">
                <a:off x="4625882" y="3101882"/>
                <a:ext cx="631918" cy="403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6" idx="2"/>
                <a:endCxn id="15" idx="6"/>
              </p:cNvCxnSpPr>
              <p:nvPr/>
            </p:nvCxnSpPr>
            <p:spPr>
              <a:xfrm flipH="1">
                <a:off x="3733800" y="3048000"/>
                <a:ext cx="7620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6" idx="1"/>
                <a:endCxn id="11" idx="5"/>
              </p:cNvCxnSpPr>
              <p:nvPr/>
            </p:nvCxnSpPr>
            <p:spPr>
              <a:xfrm flipH="1" flipV="1">
                <a:off x="4092482" y="2492282"/>
                <a:ext cx="425636" cy="5018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7" idx="2"/>
                <a:endCxn id="12" idx="6"/>
              </p:cNvCxnSpPr>
              <p:nvPr/>
            </p:nvCxnSpPr>
            <p:spPr>
              <a:xfrm flipH="1">
                <a:off x="3200400" y="3886200"/>
                <a:ext cx="11430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25" idx="1"/>
                <a:endCxn id="22" idx="7"/>
              </p:cNvCxnSpPr>
              <p:nvPr/>
            </p:nvCxnSpPr>
            <p:spPr>
              <a:xfrm flipH="1" flipV="1">
                <a:off x="3330482" y="4746718"/>
                <a:ext cx="806636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25" idx="0"/>
                <a:endCxn id="17" idx="3"/>
              </p:cNvCxnSpPr>
              <p:nvPr/>
            </p:nvCxnSpPr>
            <p:spPr>
              <a:xfrm flipV="1">
                <a:off x="4191000" y="3940082"/>
                <a:ext cx="174718" cy="1546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23" idx="0"/>
                <a:endCxn id="18" idx="3"/>
              </p:cNvCxnSpPr>
              <p:nvPr/>
            </p:nvCxnSpPr>
            <p:spPr>
              <a:xfrm flipV="1">
                <a:off x="4953000" y="3863882"/>
                <a:ext cx="1089118" cy="860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7" idx="5"/>
                <a:endCxn id="23" idx="1"/>
              </p:cNvCxnSpPr>
              <p:nvPr/>
            </p:nvCxnSpPr>
            <p:spPr>
              <a:xfrm>
                <a:off x="4473482" y="3940082"/>
                <a:ext cx="425636" cy="8066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stCxn id="22" idx="1"/>
                <a:endCxn id="14" idx="6"/>
              </p:cNvCxnSpPr>
              <p:nvPr/>
            </p:nvCxnSpPr>
            <p:spPr>
              <a:xfrm flipH="1" flipV="1">
                <a:off x="2133600" y="3962400"/>
                <a:ext cx="1089118" cy="784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1617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 </a:t>
                </a:r>
                <a:r>
                  <a:rPr lang="en-US" sz="2000" dirty="0"/>
                  <a:t>Let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an undirected graph.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m:rPr>
                        <m:sty m:val="p"/>
                      </m:rP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V</m:t>
                    </m:r>
                  </m:oMath>
                </a14:m>
                <a:r>
                  <a:rPr lang="en-US" sz="2000" dirty="0"/>
                  <a:t>.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 =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an undirected graph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edges.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can be the maximum size of any cut in the graph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Answer: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2517" y="2365917"/>
                <a:ext cx="4464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{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dirty="0"/>
                  <a:t>)  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b="1" dirty="0"/>
                  <a:t>  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a:rPr lang="en-US" i="1" dirty="0"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i="1" dirty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/>
                  <a:t>}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517" y="2365917"/>
                <a:ext cx="446474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30" t="-8197" r="-15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76400" y="16002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22860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23622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23622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5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/>
          <p:cNvGrpSpPr/>
          <p:nvPr/>
        </p:nvGrpSpPr>
        <p:grpSpPr>
          <a:xfrm>
            <a:off x="2057400" y="2438400"/>
            <a:ext cx="4038600" cy="3070318"/>
            <a:chOff x="2057400" y="2438400"/>
            <a:chExt cx="4038600" cy="3070318"/>
          </a:xfrm>
        </p:grpSpPr>
        <p:cxnSp>
          <p:nvCxnSpPr>
            <p:cNvPr id="149" name="Straight Connector 148"/>
            <p:cNvCxnSpPr>
              <a:stCxn id="21" idx="3"/>
              <a:endCxn id="17" idx="6"/>
            </p:cNvCxnSpPr>
            <p:nvPr/>
          </p:nvCxnSpPr>
          <p:spPr>
            <a:xfrm flipH="1">
              <a:off x="4495800" y="3559082"/>
              <a:ext cx="784318" cy="327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2057400" y="2438400"/>
              <a:ext cx="4038600" cy="3070318"/>
              <a:chOff x="2057400" y="2438400"/>
              <a:chExt cx="4038600" cy="3070318"/>
            </a:xfrm>
          </p:grpSpPr>
          <p:cxnSp>
            <p:nvCxnSpPr>
              <p:cNvPr id="8" name="Straight Connector 7"/>
              <p:cNvCxnSpPr>
                <a:stCxn id="9" idx="3"/>
                <a:endCxn id="4" idx="7"/>
              </p:cNvCxnSpPr>
              <p:nvPr/>
            </p:nvCxnSpPr>
            <p:spPr>
              <a:xfrm flipH="1">
                <a:off x="2187482" y="2644682"/>
                <a:ext cx="654236" cy="273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11" idx="2"/>
                <a:endCxn id="9" idx="7"/>
              </p:cNvCxnSpPr>
              <p:nvPr/>
            </p:nvCxnSpPr>
            <p:spPr>
              <a:xfrm flipH="1">
                <a:off x="2949482" y="2438400"/>
                <a:ext cx="1012918" cy="98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20" idx="2"/>
                <a:endCxn id="11" idx="6"/>
              </p:cNvCxnSpPr>
              <p:nvPr/>
            </p:nvCxnSpPr>
            <p:spPr>
              <a:xfrm flipH="1" flipV="1">
                <a:off x="4114800" y="2438400"/>
                <a:ext cx="11430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11" idx="3"/>
                <a:endCxn id="15" idx="7"/>
              </p:cNvCxnSpPr>
              <p:nvPr/>
            </p:nvCxnSpPr>
            <p:spPr>
              <a:xfrm flipH="1">
                <a:off x="3711482" y="2492282"/>
                <a:ext cx="273236" cy="578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15" idx="2"/>
                <a:endCxn id="13" idx="7"/>
              </p:cNvCxnSpPr>
              <p:nvPr/>
            </p:nvCxnSpPr>
            <p:spPr>
              <a:xfrm flipH="1">
                <a:off x="2949482" y="3124200"/>
                <a:ext cx="631918" cy="98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13" idx="1"/>
                <a:endCxn id="4" idx="5"/>
              </p:cNvCxnSpPr>
              <p:nvPr/>
            </p:nvCxnSpPr>
            <p:spPr>
              <a:xfrm flipH="1" flipV="1">
                <a:off x="2187482" y="3025682"/>
                <a:ext cx="654236" cy="197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2111282" y="3330482"/>
                <a:ext cx="730436" cy="578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14" idx="0"/>
                <a:endCxn id="4" idx="4"/>
              </p:cNvCxnSpPr>
              <p:nvPr/>
            </p:nvCxnSpPr>
            <p:spPr>
              <a:xfrm flipV="1">
                <a:off x="2057400" y="3048000"/>
                <a:ext cx="7620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12" idx="7"/>
                <a:endCxn id="15" idx="3"/>
              </p:cNvCxnSpPr>
              <p:nvPr/>
            </p:nvCxnSpPr>
            <p:spPr>
              <a:xfrm flipV="1">
                <a:off x="3178082" y="3178082"/>
                <a:ext cx="425636" cy="730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17" idx="0"/>
                <a:endCxn id="16" idx="3"/>
              </p:cNvCxnSpPr>
              <p:nvPr/>
            </p:nvCxnSpPr>
            <p:spPr>
              <a:xfrm flipV="1">
                <a:off x="4419600" y="3101882"/>
                <a:ext cx="98518" cy="708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22" idx="0"/>
                <a:endCxn id="12" idx="4"/>
              </p:cNvCxnSpPr>
              <p:nvPr/>
            </p:nvCxnSpPr>
            <p:spPr>
              <a:xfrm flipH="1" flipV="1">
                <a:off x="3124200" y="4038600"/>
                <a:ext cx="152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25" idx="7"/>
              </p:cNvCxnSpPr>
              <p:nvPr/>
            </p:nvCxnSpPr>
            <p:spPr>
              <a:xfrm flipV="1">
                <a:off x="4244882" y="4800600"/>
                <a:ext cx="631918" cy="708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23" idx="6"/>
                <a:endCxn id="24" idx="3"/>
              </p:cNvCxnSpPr>
              <p:nvPr/>
            </p:nvCxnSpPr>
            <p:spPr>
              <a:xfrm flipV="1">
                <a:off x="5029200" y="4625882"/>
                <a:ext cx="936718" cy="1747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21" idx="5"/>
                <a:endCxn id="18" idx="1"/>
              </p:cNvCxnSpPr>
              <p:nvPr/>
            </p:nvCxnSpPr>
            <p:spPr>
              <a:xfrm>
                <a:off x="5387882" y="3559082"/>
                <a:ext cx="654236" cy="197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24" idx="0"/>
                <a:endCxn id="18" idx="4"/>
              </p:cNvCxnSpPr>
              <p:nvPr/>
            </p:nvCxnSpPr>
            <p:spPr>
              <a:xfrm flipV="1">
                <a:off x="6019800" y="3886200"/>
                <a:ext cx="76200" cy="609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8" idx="0"/>
                <a:endCxn id="19" idx="4"/>
              </p:cNvCxnSpPr>
              <p:nvPr/>
            </p:nvCxnSpPr>
            <p:spPr>
              <a:xfrm flipV="1">
                <a:off x="6096000" y="3048000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9" idx="2"/>
                <a:endCxn id="20" idx="5"/>
              </p:cNvCxnSpPr>
              <p:nvPr/>
            </p:nvCxnSpPr>
            <p:spPr>
              <a:xfrm flipH="1" flipV="1">
                <a:off x="5387882" y="2644682"/>
                <a:ext cx="631918" cy="327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20" idx="3"/>
                <a:endCxn id="16" idx="7"/>
              </p:cNvCxnSpPr>
              <p:nvPr/>
            </p:nvCxnSpPr>
            <p:spPr>
              <a:xfrm flipH="1">
                <a:off x="4625882" y="2644682"/>
                <a:ext cx="654236" cy="349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9" idx="3"/>
                <a:endCxn id="21" idx="0"/>
              </p:cNvCxnSpPr>
              <p:nvPr/>
            </p:nvCxnSpPr>
            <p:spPr>
              <a:xfrm flipH="1">
                <a:off x="5334000" y="3025682"/>
                <a:ext cx="708118" cy="403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21" idx="2"/>
                <a:endCxn id="16" idx="5"/>
              </p:cNvCxnSpPr>
              <p:nvPr/>
            </p:nvCxnSpPr>
            <p:spPr>
              <a:xfrm flipH="1" flipV="1">
                <a:off x="4625882" y="3101882"/>
                <a:ext cx="631918" cy="403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6" idx="2"/>
                <a:endCxn id="15" idx="6"/>
              </p:cNvCxnSpPr>
              <p:nvPr/>
            </p:nvCxnSpPr>
            <p:spPr>
              <a:xfrm flipH="1">
                <a:off x="3733800" y="3048000"/>
                <a:ext cx="7620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6" idx="1"/>
                <a:endCxn id="11" idx="5"/>
              </p:cNvCxnSpPr>
              <p:nvPr/>
            </p:nvCxnSpPr>
            <p:spPr>
              <a:xfrm flipH="1" flipV="1">
                <a:off x="4092482" y="2492282"/>
                <a:ext cx="425636" cy="5018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7" idx="2"/>
                <a:endCxn id="12" idx="6"/>
              </p:cNvCxnSpPr>
              <p:nvPr/>
            </p:nvCxnSpPr>
            <p:spPr>
              <a:xfrm flipH="1">
                <a:off x="3200400" y="3886200"/>
                <a:ext cx="11430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25" idx="1"/>
                <a:endCxn id="22" idx="7"/>
              </p:cNvCxnSpPr>
              <p:nvPr/>
            </p:nvCxnSpPr>
            <p:spPr>
              <a:xfrm flipH="1" flipV="1">
                <a:off x="3330482" y="4746718"/>
                <a:ext cx="806636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25" idx="0"/>
                <a:endCxn id="17" idx="3"/>
              </p:cNvCxnSpPr>
              <p:nvPr/>
            </p:nvCxnSpPr>
            <p:spPr>
              <a:xfrm flipV="1">
                <a:off x="4191000" y="3940082"/>
                <a:ext cx="174718" cy="1546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23" idx="0"/>
                <a:endCxn id="18" idx="3"/>
              </p:cNvCxnSpPr>
              <p:nvPr/>
            </p:nvCxnSpPr>
            <p:spPr>
              <a:xfrm flipV="1">
                <a:off x="4953000" y="3863882"/>
                <a:ext cx="1089118" cy="860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7" idx="5"/>
                <a:endCxn id="23" idx="1"/>
              </p:cNvCxnSpPr>
              <p:nvPr/>
            </p:nvCxnSpPr>
            <p:spPr>
              <a:xfrm>
                <a:off x="4473482" y="3940082"/>
                <a:ext cx="425636" cy="8066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stCxn id="22" idx="1"/>
                <a:endCxn id="14" idx="6"/>
              </p:cNvCxnSpPr>
              <p:nvPr/>
            </p:nvCxnSpPr>
            <p:spPr>
              <a:xfrm flipH="1" flipV="1">
                <a:off x="2133600" y="3962400"/>
                <a:ext cx="1089118" cy="784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7" name="Rounded Rectangle 156"/>
          <p:cNvSpPr/>
          <p:nvPr/>
        </p:nvSpPr>
        <p:spPr>
          <a:xfrm>
            <a:off x="990600" y="2057400"/>
            <a:ext cx="457200" cy="4038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6629400" y="2059259"/>
            <a:ext cx="457200" cy="40386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1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1 -0.0777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22222E-6 L 0.525 -0.0222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50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43333 0.0111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67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18334 0.0555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20834 0.0111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225 -0.0111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35 -0.0666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157" grpId="0" animBg="1"/>
      <p:bldP spid="158" grpId="0" animBg="1"/>
      <p:bldP spid="159" grpId="0"/>
      <p:bldP spid="1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Universal </a:t>
            </a:r>
            <a:r>
              <a:rPr lang="en-US" sz="4000" b="1" dirty="0"/>
              <a:t>Hash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Definition: </a:t>
                </a:r>
                <a:r>
                  <a:rPr lang="en-US" sz="2000" dirty="0"/>
                  <a:t>A collection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hash-functions is said to be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/>
                  <a:t>-universal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exists a constant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𝐏</m:t>
                        </m:r>
                      </m:e>
                      <m:sub/>
                    </m:sSub>
                    <m:r>
                      <a:rPr lang="en-US" sz="2000" b="0" i="1" smtClean="0">
                        <a:latin typeface="Cambria Math"/>
                      </a:rPr>
                      <m:t>  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How to find such a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1800" dirty="0"/>
                  <a:t>-universal hash family which is</a:t>
                </a:r>
              </a:p>
              <a:p>
                <a:r>
                  <a:rPr lang="en-US" sz="1800" i="1" u="sng" dirty="0"/>
                  <a:t>Compact</a:t>
                </a:r>
                <a:r>
                  <a:rPr lang="en-US" sz="1800" dirty="0"/>
                  <a:t> : requires few words to express any function from the family.</a:t>
                </a:r>
              </a:p>
              <a:p>
                <a:r>
                  <a:rPr lang="en-US" sz="1800" i="1" u="sng" dirty="0"/>
                  <a:t>Efficient</a:t>
                </a:r>
                <a:r>
                  <a:rPr lang="en-US" sz="1800" dirty="0"/>
                  <a:t>: Takes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) time to compute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  <a:blipFill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71826" y="3304401"/>
                <a:ext cx="690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/>
                        </a:rPr>
                        <m:t>𝒉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200" b="1" i="1"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26" y="3304401"/>
                <a:ext cx="690574" cy="276999"/>
              </a:xfrm>
              <a:prstGeom prst="rect">
                <a:avLst/>
              </a:prstGeom>
              <a:blipFill rotWithShape="1">
                <a:blip r:embed="rId3"/>
                <a:stretch>
                  <a:fillRect r="-17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12440" y="2286000"/>
            <a:ext cx="18643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22860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30480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26670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ED78AF-6262-C813-FCBB-F4D50FC70277}"/>
              </a:ext>
            </a:extLst>
          </p:cNvPr>
          <p:cNvSpPr/>
          <p:nvPr/>
        </p:nvSpPr>
        <p:spPr>
          <a:xfrm>
            <a:off x="588096" y="3820357"/>
            <a:ext cx="466970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3DDE3E-0AE3-30EC-5B7C-78A710D124AC}"/>
              </a:ext>
            </a:extLst>
          </p:cNvPr>
          <p:cNvSpPr/>
          <p:nvPr/>
        </p:nvSpPr>
        <p:spPr>
          <a:xfrm>
            <a:off x="1524000" y="4637843"/>
            <a:ext cx="5638800" cy="3151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D4D25-E630-540D-E030-160A62C39B3C}"/>
              </a:ext>
            </a:extLst>
          </p:cNvPr>
          <p:cNvSpPr/>
          <p:nvPr/>
        </p:nvSpPr>
        <p:spPr>
          <a:xfrm>
            <a:off x="1472188" y="4963357"/>
            <a:ext cx="340461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6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" grpId="0"/>
      <p:bldP spid="3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990600" y="2057400"/>
            <a:ext cx="457200" cy="4038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6629400" y="2059259"/>
            <a:ext cx="457200" cy="40386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/>
          <p:cNvSpPr/>
          <p:nvPr/>
        </p:nvSpPr>
        <p:spPr>
          <a:xfrm>
            <a:off x="1143000" y="254433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1430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1430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1430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143000" y="4419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143000" y="487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1430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143000" y="5638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43000" y="594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1430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781800" y="262053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81800" y="3124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781800" y="3581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7818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7818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7818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81800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7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randomized algorithm: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Add each vertex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randomly independently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the cut defined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124200"/>
            <a:ext cx="4475895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3124200"/>
            <a:ext cx="447589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8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: size of cut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 returned by the randomized algorithm.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] =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present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the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cut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 i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905000"/>
            <a:ext cx="5943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48905" y="2895600"/>
            <a:ext cx="447589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3352800"/>
            <a:ext cx="447589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990600" y="2057400"/>
            <a:ext cx="457200" cy="4038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6629400" y="2059259"/>
            <a:ext cx="457200" cy="40386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3213410" y="39243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490224" y="393452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74" idx="2"/>
          </p:cNvCxnSpPr>
          <p:nvPr/>
        </p:nvCxnSpPr>
        <p:spPr>
          <a:xfrm flipH="1">
            <a:off x="3365810" y="4010722"/>
            <a:ext cx="11244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45916" y="410179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16" y="4101790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107509" y="34290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509" y="34290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73102" y="3430859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102" y="3430859"/>
                <a:ext cx="3754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61156" y="3429000"/>
            <a:ext cx="386644" cy="647700"/>
            <a:chOff x="1061156" y="3429000"/>
            <a:chExt cx="386644" cy="647700"/>
          </a:xfrm>
        </p:grpSpPr>
        <p:sp>
          <p:nvSpPr>
            <p:cNvPr id="35" name="Oval 34"/>
            <p:cNvSpPr/>
            <p:nvPr/>
          </p:nvSpPr>
          <p:spPr>
            <a:xfrm>
              <a:off x="1167057" y="39243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61156" y="3429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56" y="3429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6705600" y="3467100"/>
            <a:ext cx="375424" cy="647700"/>
            <a:chOff x="1061156" y="3429000"/>
            <a:chExt cx="375424" cy="647700"/>
          </a:xfrm>
        </p:grpSpPr>
        <p:sp>
          <p:nvSpPr>
            <p:cNvPr id="39" name="Oval 38"/>
            <p:cNvSpPr/>
            <p:nvPr/>
          </p:nvSpPr>
          <p:spPr>
            <a:xfrm>
              <a:off x="1167057" y="39243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061156" y="3429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56" y="3429000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93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066800" y="3429000"/>
            <a:ext cx="375424" cy="647700"/>
            <a:chOff x="1061156" y="3429000"/>
            <a:chExt cx="375424" cy="647700"/>
          </a:xfrm>
        </p:grpSpPr>
        <p:sp>
          <p:nvSpPr>
            <p:cNvPr id="42" name="Oval 41"/>
            <p:cNvSpPr/>
            <p:nvPr/>
          </p:nvSpPr>
          <p:spPr>
            <a:xfrm>
              <a:off x="1167057" y="39243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061156" y="3429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56" y="3429000"/>
                  <a:ext cx="37542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6705600" y="3467100"/>
            <a:ext cx="386644" cy="647700"/>
            <a:chOff x="1061156" y="3429000"/>
            <a:chExt cx="386644" cy="647700"/>
          </a:xfrm>
        </p:grpSpPr>
        <p:sp>
          <p:nvSpPr>
            <p:cNvPr id="45" name="Oval 44"/>
            <p:cNvSpPr/>
            <p:nvPr/>
          </p:nvSpPr>
          <p:spPr>
            <a:xfrm>
              <a:off x="1167057" y="39243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61156" y="3429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56" y="3429000"/>
                  <a:ext cx="38664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063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47605" y="5105400"/>
                <a:ext cx="365805" cy="61093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605" y="5105400"/>
                <a:ext cx="365805" cy="610936"/>
              </a:xfrm>
              <a:prstGeom prst="rect">
                <a:avLst/>
              </a:prstGeom>
              <a:blipFill rotWithShape="1">
                <a:blip r:embed="rId11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744313" y="5105400"/>
                <a:ext cx="365805" cy="61093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313" y="5105400"/>
                <a:ext cx="365805" cy="610936"/>
              </a:xfrm>
              <a:prstGeom prst="rect">
                <a:avLst/>
              </a:prstGeom>
              <a:blipFill rotWithShape="1">
                <a:blip r:embed="rId12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325922" y="514925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144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  <p:bldP spid="5" grpId="0"/>
      <p:bldP spid="32" grpId="0"/>
      <p:bldP spid="33" grpId="0"/>
      <p:bldP spid="7" grpId="0" animBg="1"/>
      <p:bldP spid="48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: size of cut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 returned by the randomized algorithm.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] =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present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the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cut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 i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Using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Fact 2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cut of size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in every graph with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edges.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F863-64BF-B495-F029-DAC70385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tournament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5A49F-5C84-FCF2-5EB8-076048D36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players.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Each pair of players have a match.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Each match has a </a:t>
                </a:r>
                <a:r>
                  <a:rPr lang="en-US" sz="2000" b="1" dirty="0"/>
                  <a:t>winner </a:t>
                </a:r>
                <a:r>
                  <a:rPr lang="en-US" sz="2000" dirty="0"/>
                  <a:t>and a </a:t>
                </a:r>
                <a:r>
                  <a:rPr lang="en-US" sz="2000" b="1" dirty="0"/>
                  <a:t>loser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many possible tournaments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All possible </a:t>
                </a:r>
                <a:r>
                  <a:rPr lang="en-US" sz="2000" b="1" dirty="0"/>
                  <a:t>directed complete </a:t>
                </a:r>
                <a:r>
                  <a:rPr lang="en-US" sz="2000" dirty="0"/>
                  <a:t>graphs on </a:t>
                </a:r>
                <a14:m>
                  <m:oMath xmlns:m="http://schemas.openxmlformats.org/officeDocument/2006/math">
                    <m:r>
                      <a:rPr lang="en-US" sz="2000" i="1" u="sng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u="sng" dirty="0"/>
                  <a:t> vertices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d>
                            <m:d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5A49F-5C84-FCF2-5EB8-076048D36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48287-BD95-EF42-B1C3-5ECBC5B6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6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be any positive integer. </a:t>
                </a:r>
              </a:p>
              <a:p>
                <a:pPr marL="0" indent="0">
                  <a:buNone/>
                </a:pPr>
                <a:r>
                  <a:rPr lang="en-US" sz="2000" dirty="0"/>
                  <a:t>Prove that if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subset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players, there is a player who defeats them all.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us use the framework described just now to solve this problem.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It suffices if we can show the following: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4754563"/>
              </a:xfrm>
              <a:blipFill rotWithShape="1">
                <a:blip r:embed="rId2"/>
                <a:stretch>
                  <a:fillRect l="-702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1676400"/>
                <a:ext cx="2390141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676400"/>
                <a:ext cx="2390141" cy="566694"/>
              </a:xfrm>
              <a:prstGeom prst="rect">
                <a:avLst/>
              </a:prstGeom>
              <a:blipFill rotWithShape="1">
                <a:blip r:embed="rId3"/>
                <a:stretch>
                  <a:fillRect r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52133" y="3248298"/>
            <a:ext cx="16850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Sample space =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5323" y="3258083"/>
            <a:ext cx="33738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Set of all possible tournaments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27238" y="3210185"/>
                <a:ext cx="2099357" cy="4172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Size of the set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238" y="3210185"/>
                <a:ext cx="2099357" cy="417230"/>
              </a:xfrm>
              <a:prstGeom prst="rect">
                <a:avLst/>
              </a:prstGeom>
              <a:blipFill rotWithShape="1">
                <a:blip r:embed="rId4"/>
                <a:stretch>
                  <a:fillRect l="-2017" r="-3746" b="-2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86200" y="1752600"/>
                <a:ext cx="51864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, then there exists a tournament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players </a:t>
                </a:r>
                <a:r>
                  <a:rPr lang="en-US" sz="2000" dirty="0" err="1"/>
                  <a:t>s.t.</a:t>
                </a:r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752600"/>
                <a:ext cx="518642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294" t="-7692" r="-152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468029" y="2133600"/>
            <a:ext cx="403674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24868" y="3669268"/>
            <a:ext cx="359066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Each tournament is equally likely.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80999" y="2135983"/>
            <a:ext cx="7123771" cy="37861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827165" y="2147134"/>
                <a:ext cx="13168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Property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165" y="2147134"/>
                <a:ext cx="131683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670" t="-6349" r="-642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stCxn id="25" idx="3"/>
          </p:cNvCxnSpPr>
          <p:nvPr/>
        </p:nvCxnSpPr>
        <p:spPr>
          <a:xfrm flipV="1">
            <a:off x="7504770" y="2325291"/>
            <a:ext cx="32239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95146" y="4292079"/>
                <a:ext cx="8153707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randomly picked tournament is </a:t>
                </a:r>
                <a:r>
                  <a:rPr lang="en-US" b="1" dirty="0"/>
                  <a:t>not</a:t>
                </a:r>
                <a:r>
                  <a:rPr lang="en-US" dirty="0"/>
                  <a:t> going to satisfy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probability&lt;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46" y="4292079"/>
                <a:ext cx="8153707" cy="369332"/>
              </a:xfrm>
              <a:prstGeom prst="rect">
                <a:avLst/>
              </a:prstGeom>
              <a:blipFill>
                <a:blip r:embed="rId7"/>
                <a:stretch>
                  <a:fillRect l="-522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Down Ribbon 32"/>
          <p:cNvSpPr/>
          <p:nvPr/>
        </p:nvSpPr>
        <p:spPr>
          <a:xfrm>
            <a:off x="2819400" y="5105400"/>
            <a:ext cx="3657600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shall now establish this inequality  systematically.</a:t>
            </a:r>
          </a:p>
        </p:txBody>
      </p:sp>
    </p:spTree>
    <p:extLst>
      <p:ext uri="{BB962C8B-B14F-4D97-AF65-F5344CB8AC3E}">
        <p14:creationId xmlns:p14="http://schemas.microsoft.com/office/powerpoint/2010/main" val="135595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7" grpId="0" animBg="1"/>
      <p:bldP spid="18" grpId="0" animBg="1"/>
      <p:bldP spid="19" grpId="0" animBg="1"/>
      <p:bldP spid="21" grpId="0" animBg="1"/>
      <p:bldP spid="24" grpId="0" animBg="1"/>
      <p:bldP spid="25" grpId="0" animBg="1"/>
      <p:bldP spid="26" grpId="0" animBg="1"/>
      <p:bldP spid="32" grpId="0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be any positive integer. </a:t>
                </a:r>
              </a:p>
              <a:p>
                <a:pPr marL="0" indent="0">
                  <a:buNone/>
                </a:pPr>
                <a:r>
                  <a:rPr lang="en-US" sz="2000" dirty="0"/>
                  <a:t>Prove that if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subset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players, there is a player who defeats them all.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4754563"/>
              </a:xfrm>
              <a:blipFill>
                <a:blip r:embed="rId2"/>
                <a:stretch>
                  <a:fillRect l="-731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1676400"/>
                <a:ext cx="2390141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676400"/>
                <a:ext cx="2390141" cy="566694"/>
              </a:xfrm>
              <a:prstGeom prst="rect">
                <a:avLst/>
              </a:prstGeom>
              <a:blipFill rotWithShape="1">
                <a:blip r:embed="rId3"/>
                <a:stretch>
                  <a:fillRect r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2590800" y="4953000"/>
            <a:ext cx="4191000" cy="1371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9005" y="640080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005" y="6400800"/>
                <a:ext cx="37459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5486400" y="5378605"/>
            <a:ext cx="838200" cy="533400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5792928" y="5560872"/>
            <a:ext cx="301343" cy="914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56304" y="6139934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04" y="6139934"/>
                <a:ext cx="37093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35052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" y="5378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" y="5645305"/>
                <a:ext cx="1216039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645305"/>
                <a:ext cx="1216039" cy="404983"/>
              </a:xfrm>
              <a:prstGeom prst="rect">
                <a:avLst/>
              </a:prstGeom>
              <a:blipFill rotWithShape="1">
                <a:blip r:embed="rId7"/>
                <a:stretch>
                  <a:fillRect t="-1493" r="-6030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95400" y="5378605"/>
                <a:ext cx="783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378605"/>
                <a:ext cx="78367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01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0" y="5542588"/>
                <a:ext cx="600934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42588"/>
                <a:ext cx="600934" cy="566694"/>
              </a:xfrm>
              <a:prstGeom prst="rect">
                <a:avLst/>
              </a:prstGeom>
              <a:blipFill rotWithShape="1">
                <a:blip r:embed="rId9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52133" y="3248298"/>
            <a:ext cx="16850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Sample space =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5323" y="3258083"/>
            <a:ext cx="33738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Set of all possible tournaments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27238" y="3210185"/>
                <a:ext cx="2099357" cy="4172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Size of the set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238" y="3210185"/>
                <a:ext cx="2099357" cy="417230"/>
              </a:xfrm>
              <a:prstGeom prst="rect">
                <a:avLst/>
              </a:prstGeom>
              <a:blipFill rotWithShape="1">
                <a:blip r:embed="rId10"/>
                <a:stretch>
                  <a:fillRect l="-2017" r="-3746" b="-2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886200" y="1752600"/>
            <a:ext cx="4565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, then there exists a tournament such that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24868" y="3669268"/>
            <a:ext cx="359066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Each tournament is equally likely.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80999" y="2135983"/>
            <a:ext cx="7123771" cy="37861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827165" y="2147134"/>
                <a:ext cx="13168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Property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165" y="2147134"/>
                <a:ext cx="1316835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3670" t="-6349" r="-642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stCxn id="25" idx="3"/>
          </p:cNvCxnSpPr>
          <p:nvPr/>
        </p:nvCxnSpPr>
        <p:spPr>
          <a:xfrm flipV="1">
            <a:off x="7504770" y="2325291"/>
            <a:ext cx="32239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69348" y="4278868"/>
                <a:ext cx="326903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Consider any subset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players.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48" y="4278868"/>
                <a:ext cx="326903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301" t="-6349" r="-278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969348" y="4254707"/>
            <a:ext cx="362490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Consider any player outside this set.</a:t>
            </a:r>
          </a:p>
        </p:txBody>
      </p:sp>
      <p:sp>
        <p:nvSpPr>
          <p:cNvPr id="23" name="Cloud Callout 22"/>
          <p:cNvSpPr/>
          <p:nvPr/>
        </p:nvSpPr>
        <p:spPr>
          <a:xfrm>
            <a:off x="76199" y="4038600"/>
            <a:ext cx="3200401" cy="1066800"/>
          </a:xfrm>
          <a:prstGeom prst="cloudCallout">
            <a:avLst>
              <a:gd name="adj1" fmla="val -24356"/>
              <a:gd name="adj2" fmla="val 7228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is the probability that this player defeats all players of the set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50939" y="5638800"/>
                <a:ext cx="604717" cy="37427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39" y="5638800"/>
                <a:ext cx="604717" cy="374270"/>
              </a:xfrm>
              <a:prstGeom prst="rect">
                <a:avLst/>
              </a:prstGeom>
              <a:blipFill rotWithShape="1">
                <a:blip r:embed="rId13"/>
                <a:stretch>
                  <a:fillRect t="-4762" r="-11765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loud Callout 30"/>
          <p:cNvSpPr/>
          <p:nvPr/>
        </p:nvSpPr>
        <p:spPr>
          <a:xfrm>
            <a:off x="65049" y="4038600"/>
            <a:ext cx="3897351" cy="1018478"/>
          </a:xfrm>
          <a:prstGeom prst="cloudCallout">
            <a:avLst>
              <a:gd name="adj1" fmla="val -16570"/>
              <a:gd name="adj2" fmla="val 727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is the probability that this player does not defeat all players of the set ?</a:t>
            </a:r>
          </a:p>
        </p:txBody>
      </p:sp>
      <p:sp>
        <p:nvSpPr>
          <p:cNvPr id="33" name="Cloud Callout 32"/>
          <p:cNvSpPr/>
          <p:nvPr/>
        </p:nvSpPr>
        <p:spPr>
          <a:xfrm>
            <a:off x="76200" y="4038600"/>
            <a:ext cx="4125951" cy="1018478"/>
          </a:xfrm>
          <a:prstGeom prst="cloudCallout">
            <a:avLst>
              <a:gd name="adj1" fmla="val -16570"/>
              <a:gd name="adj2" fmla="val 727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is the probability that no player outside the set defeats all players of the set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loud Callout 33"/>
              <p:cNvSpPr/>
              <p:nvPr/>
            </p:nvSpPr>
            <p:spPr>
              <a:xfrm>
                <a:off x="-685801" y="4038600"/>
                <a:ext cx="5559395" cy="1219200"/>
              </a:xfrm>
              <a:prstGeom prst="cloudCallout">
                <a:avLst>
                  <a:gd name="adj1" fmla="val -16570"/>
                  <a:gd name="adj2" fmla="val 7273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Such subsets. So what is an upper bound on the probability that the tournament does not satisfy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 </a:t>
                </a:r>
              </a:p>
            </p:txBody>
          </p:sp>
        </mc:Choice>
        <mc:Fallback xmlns="">
          <p:sp>
            <p:nvSpPr>
              <p:cNvPr id="34" name="Cloud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801" y="4038600"/>
                <a:ext cx="5559395" cy="1219200"/>
              </a:xfrm>
              <a:prstGeom prst="cloudCallout">
                <a:avLst>
                  <a:gd name="adj1" fmla="val -16570"/>
                  <a:gd name="adj2" fmla="val 72737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676288" y="6324600"/>
            <a:ext cx="253114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Hint</a:t>
            </a:r>
            <a:r>
              <a:rPr lang="en-US" dirty="0"/>
              <a:t>: Use Union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837650" y="5648740"/>
                <a:ext cx="603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50" y="5648740"/>
                <a:ext cx="603049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31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91344" y="6206841"/>
            <a:ext cx="163352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 are done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0CD65-D0B1-F783-A6F6-4937BC15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19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 animBg="1"/>
      <p:bldP spid="13" grpId="0"/>
      <p:bldP spid="14" grpId="0"/>
      <p:bldP spid="15" grpId="0"/>
      <p:bldP spid="22" grpId="0" animBg="1"/>
      <p:bldP spid="22" grpId="1" animBg="1"/>
      <p:bldP spid="29" grpId="0" animBg="1"/>
      <p:bldP spid="29" grpId="1" animBg="1"/>
      <p:bldP spid="23" grpId="0" animBg="1"/>
      <p:bldP spid="23" grpId="1" animBg="1"/>
      <p:bldP spid="27" grpId="0" animBg="1"/>
      <p:bldP spid="27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0" grpId="0" animBg="1"/>
      <p:bldP spid="30" grpId="1" animBg="1"/>
      <p:bldP spid="35" grpId="0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problem </a:t>
            </a:r>
            <a:r>
              <a:rPr lang="en-US" sz="3600" dirty="0">
                <a:solidFill>
                  <a:srgbClr val="0070C0"/>
                </a:solidFill>
              </a:rPr>
              <a:t>4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Sum free subset</a:t>
            </a:r>
            <a:r>
              <a:rPr lang="en-US" sz="3600" dirty="0"/>
              <a:t> of large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C70119-4C12-2F46-A30E-7CB66F79F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4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5B3-29B5-D3E9-2360-7A4643F0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The intuition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E5B20-8B2A-0977-C9E6-EA8480476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Recall the analysis we carried out for the 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>
                          <a:latin typeface="Cambria Math"/>
                        </a:rPr>
                        <m:t>𝐦𝐨𝐝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key insight we obtained was the following: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are picked randomly uniformly from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],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Since we wish to achieve the above bound for any arbitrary pair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),</a:t>
                </a:r>
              </a:p>
              <a:p>
                <a:pPr marL="0" indent="0">
                  <a:buNone/>
                </a:pPr>
                <a:r>
                  <a:rPr lang="en-US" sz="2000" dirty="0"/>
                  <a:t>we may use a function which maps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to </a:t>
                </a:r>
                <a:r>
                  <a:rPr lang="en-US" sz="2000" i="1" dirty="0"/>
                  <a:t>random elements </a:t>
                </a:r>
                <a:r>
                  <a:rPr lang="en-US" sz="2000" dirty="0"/>
                  <a:t>of 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E5B20-8B2A-0977-C9E6-EA8480476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0607D-D837-1CB7-2CE7-668D6B30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71176F-A3F9-D3ED-3ED3-7A658176D775}"/>
              </a:ext>
            </a:extLst>
          </p:cNvPr>
          <p:cNvSpPr/>
          <p:nvPr/>
        </p:nvSpPr>
        <p:spPr>
          <a:xfrm>
            <a:off x="5219700" y="4989929"/>
            <a:ext cx="2667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3867EC-EC89-95C3-BD6C-C34DF0F7E844}"/>
              </a:ext>
            </a:extLst>
          </p:cNvPr>
          <p:cNvSpPr/>
          <p:nvPr/>
        </p:nvSpPr>
        <p:spPr>
          <a:xfrm>
            <a:off x="2895600" y="4953000"/>
            <a:ext cx="2667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12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subset that is sum-free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positive integers. </a:t>
                </a:r>
              </a:p>
              <a:p>
                <a:pPr marL="0" indent="0">
                  <a:buNone/>
                </a:pPr>
                <a:r>
                  <a:rPr lang="en-US" sz="2000" dirty="0"/>
                  <a:t>Aim is to compute a </a:t>
                </a:r>
                <a:r>
                  <a:rPr lang="en-US" sz="2000" b="1" dirty="0"/>
                  <a:t>large</a:t>
                </a:r>
                <a:r>
                  <a:rPr lang="en-US" sz="2000" dirty="0"/>
                  <a:t> subset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do not exist three elements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 large can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for </a:t>
                </a:r>
                <a:r>
                  <a:rPr lang="en-US" sz="2000" b="1" dirty="0"/>
                  <a:t>any arbitrary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Answer: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9600" y="5650468"/>
            <a:ext cx="7037504" cy="674132"/>
            <a:chOff x="914400" y="2743200"/>
            <a:chExt cx="7037504" cy="674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14400" y="3048000"/>
                  <a:ext cx="7037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/>
                    <a:t>                …                                                                              …            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048000"/>
                  <a:ext cx="703750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3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9906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4097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8669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2385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576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676900" y="28194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134100" y="28194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20000" y="27813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276600" y="53340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5334000"/>
            <a:ext cx="0" cy="978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3352800" y="5911334"/>
            <a:ext cx="2362200" cy="4572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19400" y="5943600"/>
                <a:ext cx="3002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   …    …  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943600"/>
                <a:ext cx="300274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52228" y="4964668"/>
                <a:ext cx="217719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=[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..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228" y="4964668"/>
                <a:ext cx="21771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521" t="-8197" r="-39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320772" y="6398271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772" y="6398271"/>
                <a:ext cx="36901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43600" y="4983253"/>
                <a:ext cx="104067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983253"/>
                <a:ext cx="104067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578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5774" y="4958421"/>
                <a:ext cx="227119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easy example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74" y="4958421"/>
                <a:ext cx="2271199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33" t="-6349" r="-32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loud Callout 22"/>
              <p:cNvSpPr/>
              <p:nvPr/>
            </p:nvSpPr>
            <p:spPr>
              <a:xfrm>
                <a:off x="5791200" y="1219200"/>
                <a:ext cx="3048000" cy="1371600"/>
              </a:xfrm>
              <a:prstGeom prst="cloudCallout">
                <a:avLst>
                  <a:gd name="adj1" fmla="val 27947"/>
                  <a:gd name="adj2" fmla="val 6811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we somehow </a:t>
                </a:r>
                <a:r>
                  <a:rPr lang="en-US" i="1" dirty="0">
                    <a:solidFill>
                      <a:schemeClr val="tx1"/>
                    </a:solidFill>
                  </a:rPr>
                  <a:t>map</a:t>
                </a:r>
                <a:r>
                  <a:rPr lang="en-US" dirty="0">
                    <a:solidFill>
                      <a:schemeClr val="tx1"/>
                    </a:solidFill>
                  </a:rPr>
                  <a:t> any arbitrary 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 this easy example ?</a:t>
                </a:r>
              </a:p>
            </p:txBody>
          </p:sp>
        </mc:Choice>
        <mc:Fallback xmlns="">
          <p:sp>
            <p:nvSpPr>
              <p:cNvPr id="23" name="Cloud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219200"/>
                <a:ext cx="3048000" cy="1371600"/>
              </a:xfrm>
              <a:prstGeom prst="cloudCallout">
                <a:avLst>
                  <a:gd name="adj1" fmla="val 27947"/>
                  <a:gd name="adj2" fmla="val 68111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313425" y="2939534"/>
            <a:ext cx="22321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Yes, by randomization</a:t>
            </a:r>
          </a:p>
        </p:txBody>
      </p:sp>
    </p:spTree>
    <p:extLst>
      <p:ext uri="{BB962C8B-B14F-4D97-AF65-F5344CB8AC3E}">
        <p14:creationId xmlns:p14="http://schemas.microsoft.com/office/powerpoint/2010/main" val="79161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3" grpId="0"/>
      <p:bldP spid="19" grpId="0" animBg="1"/>
      <p:bldP spid="21" grpId="0"/>
      <p:bldP spid="22" grpId="0" animBg="1"/>
      <p:bldP spid="20" grpId="0" animBg="1"/>
      <p:bldP spid="23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E99F-510A-40F0-9069-D9175732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42B3-2F25-1718-739D-B81B94F41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Attempt the problem mentioned on the previous slide using the hint.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91DE0-B7E8-56AD-E7AD-7324C748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0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Revisiting</a:t>
            </a:r>
            <a:r>
              <a:rPr lang="en-US" b="1" dirty="0">
                <a:solidFill>
                  <a:srgbClr val="7030A0"/>
                </a:solidFill>
              </a:rPr>
              <a:t> mod</a:t>
            </a:r>
            <a:r>
              <a:rPr lang="en-US" b="1" dirty="0"/>
              <a:t> operation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 :  a prime number</a:t>
                </a:r>
              </a:p>
              <a:p>
                <a:pPr marL="0" indent="0">
                  <a:buNone/>
                </a:pPr>
                <a:r>
                  <a:rPr lang="en-US" sz="1800" dirty="0"/>
                  <a:t>Assume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{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{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03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4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5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657601" y="1600200"/>
                <a:ext cx="5410200" cy="47851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𝑖𝑥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b="1">
                          <a:latin typeface="Cambria Math"/>
                        </a:rPr>
                        <m:t>𝐦𝐨𝐝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en-US" sz="1800" b="1" dirty="0">
                    <a:solidFill>
                      <a:srgbClr val="7030A0"/>
                    </a:solidFill>
                  </a:rPr>
                </a:b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Fact:</a:t>
                </a:r>
              </a:p>
              <a:p>
                <a:pPr marL="0" indent="0">
                  <a:buNone/>
                </a:pPr>
                <a:r>
                  <a:rPr lang="en-US" sz="1800" dirty="0"/>
                  <a:t>If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[1,…,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/>
                  <a:t> is distributed randomly uniformly in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1" name="Content Placeholder 5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657601" y="1600200"/>
                <a:ext cx="5410200" cy="4785181"/>
              </a:xfrm>
              <a:blipFill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76200" y="1676400"/>
            <a:ext cx="1143000" cy="4431983"/>
            <a:chOff x="76200" y="1676400"/>
            <a:chExt cx="1143000" cy="4431983"/>
          </a:xfrm>
        </p:grpSpPr>
        <p:grpSp>
          <p:nvGrpSpPr>
            <p:cNvPr id="20" name="Group 19"/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3"/>
                  <a:stretch>
                    <a:fillRect t="-573" r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Oval 35"/>
          <p:cNvSpPr/>
          <p:nvPr/>
        </p:nvSpPr>
        <p:spPr>
          <a:xfrm>
            <a:off x="990600" y="3657600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43387" y="3581400"/>
            <a:ext cx="471013" cy="369332"/>
            <a:chOff x="443387" y="3581400"/>
            <a:chExt cx="471013" cy="369332"/>
          </a:xfrm>
        </p:grpSpPr>
        <p:sp>
          <p:nvSpPr>
            <p:cNvPr id="39" name="Right Arrow 38"/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524000" y="2895600"/>
            <a:ext cx="1066800" cy="798537"/>
            <a:chOff x="1524000" y="2782863"/>
            <a:chExt cx="1066800" cy="798537"/>
          </a:xfrm>
        </p:grpSpPr>
        <p:sp>
          <p:nvSpPr>
            <p:cNvPr id="41" name="Right Arrow 40"/>
            <p:cNvSpPr/>
            <p:nvPr/>
          </p:nvSpPr>
          <p:spPr>
            <a:xfrm>
              <a:off x="1524000" y="3020568"/>
              <a:ext cx="1066800" cy="560832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602856" y="2782863"/>
                  <a:ext cx="506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856" y="2782863"/>
                  <a:ext cx="50648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𝑖𝑥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en-US" b="1" dirty="0">
                    <a:solidFill>
                      <a:srgbClr val="7030A0"/>
                    </a:solidFill>
                  </a:rPr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D1CF83-AAE1-6933-F5D9-B19A96EA0677}"/>
                  </a:ext>
                </a:extLst>
              </p:cNvPr>
              <p:cNvSpPr txBox="1"/>
              <p:nvPr/>
            </p:nvSpPr>
            <p:spPr>
              <a:xfrm>
                <a:off x="1747756" y="1600200"/>
                <a:ext cx="98705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1</a:t>
                </a:r>
              </a:p>
              <a:p>
                <a:pPr algn="r"/>
                <a:r>
                  <a:rPr lang="en-US" dirty="0"/>
                  <a:t>2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2400" dirty="0"/>
                  <a:t> 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1200" dirty="0"/>
                  <a:t> 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endParaRPr lang="en-US" dirty="0"/>
              </a:p>
              <a:p>
                <a:endParaRPr lang="en-US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D1CF83-AAE1-6933-F5D9-B19A96EA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756" y="1600200"/>
                <a:ext cx="987052" cy="4524315"/>
              </a:xfrm>
              <a:prstGeom prst="rect">
                <a:avLst/>
              </a:prstGeom>
              <a:blipFill>
                <a:blip r:embed="rId7"/>
                <a:stretch>
                  <a:fillRect t="-809" r="-4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A0FD1DB7-AC81-AEB7-0C72-C1D5E3086236}"/>
              </a:ext>
            </a:extLst>
          </p:cNvPr>
          <p:cNvGrpSpPr/>
          <p:nvPr/>
        </p:nvGrpSpPr>
        <p:grpSpPr>
          <a:xfrm>
            <a:off x="2764971" y="1676757"/>
            <a:ext cx="228600" cy="4343043"/>
            <a:chOff x="990600" y="1752600"/>
            <a:chExt cx="228600" cy="434304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80B1C3D-6D2B-0369-3A50-5C828735827E}"/>
                </a:ext>
              </a:extLst>
            </p:cNvPr>
            <p:cNvSpPr/>
            <p:nvPr/>
          </p:nvSpPr>
          <p:spPr>
            <a:xfrm>
              <a:off x="990600" y="2133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5740BA7-65EC-F0E1-B45F-2D5D82FF6DAE}"/>
                </a:ext>
              </a:extLst>
            </p:cNvPr>
            <p:cNvSpPr/>
            <p:nvPr/>
          </p:nvSpPr>
          <p:spPr>
            <a:xfrm>
              <a:off x="990600" y="24384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A2E0D32-6E91-53D1-3C5E-A5B44CAF596A}"/>
                </a:ext>
              </a:extLst>
            </p:cNvPr>
            <p:cNvSpPr/>
            <p:nvPr/>
          </p:nvSpPr>
          <p:spPr>
            <a:xfrm>
              <a:off x="990600" y="3048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15F7415-4844-17EC-7551-1AD9195A9255}"/>
                </a:ext>
              </a:extLst>
            </p:cNvPr>
            <p:cNvSpPr/>
            <p:nvPr/>
          </p:nvSpPr>
          <p:spPr>
            <a:xfrm>
              <a:off x="990600" y="27432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D9B9433-BCA5-03F5-26BC-675DE65CA80F}"/>
                </a:ext>
              </a:extLst>
            </p:cNvPr>
            <p:cNvSpPr/>
            <p:nvPr/>
          </p:nvSpPr>
          <p:spPr>
            <a:xfrm>
              <a:off x="990600" y="33528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DDA0823-97BF-A91A-D7E2-8F2DD5E3B545}"/>
                </a:ext>
              </a:extLst>
            </p:cNvPr>
            <p:cNvSpPr/>
            <p:nvPr/>
          </p:nvSpPr>
          <p:spPr>
            <a:xfrm>
              <a:off x="990600" y="3657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2F1C4E4-F591-A83A-CB65-C19886FECCA5}"/>
                </a:ext>
              </a:extLst>
            </p:cNvPr>
            <p:cNvSpPr/>
            <p:nvPr/>
          </p:nvSpPr>
          <p:spPr>
            <a:xfrm>
              <a:off x="990600" y="39624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F4FFBDA-2110-A7EB-DCAC-4E8626B59122}"/>
                </a:ext>
              </a:extLst>
            </p:cNvPr>
            <p:cNvSpPr/>
            <p:nvPr/>
          </p:nvSpPr>
          <p:spPr>
            <a:xfrm>
              <a:off x="990600" y="42672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34B779-A346-BD4E-890C-182BF3530B46}"/>
                </a:ext>
              </a:extLst>
            </p:cNvPr>
            <p:cNvSpPr/>
            <p:nvPr/>
          </p:nvSpPr>
          <p:spPr>
            <a:xfrm>
              <a:off x="990600" y="4572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0B1F16A-83A1-ABBE-409A-3CF5F8C97732}"/>
                </a:ext>
              </a:extLst>
            </p:cNvPr>
            <p:cNvSpPr/>
            <p:nvPr/>
          </p:nvSpPr>
          <p:spPr>
            <a:xfrm>
              <a:off x="990600" y="48768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8289E90-AB4B-3E38-131B-29877EEE7D29}"/>
                </a:ext>
              </a:extLst>
            </p:cNvPr>
            <p:cNvSpPr/>
            <p:nvPr/>
          </p:nvSpPr>
          <p:spPr>
            <a:xfrm>
              <a:off x="990600" y="5196681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22B6E71-FA98-BB05-84D2-9B0F5A715C87}"/>
                </a:ext>
              </a:extLst>
            </p:cNvPr>
            <p:cNvSpPr/>
            <p:nvPr/>
          </p:nvSpPr>
          <p:spPr>
            <a:xfrm>
              <a:off x="990600" y="5547162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FEAAB41-D16E-0502-A689-16D6314EB003}"/>
                </a:ext>
              </a:extLst>
            </p:cNvPr>
            <p:cNvSpPr/>
            <p:nvPr/>
          </p:nvSpPr>
          <p:spPr>
            <a:xfrm>
              <a:off x="990600" y="5867043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65682D3-C904-D263-D951-7DA2EF453974}"/>
                </a:ext>
              </a:extLst>
            </p:cNvPr>
            <p:cNvSpPr/>
            <p:nvPr/>
          </p:nvSpPr>
          <p:spPr>
            <a:xfrm>
              <a:off x="990600" y="1752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9AA3997-EF45-2215-0FC7-E42AC8B4E339}"/>
              </a:ext>
            </a:extLst>
          </p:cNvPr>
          <p:cNvSpPr/>
          <p:nvPr/>
        </p:nvSpPr>
        <p:spPr>
          <a:xfrm>
            <a:off x="4495800" y="3657600"/>
            <a:ext cx="2971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8EE710-CE67-4608-CE22-DB0C876A1EC6}"/>
              </a:ext>
            </a:extLst>
          </p:cNvPr>
          <p:cNvSpPr/>
          <p:nvPr/>
        </p:nvSpPr>
        <p:spPr>
          <a:xfrm>
            <a:off x="7467600" y="3657600"/>
            <a:ext cx="1600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72188E-CAE0-B417-56D3-A71D63AB2877}"/>
                  </a:ext>
                </a:extLst>
              </p:cNvPr>
              <p:cNvSpPr txBox="1"/>
              <p:nvPr/>
            </p:nvSpPr>
            <p:spPr>
              <a:xfrm>
                <a:off x="4660039" y="5036228"/>
                <a:ext cx="3652475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P</a:t>
                </a:r>
                <a:r>
                  <a:rPr lang="en-US" b="1" dirty="0"/>
                  <a:t>       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 |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] = </a:t>
                </a:r>
                <a:r>
                  <a:rPr lang="en-US" sz="3200" dirty="0">
                    <a:solidFill>
                      <a:srgbClr val="C00000"/>
                    </a:solidFill>
                  </a:rPr>
                  <a:t>?</a:t>
                </a: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72188E-CAE0-B417-56D3-A71D63AB2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39" y="5036228"/>
                <a:ext cx="3652475" cy="584775"/>
              </a:xfrm>
              <a:prstGeom prst="rect">
                <a:avLst/>
              </a:prstGeom>
              <a:blipFill>
                <a:blip r:embed="rId8"/>
                <a:stretch>
                  <a:fillRect l="-4152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134CE8-2292-73BE-CDA1-994F531E2171}"/>
                  </a:ext>
                </a:extLst>
              </p:cNvPr>
              <p:cNvSpPr txBox="1"/>
              <p:nvPr/>
            </p:nvSpPr>
            <p:spPr>
              <a:xfrm>
                <a:off x="4719556" y="5361801"/>
                <a:ext cx="6566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134CE8-2292-73BE-CDA1-994F531E2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556" y="5361801"/>
                <a:ext cx="65665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1F30D44B-74D6-0E8A-C280-7C83E23C1C22}"/>
              </a:ext>
            </a:extLst>
          </p:cNvPr>
          <p:cNvSpPr/>
          <p:nvPr/>
        </p:nvSpPr>
        <p:spPr>
          <a:xfrm>
            <a:off x="5981700" y="4305657"/>
            <a:ext cx="1600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9BFD7A-008A-1410-D6F7-146C07310F9D}"/>
                  </a:ext>
                </a:extLst>
              </p:cNvPr>
              <p:cNvSpPr txBox="1"/>
              <p:nvPr/>
            </p:nvSpPr>
            <p:spPr>
              <a:xfrm>
                <a:off x="7696200" y="5029200"/>
                <a:ext cx="1505732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9BFD7A-008A-1410-D6F7-146C07310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029200"/>
                <a:ext cx="1505732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151E960C-AE62-0441-90A5-0703D6267DB9}"/>
              </a:ext>
            </a:extLst>
          </p:cNvPr>
          <p:cNvSpPr/>
          <p:nvPr/>
        </p:nvSpPr>
        <p:spPr>
          <a:xfrm>
            <a:off x="3962400" y="533400"/>
            <a:ext cx="3733800" cy="884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B598689-DDB6-D244-974E-6CD0602125FF}"/>
              </a:ext>
            </a:extLst>
          </p:cNvPr>
          <p:cNvGrpSpPr/>
          <p:nvPr/>
        </p:nvGrpSpPr>
        <p:grpSpPr>
          <a:xfrm>
            <a:off x="423309" y="4507468"/>
            <a:ext cx="428704" cy="369332"/>
            <a:chOff x="485696" y="3581400"/>
            <a:chExt cx="428704" cy="369332"/>
          </a:xfrm>
        </p:grpSpPr>
        <p:sp>
          <p:nvSpPr>
            <p:cNvPr id="68" name="Right Arrow 46">
              <a:extLst>
                <a:ext uri="{FF2B5EF4-FFF2-40B4-BE49-F238E27FC236}">
                  <a16:creationId xmlns:a16="http://schemas.microsoft.com/office/drawing/2014/main" id="{1875BD17-AA84-4D40-B56F-C28ADB316633}"/>
                </a:ext>
              </a:extLst>
            </p:cNvPr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62BA817-DA6A-E64D-80ED-7E85E3D1C166}"/>
                    </a:ext>
                  </a:extLst>
                </p:cNvPr>
                <p:cNvSpPr txBox="1"/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72DEC75-5829-D64C-BFF1-D23BE1478E8C}"/>
                  </a:ext>
                </a:extLst>
              </p:cNvPr>
              <p:cNvSpPr txBox="1"/>
              <p:nvPr/>
            </p:nvSpPr>
            <p:spPr>
              <a:xfrm>
                <a:off x="2974848" y="472725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72DEC75-5829-D64C-BFF1-D23BE1478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848" y="4727252"/>
                <a:ext cx="37093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3841D64-50EB-F147-8459-6639B6DB8D7B}"/>
                  </a:ext>
                </a:extLst>
              </p:cNvPr>
              <p:cNvSpPr txBox="1"/>
              <p:nvPr/>
            </p:nvSpPr>
            <p:spPr>
              <a:xfrm>
                <a:off x="2974848" y="2590800"/>
                <a:ext cx="423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3841D64-50EB-F147-8459-6639B6DB8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848" y="2590800"/>
                <a:ext cx="423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6FE61FA1-7026-664A-B1DC-98C7080ED958}"/>
              </a:ext>
            </a:extLst>
          </p:cNvPr>
          <p:cNvSpPr/>
          <p:nvPr/>
        </p:nvSpPr>
        <p:spPr>
          <a:xfrm>
            <a:off x="2764971" y="4808725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AA04076-5FB2-654B-A40B-BACDF0D1C160}"/>
              </a:ext>
            </a:extLst>
          </p:cNvPr>
          <p:cNvSpPr/>
          <p:nvPr/>
        </p:nvSpPr>
        <p:spPr>
          <a:xfrm>
            <a:off x="2764971" y="26670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9E82197-2F46-400E-3B04-86B0F5F3113E}"/>
              </a:ext>
            </a:extLst>
          </p:cNvPr>
          <p:cNvSpPr/>
          <p:nvPr/>
        </p:nvSpPr>
        <p:spPr>
          <a:xfrm rot="10800000">
            <a:off x="6707661" y="5539741"/>
            <a:ext cx="216257" cy="58477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2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9792 0 C 0.14184 0 0.19584 0.06991 0.19584 0.12731 L 0.19584 0.25463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1273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36" grpId="0" uiExpand="1" animBg="1"/>
      <p:bldP spid="36" grpId="1" uiExpand="1" animBg="1"/>
      <p:bldP spid="36" grpId="2" uiExpand="1" animBg="1"/>
      <p:bldP spid="2" grpId="0"/>
      <p:bldP spid="8" grpId="0"/>
      <p:bldP spid="3" grpId="0" animBg="1"/>
      <p:bldP spid="21" grpId="0" animBg="1"/>
      <p:bldP spid="22" grpId="0" animBg="1"/>
      <p:bldP spid="23" grpId="0"/>
      <p:bldP spid="24" grpId="0" animBg="1"/>
      <p:bldP spid="25" grpId="0" animBg="1"/>
      <p:bldP spid="52" grpId="0" animBg="1"/>
      <p:bldP spid="70" grpId="0"/>
      <p:bldP spid="71" grpId="0"/>
      <p:bldP spid="73" grpId="0" animBg="1"/>
      <p:bldP spid="74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4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5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657601" y="1600200"/>
                <a:ext cx="5410200" cy="47851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>
                          <a:latin typeface="Cambria Math"/>
                        </a:rPr>
                        <m:t>𝐦𝐨𝐝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Fact:</a:t>
                </a:r>
              </a:p>
              <a:p>
                <a:pPr marL="0" indent="0">
                  <a:buNone/>
                </a:pPr>
                <a:r>
                  <a:rPr lang="en-US" sz="1800" dirty="0"/>
                  <a:t>If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[0,…,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/>
                  <a:t> is distributed randomly uniformly in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[0,…,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[0,…,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1" name="Content Placeholder 5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657601" y="1600200"/>
                <a:ext cx="5410200" cy="4785181"/>
              </a:xfrm>
              <a:blipFill>
                <a:blip r:embed="rId2"/>
                <a:stretch>
                  <a:fillRect l="-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76200" y="1676400"/>
            <a:ext cx="1143000" cy="4431983"/>
            <a:chOff x="76200" y="1676400"/>
            <a:chExt cx="1143000" cy="4431983"/>
          </a:xfrm>
        </p:grpSpPr>
        <p:grpSp>
          <p:nvGrpSpPr>
            <p:cNvPr id="20" name="Group 19"/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3"/>
                  <a:stretch>
                    <a:fillRect t="-573" r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Oval 35"/>
          <p:cNvSpPr/>
          <p:nvPr/>
        </p:nvSpPr>
        <p:spPr>
          <a:xfrm>
            <a:off x="990600" y="3657600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43387" y="3581400"/>
            <a:ext cx="471013" cy="369332"/>
            <a:chOff x="443387" y="3581400"/>
            <a:chExt cx="471013" cy="369332"/>
          </a:xfrm>
        </p:grpSpPr>
        <p:sp>
          <p:nvSpPr>
            <p:cNvPr id="39" name="Right Arrow 38"/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524000" y="2895600"/>
            <a:ext cx="1066800" cy="798537"/>
            <a:chOff x="1524000" y="2782863"/>
            <a:chExt cx="1066800" cy="798537"/>
          </a:xfrm>
        </p:grpSpPr>
        <p:sp>
          <p:nvSpPr>
            <p:cNvPr id="41" name="Right Arrow 40"/>
            <p:cNvSpPr/>
            <p:nvPr/>
          </p:nvSpPr>
          <p:spPr>
            <a:xfrm>
              <a:off x="1524000" y="3020568"/>
              <a:ext cx="1066800" cy="560832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602856" y="2782863"/>
                  <a:ext cx="49808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856" y="2782863"/>
                  <a:ext cx="498085" cy="391261"/>
                </a:xfrm>
                <a:prstGeom prst="rect">
                  <a:avLst/>
                </a:prstGeom>
                <a:blipFill>
                  <a:blip r:embed="rId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440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/>
                      </a:rPr>
                      <m:t>𝐦𝐨𝐝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4400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D1CF83-AAE1-6933-F5D9-B19A96EA0677}"/>
                  </a:ext>
                </a:extLst>
              </p:cNvPr>
              <p:cNvSpPr txBox="1"/>
              <p:nvPr/>
            </p:nvSpPr>
            <p:spPr>
              <a:xfrm>
                <a:off x="1747756" y="1600200"/>
                <a:ext cx="987052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0</a:t>
                </a:r>
              </a:p>
              <a:p>
                <a:pPr algn="r"/>
                <a:r>
                  <a:rPr lang="en-US" dirty="0"/>
                  <a:t>1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2400" dirty="0"/>
                  <a:t> 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1200" dirty="0"/>
                  <a:t> 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endParaRPr lang="en-US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D1CF83-AAE1-6933-F5D9-B19A96EA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756" y="1600200"/>
                <a:ext cx="987052" cy="4801314"/>
              </a:xfrm>
              <a:prstGeom prst="rect">
                <a:avLst/>
              </a:prstGeom>
              <a:blipFill>
                <a:blip r:embed="rId7"/>
                <a:stretch>
                  <a:fillRect t="-762" r="-4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C37A0DB7-1593-AD86-7D89-9BD49BA1CDBE}"/>
              </a:ext>
            </a:extLst>
          </p:cNvPr>
          <p:cNvGrpSpPr/>
          <p:nvPr/>
        </p:nvGrpSpPr>
        <p:grpSpPr>
          <a:xfrm>
            <a:off x="2746248" y="1676757"/>
            <a:ext cx="247323" cy="4604267"/>
            <a:chOff x="2746248" y="1804957"/>
            <a:chExt cx="247323" cy="460426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0FD1DB7-AC81-AEB7-0C72-C1D5E3086236}"/>
                </a:ext>
              </a:extLst>
            </p:cNvPr>
            <p:cNvGrpSpPr/>
            <p:nvPr/>
          </p:nvGrpSpPr>
          <p:grpSpPr>
            <a:xfrm>
              <a:off x="2764971" y="1804957"/>
              <a:ext cx="228600" cy="4267200"/>
              <a:chOff x="990600" y="1752600"/>
              <a:chExt cx="228600" cy="426720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80B1C3D-6D2B-0369-3A50-5C828735827E}"/>
                  </a:ext>
                </a:extLst>
              </p:cNvPr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5740BA7-65EC-F0E1-B45F-2D5D82FF6DAE}"/>
                  </a:ext>
                </a:extLst>
              </p:cNvPr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A2E0D32-6E91-53D1-3C5E-A5B44CAF596A}"/>
                  </a:ext>
                </a:extLst>
              </p:cNvPr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15F7415-4844-17EC-7551-1AD9195A9255}"/>
                  </a:ext>
                </a:extLst>
              </p:cNvPr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9B9433-BCA5-03F5-26BC-675DE65CA80F}"/>
                  </a:ext>
                </a:extLst>
              </p:cNvPr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DDA0823-97BF-A91A-D7E2-8F2DD5E3B545}"/>
                  </a:ext>
                </a:extLst>
              </p:cNvPr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2F1C4E4-F591-A83A-CB65-C19886FECCA5}"/>
                  </a:ext>
                </a:extLst>
              </p:cNvPr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F4FFBDA-2110-A7EB-DCAC-4E8626B59122}"/>
                  </a:ext>
                </a:extLst>
              </p:cNvPr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734B779-A346-BD4E-890C-182BF3530B46}"/>
                  </a:ext>
                </a:extLst>
              </p:cNvPr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0B1F16A-83A1-ABBE-409A-3CF5F8C97732}"/>
                  </a:ext>
                </a:extLst>
              </p:cNvPr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8289E90-AB4B-3E38-131B-29877EEE7D29}"/>
                  </a:ext>
                </a:extLst>
              </p:cNvPr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22B6E71-FA98-BB05-84D2-9B0F5A715C87}"/>
                  </a:ext>
                </a:extLst>
              </p:cNvPr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FEAAB41-D16E-0502-A689-16D6314EB003}"/>
                  </a:ext>
                </a:extLst>
              </p:cNvPr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65682D3-C904-D263-D951-7DA2EF453974}"/>
                  </a:ext>
                </a:extLst>
              </p:cNvPr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5D8F524-20A8-2C03-632D-F60DC9F8589F}"/>
                </a:ext>
              </a:extLst>
            </p:cNvPr>
            <p:cNvSpPr/>
            <p:nvPr/>
          </p:nvSpPr>
          <p:spPr>
            <a:xfrm>
              <a:off x="2746248" y="6180624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CF13F37-7DE7-9B7F-0EDB-6E546392ACF9}"/>
                  </a:ext>
                </a:extLst>
              </p:cNvPr>
              <p:cNvSpPr txBox="1"/>
              <p:nvPr/>
            </p:nvSpPr>
            <p:spPr>
              <a:xfrm>
                <a:off x="4660039" y="5036228"/>
                <a:ext cx="3496983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P</a:t>
                </a:r>
                <a:r>
                  <a:rPr lang="en-US" b="1" dirty="0"/>
                  <a:t>       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 |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] = </a:t>
                </a:r>
                <a:r>
                  <a:rPr lang="en-US" sz="3200" dirty="0">
                    <a:solidFill>
                      <a:srgbClr val="C00000"/>
                    </a:solidFill>
                  </a:rPr>
                  <a:t>?</a:t>
                </a: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CF13F37-7DE7-9B7F-0EDB-6E546392A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39" y="5036228"/>
                <a:ext cx="3496983" cy="584775"/>
              </a:xfrm>
              <a:prstGeom prst="rect">
                <a:avLst/>
              </a:prstGeom>
              <a:blipFill>
                <a:blip r:embed="rId8"/>
                <a:stretch>
                  <a:fillRect l="-4355" t="-13542" r="-3484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E2160BD-4B13-EAB3-1EA4-A13F408558B7}"/>
                  </a:ext>
                </a:extLst>
              </p:cNvPr>
              <p:cNvSpPr txBox="1"/>
              <p:nvPr/>
            </p:nvSpPr>
            <p:spPr>
              <a:xfrm>
                <a:off x="4719556" y="5361801"/>
                <a:ext cx="7194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E2160BD-4B13-EAB3-1EA4-A13F4085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556" y="5361801"/>
                <a:ext cx="71949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39756D36-68C0-BEC7-E597-F360871D56DA}"/>
              </a:ext>
            </a:extLst>
          </p:cNvPr>
          <p:cNvSpPr/>
          <p:nvPr/>
        </p:nvSpPr>
        <p:spPr>
          <a:xfrm>
            <a:off x="4495800" y="3657600"/>
            <a:ext cx="2971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FFE3903-8E42-B373-D6B9-0E769ABEEEE0}"/>
              </a:ext>
            </a:extLst>
          </p:cNvPr>
          <p:cNvSpPr/>
          <p:nvPr/>
        </p:nvSpPr>
        <p:spPr>
          <a:xfrm>
            <a:off x="7467600" y="3657600"/>
            <a:ext cx="1600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A1B1451-9141-DD3E-A285-4F30CBFBCA6C}"/>
              </a:ext>
            </a:extLst>
          </p:cNvPr>
          <p:cNvSpPr/>
          <p:nvPr/>
        </p:nvSpPr>
        <p:spPr>
          <a:xfrm>
            <a:off x="5981700" y="4305657"/>
            <a:ext cx="1600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DB6B135-92DD-DA4D-E0EB-A7BE7479D7CC}"/>
                  </a:ext>
                </a:extLst>
              </p:cNvPr>
              <p:cNvSpPr txBox="1"/>
              <p:nvPr/>
            </p:nvSpPr>
            <p:spPr>
              <a:xfrm>
                <a:off x="7620000" y="5029200"/>
                <a:ext cx="1505732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DB6B135-92DD-DA4D-E0EB-A7BE7479D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029200"/>
                <a:ext cx="1505732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9151AD52-AABF-C74C-A1F1-6ACD2A823837}"/>
              </a:ext>
            </a:extLst>
          </p:cNvPr>
          <p:cNvSpPr/>
          <p:nvPr/>
        </p:nvSpPr>
        <p:spPr>
          <a:xfrm>
            <a:off x="2478960" y="517623"/>
            <a:ext cx="4988640" cy="7757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0861EBB-DE43-5549-9D80-5837B6CF5A9D}"/>
              </a:ext>
            </a:extLst>
          </p:cNvPr>
          <p:cNvGrpSpPr/>
          <p:nvPr/>
        </p:nvGrpSpPr>
        <p:grpSpPr>
          <a:xfrm>
            <a:off x="423309" y="4507468"/>
            <a:ext cx="428704" cy="369332"/>
            <a:chOff x="485696" y="3581400"/>
            <a:chExt cx="428704" cy="369332"/>
          </a:xfrm>
        </p:grpSpPr>
        <p:sp>
          <p:nvSpPr>
            <p:cNvPr id="76" name="Right Arrow 46">
              <a:extLst>
                <a:ext uri="{FF2B5EF4-FFF2-40B4-BE49-F238E27FC236}">
                  <a16:creationId xmlns:a16="http://schemas.microsoft.com/office/drawing/2014/main" id="{CA86D415-8113-BD4B-85AB-6139C95801A6}"/>
                </a:ext>
              </a:extLst>
            </p:cNvPr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5DA1C7B-CD0B-A441-912B-0871CBE5187D}"/>
                    </a:ext>
                  </a:extLst>
                </p:cNvPr>
                <p:cNvSpPr txBox="1"/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C4669D3-46B3-D744-B00E-D1BFF4F70C77}"/>
                  </a:ext>
                </a:extLst>
              </p:cNvPr>
              <p:cNvSpPr txBox="1"/>
              <p:nvPr/>
            </p:nvSpPr>
            <p:spPr>
              <a:xfrm>
                <a:off x="2974848" y="472725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C4669D3-46B3-D744-B00E-D1BFF4F70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848" y="4727252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EEB7A872-1558-4B4A-BF06-1A3300AB2C9A}"/>
              </a:ext>
            </a:extLst>
          </p:cNvPr>
          <p:cNvSpPr/>
          <p:nvPr/>
        </p:nvSpPr>
        <p:spPr>
          <a:xfrm>
            <a:off x="2764971" y="4808725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268A8E9-FF8D-A94A-AA8F-D22E607DD1F4}"/>
                  </a:ext>
                </a:extLst>
              </p:cNvPr>
              <p:cNvSpPr txBox="1"/>
              <p:nvPr/>
            </p:nvSpPr>
            <p:spPr>
              <a:xfrm>
                <a:off x="2974848" y="2590800"/>
                <a:ext cx="423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268A8E9-FF8D-A94A-AA8F-D22E607DD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848" y="2590800"/>
                <a:ext cx="42351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601D89FC-22F8-ED44-8E33-FFD3D5EC2641}"/>
              </a:ext>
            </a:extLst>
          </p:cNvPr>
          <p:cNvSpPr/>
          <p:nvPr/>
        </p:nvSpPr>
        <p:spPr>
          <a:xfrm>
            <a:off x="2764971" y="26670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3CC18F2-659B-9B7F-C92A-2C530995FDD1}"/>
              </a:ext>
            </a:extLst>
          </p:cNvPr>
          <p:cNvSpPr/>
          <p:nvPr/>
        </p:nvSpPr>
        <p:spPr>
          <a:xfrm rot="10800000">
            <a:off x="6676752" y="5550343"/>
            <a:ext cx="236109" cy="465375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65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9792 0 C 0.14184 0 0.19584 0.06991 0.19584 0.12731 L 0.19584 0.25463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1273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1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1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36" grpId="0" uiExpand="1" animBg="1"/>
      <p:bldP spid="36" grpId="1" uiExpand="1" animBg="1"/>
      <p:bldP spid="36" grpId="2" uiExpand="1" animBg="1"/>
      <p:bldP spid="2" grpId="0"/>
      <p:bldP spid="8" grpId="0"/>
      <p:bldP spid="68" grpId="0" animBg="1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8" grpId="0"/>
      <p:bldP spid="79" grpId="0" animBg="1"/>
      <p:bldP spid="80" grpId="0"/>
      <p:bldP spid="81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5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7851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1" name="Content Placeholder 5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785181"/>
              </a:xfrm>
              <a:blipFill>
                <a:blip r:embed="rId2"/>
                <a:stretch>
                  <a:fillRect l="-4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76200" y="1676400"/>
            <a:ext cx="1143000" cy="4431983"/>
            <a:chOff x="76200" y="1676400"/>
            <a:chExt cx="1143000" cy="4431983"/>
          </a:xfrm>
        </p:grpSpPr>
        <p:grpSp>
          <p:nvGrpSpPr>
            <p:cNvPr id="20" name="Group 19"/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3"/>
                  <a:stretch>
                    <a:fillRect t="-688" r="-5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493837" y="2755957"/>
            <a:ext cx="1020763" cy="1130243"/>
            <a:chOff x="1493837" y="2755957"/>
            <a:chExt cx="1020763" cy="1130243"/>
          </a:xfrm>
        </p:grpSpPr>
        <p:sp>
          <p:nvSpPr>
            <p:cNvPr id="41" name="Right Arrow 40"/>
            <p:cNvSpPr/>
            <p:nvPr/>
          </p:nvSpPr>
          <p:spPr>
            <a:xfrm>
              <a:off x="1524000" y="3020568"/>
              <a:ext cx="990600" cy="865632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493837" y="2755957"/>
                  <a:ext cx="627608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837" y="2755957"/>
                  <a:ext cx="627608" cy="391261"/>
                </a:xfrm>
                <a:prstGeom prst="rect">
                  <a:avLst/>
                </a:prstGeom>
                <a:blipFill>
                  <a:blip r:embed="rId4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4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𝑖𝑥</m:t>
                          </m:r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en-US" sz="4400" dirty="0"/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59523-86CF-D810-F288-54F8515FEE77}"/>
                  </a:ext>
                </a:extLst>
              </p:cNvPr>
              <p:cNvSpPr txBox="1"/>
              <p:nvPr/>
            </p:nvSpPr>
            <p:spPr>
              <a:xfrm>
                <a:off x="1747756" y="1600200"/>
                <a:ext cx="987052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0</a:t>
                </a:r>
              </a:p>
              <a:p>
                <a:pPr algn="r"/>
                <a:r>
                  <a:rPr lang="en-US" dirty="0"/>
                  <a:t>1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2400" dirty="0"/>
                  <a:t> 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1200" dirty="0"/>
                  <a:t> 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endParaRPr lang="en-US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59523-86CF-D810-F288-54F8515F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756" y="1600200"/>
                <a:ext cx="987052" cy="4801314"/>
              </a:xfrm>
              <a:prstGeom prst="rect">
                <a:avLst/>
              </a:prstGeom>
              <a:blipFill>
                <a:blip r:embed="rId6"/>
                <a:stretch>
                  <a:fillRect t="-762" r="-4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2687A8E-DB3D-9204-FF40-3F9924EA2182}"/>
              </a:ext>
            </a:extLst>
          </p:cNvPr>
          <p:cNvGrpSpPr/>
          <p:nvPr/>
        </p:nvGrpSpPr>
        <p:grpSpPr>
          <a:xfrm>
            <a:off x="2746248" y="1676757"/>
            <a:ext cx="247323" cy="4604267"/>
            <a:chOff x="2746248" y="1804957"/>
            <a:chExt cx="247323" cy="4604267"/>
          </a:xfrm>
        </p:grpSpPr>
        <p:grpSp>
          <p:nvGrpSpPr>
            <p:cNvPr id="21" name="Group 20"/>
            <p:cNvGrpSpPr/>
            <p:nvPr/>
          </p:nvGrpSpPr>
          <p:grpSpPr>
            <a:xfrm>
              <a:off x="2764971" y="1804957"/>
              <a:ext cx="228600" cy="4267200"/>
              <a:chOff x="990600" y="1752600"/>
              <a:chExt cx="228600" cy="4267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B7956B-FA3D-797F-4FFF-3A5BABB03AB0}"/>
                </a:ext>
              </a:extLst>
            </p:cNvPr>
            <p:cNvSpPr/>
            <p:nvPr/>
          </p:nvSpPr>
          <p:spPr>
            <a:xfrm>
              <a:off x="2746248" y="6180624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7D53F8E0-732E-19BA-DCDA-AB26C4DF134F}"/>
              </a:ext>
            </a:extLst>
          </p:cNvPr>
          <p:cNvSpPr/>
          <p:nvPr/>
        </p:nvSpPr>
        <p:spPr>
          <a:xfrm>
            <a:off x="990600" y="3657600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E0A8C66-2D14-ADEC-91B1-9D45A114F1BC}"/>
              </a:ext>
            </a:extLst>
          </p:cNvPr>
          <p:cNvGrpSpPr/>
          <p:nvPr/>
        </p:nvGrpSpPr>
        <p:grpSpPr>
          <a:xfrm>
            <a:off x="443387" y="3581400"/>
            <a:ext cx="471013" cy="369332"/>
            <a:chOff x="443387" y="3581400"/>
            <a:chExt cx="471013" cy="369332"/>
          </a:xfrm>
        </p:grpSpPr>
        <p:sp>
          <p:nvSpPr>
            <p:cNvPr id="54" name="Right Arrow 38">
              <a:extLst>
                <a:ext uri="{FF2B5EF4-FFF2-40B4-BE49-F238E27FC236}">
                  <a16:creationId xmlns:a16="http://schemas.microsoft.com/office/drawing/2014/main" id="{A23A9EB8-28E6-0640-7C28-9D02CA0E9447}"/>
                </a:ext>
              </a:extLst>
            </p:cNvPr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B306DDB-2919-DE00-672A-C41030AE2F60}"/>
                    </a:ext>
                  </a:extLst>
                </p:cNvPr>
                <p:cNvSpPr txBox="1"/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49905651-95AD-3AD8-87D9-69509AF44560}"/>
              </a:ext>
            </a:extLst>
          </p:cNvPr>
          <p:cNvSpPr/>
          <p:nvPr/>
        </p:nvSpPr>
        <p:spPr>
          <a:xfrm>
            <a:off x="2764971" y="4808725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76AE288-A21B-1CF5-BD57-E9A915740C9C}"/>
              </a:ext>
            </a:extLst>
          </p:cNvPr>
          <p:cNvSpPr/>
          <p:nvPr/>
        </p:nvSpPr>
        <p:spPr>
          <a:xfrm>
            <a:off x="990667" y="3657430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2EB0A1-7EDB-FDC4-662E-3E847A81EFD0}"/>
                  </a:ext>
                </a:extLst>
              </p:cNvPr>
              <p:cNvSpPr txBox="1"/>
              <p:nvPr/>
            </p:nvSpPr>
            <p:spPr>
              <a:xfrm>
                <a:off x="4660039" y="5036228"/>
                <a:ext cx="3750257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P</a:t>
                </a:r>
                <a:r>
                  <a:rPr lang="en-US" b="1" dirty="0"/>
                  <a:t>       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 |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] = </a:t>
                </a:r>
                <a:r>
                  <a:rPr lang="en-US" sz="3200" dirty="0">
                    <a:solidFill>
                      <a:srgbClr val="C00000"/>
                    </a:solidFill>
                  </a:rPr>
                  <a:t>?</a:t>
                </a: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2EB0A1-7EDB-FDC4-662E-3E847A81E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39" y="5036228"/>
                <a:ext cx="3750257" cy="584775"/>
              </a:xfrm>
              <a:prstGeom prst="rect">
                <a:avLst/>
              </a:prstGeom>
              <a:blipFill>
                <a:blip r:embed="rId8"/>
                <a:stretch>
                  <a:fillRect l="-4058" t="-13542" r="-2922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946AF4F-4ED6-B118-C2EF-D47BD8494187}"/>
                  </a:ext>
                </a:extLst>
              </p:cNvPr>
              <p:cNvSpPr txBox="1"/>
              <p:nvPr/>
            </p:nvSpPr>
            <p:spPr>
              <a:xfrm>
                <a:off x="4750975" y="5494296"/>
                <a:ext cx="7194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946AF4F-4ED6-B118-C2EF-D47BD8494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75" y="5494296"/>
                <a:ext cx="71949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F7DBC3C-AB25-20D3-A9B3-A008E68C18F8}"/>
                  </a:ext>
                </a:extLst>
              </p:cNvPr>
              <p:cNvSpPr txBox="1"/>
              <p:nvPr/>
            </p:nvSpPr>
            <p:spPr>
              <a:xfrm>
                <a:off x="4750975" y="5367588"/>
                <a:ext cx="6566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F7DBC3C-AB25-20D3-A9B3-A008E68C1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75" y="5367588"/>
                <a:ext cx="65665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E9CD8F8-56B6-BBA4-4B09-9F27F859512F}"/>
                  </a:ext>
                </a:extLst>
              </p:cNvPr>
              <p:cNvSpPr txBox="1"/>
              <p:nvPr/>
            </p:nvSpPr>
            <p:spPr>
              <a:xfrm>
                <a:off x="5617592" y="3156680"/>
                <a:ext cx="253580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       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E9CD8F8-56B6-BBA4-4B09-9F27F8595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92" y="3156680"/>
                <a:ext cx="2535808" cy="369332"/>
              </a:xfrm>
              <a:prstGeom prst="rect">
                <a:avLst/>
              </a:prstGeom>
              <a:blipFill>
                <a:blip r:embed="rId11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5ECF576-B3BB-9629-9661-84CB6AE63FA4}"/>
                  </a:ext>
                </a:extLst>
              </p:cNvPr>
              <p:cNvSpPr txBox="1"/>
              <p:nvPr/>
            </p:nvSpPr>
            <p:spPr>
              <a:xfrm>
                <a:off x="5621603" y="3516654"/>
                <a:ext cx="2531730" cy="3912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5ECF576-B3BB-9629-9661-84CB6AE63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03" y="3516654"/>
                <a:ext cx="2531730" cy="391261"/>
              </a:xfrm>
              <a:prstGeom prst="rect">
                <a:avLst/>
              </a:prstGeom>
              <a:blipFill>
                <a:blip r:embed="rId12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A0AF3EC0-ED70-D3DE-216A-35F18974BBAC}"/>
              </a:ext>
            </a:extLst>
          </p:cNvPr>
          <p:cNvSpPr/>
          <p:nvPr/>
        </p:nvSpPr>
        <p:spPr>
          <a:xfrm>
            <a:off x="990600" y="45720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8CCD595-B5ED-7DFC-775A-95B8690640EA}"/>
              </a:ext>
            </a:extLst>
          </p:cNvPr>
          <p:cNvGrpSpPr/>
          <p:nvPr/>
        </p:nvGrpSpPr>
        <p:grpSpPr>
          <a:xfrm>
            <a:off x="423309" y="4507468"/>
            <a:ext cx="428704" cy="369332"/>
            <a:chOff x="485696" y="3581400"/>
            <a:chExt cx="428704" cy="369332"/>
          </a:xfrm>
        </p:grpSpPr>
        <p:sp>
          <p:nvSpPr>
            <p:cNvPr id="65" name="Right Arrow 46">
              <a:extLst>
                <a:ext uri="{FF2B5EF4-FFF2-40B4-BE49-F238E27FC236}">
                  <a16:creationId xmlns:a16="http://schemas.microsoft.com/office/drawing/2014/main" id="{B67A7EB4-8456-C9DD-85A6-D0475A3BDC40}"/>
                </a:ext>
              </a:extLst>
            </p:cNvPr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D9D50E7-4A9F-BF2E-CE4C-39F6386302CE}"/>
                    </a:ext>
                  </a:extLst>
                </p:cNvPr>
                <p:cNvSpPr txBox="1"/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DE285ADB-27C4-4126-0724-1F35C80F81DC}"/>
              </a:ext>
            </a:extLst>
          </p:cNvPr>
          <p:cNvSpPr/>
          <p:nvPr/>
        </p:nvSpPr>
        <p:spPr>
          <a:xfrm>
            <a:off x="2764971" y="26670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7245EC6-75E7-884D-4C2B-CAB639C4CEAF}"/>
                  </a:ext>
                </a:extLst>
              </p:cNvPr>
              <p:cNvSpPr txBox="1"/>
              <p:nvPr/>
            </p:nvSpPr>
            <p:spPr>
              <a:xfrm>
                <a:off x="2974848" y="472725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7245EC6-75E7-884D-4C2B-CAB639C4C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848" y="4727252"/>
                <a:ext cx="37093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993583-093C-2127-3935-44A70F2AF572}"/>
                  </a:ext>
                </a:extLst>
              </p:cNvPr>
              <p:cNvSpPr txBox="1"/>
              <p:nvPr/>
            </p:nvSpPr>
            <p:spPr>
              <a:xfrm>
                <a:off x="2974848" y="2590800"/>
                <a:ext cx="423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993583-093C-2127-3935-44A70F2AF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848" y="2590800"/>
                <a:ext cx="423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0D52E7BE-8C01-9849-9D1C-CC49B3210C61}"/>
              </a:ext>
            </a:extLst>
          </p:cNvPr>
          <p:cNvSpPr/>
          <p:nvPr/>
        </p:nvSpPr>
        <p:spPr>
          <a:xfrm>
            <a:off x="990600" y="45720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8038BE-2654-83F3-177F-896ADC48A989}"/>
              </a:ext>
            </a:extLst>
          </p:cNvPr>
          <p:cNvSpPr/>
          <p:nvPr/>
        </p:nvSpPr>
        <p:spPr>
          <a:xfrm>
            <a:off x="984630" y="45720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00725F7-5E15-5D74-D155-5ED2145A1B87}"/>
              </a:ext>
            </a:extLst>
          </p:cNvPr>
          <p:cNvSpPr/>
          <p:nvPr/>
        </p:nvSpPr>
        <p:spPr>
          <a:xfrm>
            <a:off x="984917" y="3657430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5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9792 0 C 0.14184 0 0.19584 0.04583 0.19584 0.08333 L 0.19584 0.16667 " pathEditMode="relative" rAng="0" ptsTypes="AAAA">
                                      <p:cBhvr>
                                        <p:cTn id="7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0967 -3.33333E-6 C 0.13993 -3.33333E-6 0.19341 -0.07708 0.19341 -0.13958 L 0.19341 -0.27893 " pathEditMode="relative" rAng="0" ptsTypes="AAAA">
                                      <p:cBhvr>
                                        <p:cTn id="8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2" grpId="0"/>
      <p:bldP spid="3" grpId="0"/>
      <p:bldP spid="49" grpId="0" uiExpand="1" animBg="1"/>
      <p:bldP spid="49" grpId="1" uiExpand="1" animBg="1"/>
      <p:bldP spid="56" grpId="0" animBg="1"/>
      <p:bldP spid="57" grpId="0" animBg="1"/>
      <p:bldP spid="58" grpId="0" animBg="1"/>
      <p:bldP spid="58" grpId="1" animBg="1"/>
      <p:bldP spid="59" grpId="0"/>
      <p:bldP spid="59" grpId="1"/>
      <p:bldP spid="60" grpId="0"/>
      <p:bldP spid="60" grpId="1"/>
      <p:bldP spid="61" grpId="0" animBg="1"/>
      <p:bldP spid="62" grpId="0" animBg="1"/>
      <p:bldP spid="63" grpId="0" animBg="1"/>
      <p:bldP spid="63" grpId="1" animBg="1"/>
      <p:bldP spid="63" grpId="2" animBg="1"/>
      <p:bldP spid="67" grpId="0" animBg="1"/>
      <p:bldP spid="68" grpId="0"/>
      <p:bldP spid="69" grpId="0"/>
      <p:bldP spid="70" grpId="0" animBg="1"/>
      <p:bldP spid="71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76200" y="1676400"/>
            <a:ext cx="1143000" cy="4431983"/>
            <a:chOff x="76200" y="1676400"/>
            <a:chExt cx="1143000" cy="4431983"/>
          </a:xfrm>
        </p:grpSpPr>
        <p:grpSp>
          <p:nvGrpSpPr>
            <p:cNvPr id="20" name="Group 19"/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2"/>
                  <a:stretch>
                    <a:fillRect t="-688" r="-5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443387" y="3581400"/>
            <a:ext cx="471013" cy="369332"/>
            <a:chOff x="443387" y="3581400"/>
            <a:chExt cx="471013" cy="369332"/>
          </a:xfrm>
        </p:grpSpPr>
        <p:sp>
          <p:nvSpPr>
            <p:cNvPr id="39" name="Right Arrow 38"/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4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𝑖𝑥</m:t>
                          </m:r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en-US" sz="4400" dirty="0"/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59523-86CF-D810-F288-54F8515FEE77}"/>
                  </a:ext>
                </a:extLst>
              </p:cNvPr>
              <p:cNvSpPr txBox="1"/>
              <p:nvPr/>
            </p:nvSpPr>
            <p:spPr>
              <a:xfrm>
                <a:off x="3249985" y="1600200"/>
                <a:ext cx="987052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0</a:t>
                </a:r>
              </a:p>
              <a:p>
                <a:pPr algn="r"/>
                <a:r>
                  <a:rPr lang="en-US" dirty="0"/>
                  <a:t>1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2400" dirty="0"/>
                  <a:t> 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1200" dirty="0"/>
                  <a:t> 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endParaRPr lang="en-US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59523-86CF-D810-F288-54F8515F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985" y="1600200"/>
                <a:ext cx="987052" cy="4801314"/>
              </a:xfrm>
              <a:prstGeom prst="rect">
                <a:avLst/>
              </a:prstGeom>
              <a:blipFill>
                <a:blip r:embed="rId6"/>
                <a:stretch>
                  <a:fillRect t="-762" r="-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2687A8E-DB3D-9204-FF40-3F9924EA2182}"/>
              </a:ext>
            </a:extLst>
          </p:cNvPr>
          <p:cNvGrpSpPr/>
          <p:nvPr/>
        </p:nvGrpSpPr>
        <p:grpSpPr>
          <a:xfrm>
            <a:off x="4248477" y="1676757"/>
            <a:ext cx="247323" cy="4604267"/>
            <a:chOff x="2746248" y="1804957"/>
            <a:chExt cx="247323" cy="4604267"/>
          </a:xfrm>
        </p:grpSpPr>
        <p:grpSp>
          <p:nvGrpSpPr>
            <p:cNvPr id="21" name="Group 20"/>
            <p:cNvGrpSpPr/>
            <p:nvPr/>
          </p:nvGrpSpPr>
          <p:grpSpPr>
            <a:xfrm>
              <a:off x="2764971" y="1804957"/>
              <a:ext cx="228600" cy="4267200"/>
              <a:chOff x="990600" y="1752600"/>
              <a:chExt cx="228600" cy="4267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B7956B-FA3D-797F-4FFF-3A5BABB03AB0}"/>
                </a:ext>
              </a:extLst>
            </p:cNvPr>
            <p:cNvSpPr/>
            <p:nvPr/>
          </p:nvSpPr>
          <p:spPr>
            <a:xfrm>
              <a:off x="2746248" y="6180624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A575D4-EE5F-4876-D9E3-BC1EAD18DA33}"/>
              </a:ext>
            </a:extLst>
          </p:cNvPr>
          <p:cNvGrpSpPr/>
          <p:nvPr/>
        </p:nvGrpSpPr>
        <p:grpSpPr>
          <a:xfrm>
            <a:off x="1600200" y="1600200"/>
            <a:ext cx="1143000" cy="4431983"/>
            <a:chOff x="76200" y="1676400"/>
            <a:chExt cx="1143000" cy="443198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F10C389-E685-E425-94D2-031B7CBC46C6}"/>
                </a:ext>
              </a:extLst>
            </p:cNvPr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DE0027D-69A9-C6BC-DFC5-A364088080C5}"/>
                  </a:ext>
                </a:extLst>
              </p:cNvPr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AC44A44-9873-9C55-F69D-AB9983FD914A}"/>
                  </a:ext>
                </a:extLst>
              </p:cNvPr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973502D-76CD-58BA-81AE-9C6350ED4EEC}"/>
                  </a:ext>
                </a:extLst>
              </p:cNvPr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2712F1D-D123-B8D7-7678-CDD92E9C0117}"/>
                  </a:ext>
                </a:extLst>
              </p:cNvPr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F1A6E0A-4F92-CD2F-9291-B0738B566C03}"/>
                  </a:ext>
                </a:extLst>
              </p:cNvPr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2BA0C01-07D4-559C-BD5F-A818FBB5F0C7}"/>
                  </a:ext>
                </a:extLst>
              </p:cNvPr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21CAAD6-379D-33B5-3772-46A69F4F2FE8}"/>
                  </a:ext>
                </a:extLst>
              </p:cNvPr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0F000E9-45CD-3484-D269-329DBB7361F0}"/>
                  </a:ext>
                </a:extLst>
              </p:cNvPr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7DA8EBF-F065-6FE7-F073-F26EA77EDD5F}"/>
                  </a:ext>
                </a:extLst>
              </p:cNvPr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55FF151-A613-3BF3-2341-67107B80B09C}"/>
                  </a:ext>
                </a:extLst>
              </p:cNvPr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700A33D-A506-6128-7940-8C70E3D63741}"/>
                  </a:ext>
                </a:extLst>
              </p:cNvPr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D3EB14B-2118-5EBD-71A9-D2EDD2EF9131}"/>
                  </a:ext>
                </a:extLst>
              </p:cNvPr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934DF00-6107-E19B-E062-7A0037615F9A}"/>
                  </a:ext>
                </a:extLst>
              </p:cNvPr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00BAD0-197D-9CAF-A46F-B103D392D2CB}"/>
                  </a:ext>
                </a:extLst>
              </p:cNvPr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AB18331-F4BD-35CB-C9DF-A60621AC6CE9}"/>
                    </a:ext>
                  </a:extLst>
                </p:cNvPr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AB18331-F4BD-35CB-C9DF-A60621AC6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7"/>
                  <a:stretch>
                    <a:fillRect t="-825" r="-5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A2C6412-9C34-2F03-16E4-065232E25953}"/>
              </a:ext>
            </a:extLst>
          </p:cNvPr>
          <p:cNvGrpSpPr/>
          <p:nvPr/>
        </p:nvGrpSpPr>
        <p:grpSpPr>
          <a:xfrm>
            <a:off x="1161293" y="3244333"/>
            <a:ext cx="1327439" cy="641695"/>
            <a:chOff x="1101327" y="2828362"/>
            <a:chExt cx="1566810" cy="1057555"/>
          </a:xfrm>
        </p:grpSpPr>
        <p:sp>
          <p:nvSpPr>
            <p:cNvPr id="68" name="Right Arrow 40">
              <a:extLst>
                <a:ext uri="{FF2B5EF4-FFF2-40B4-BE49-F238E27FC236}">
                  <a16:creationId xmlns:a16="http://schemas.microsoft.com/office/drawing/2014/main" id="{DAA1432A-DFAA-D277-522A-E911373C6D62}"/>
                </a:ext>
              </a:extLst>
            </p:cNvPr>
            <p:cNvSpPr/>
            <p:nvPr/>
          </p:nvSpPr>
          <p:spPr>
            <a:xfrm>
              <a:off x="1545825" y="3284204"/>
              <a:ext cx="869245" cy="601713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6644CD-E4D4-2C4B-9E3A-83FC2806648E}"/>
                    </a:ext>
                  </a:extLst>
                </p:cNvPr>
                <p:cNvSpPr txBox="1"/>
                <p:nvPr/>
              </p:nvSpPr>
              <p:spPr>
                <a:xfrm>
                  <a:off x="1101327" y="2828362"/>
                  <a:ext cx="1566810" cy="608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6644CD-E4D4-2C4B-9E3A-83FC28066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327" y="2828362"/>
                  <a:ext cx="1566810" cy="608683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F72C3B6-299C-83D4-44BC-9B72D53BEED5}"/>
              </a:ext>
            </a:extLst>
          </p:cNvPr>
          <p:cNvGrpSpPr/>
          <p:nvPr/>
        </p:nvGrpSpPr>
        <p:grpSpPr>
          <a:xfrm>
            <a:off x="2492413" y="3240192"/>
            <a:ext cx="1449676" cy="654815"/>
            <a:chOff x="803560" y="2821540"/>
            <a:chExt cx="1711089" cy="1079179"/>
          </a:xfrm>
        </p:grpSpPr>
        <p:sp>
          <p:nvSpPr>
            <p:cNvPr id="71" name="Right Arrow 40">
              <a:extLst>
                <a:ext uri="{FF2B5EF4-FFF2-40B4-BE49-F238E27FC236}">
                  <a16:creationId xmlns:a16="http://schemas.microsoft.com/office/drawing/2014/main" id="{15687B51-F27F-C3F8-7F3F-A6F9F44EEEDD}"/>
                </a:ext>
              </a:extLst>
            </p:cNvPr>
            <p:cNvSpPr/>
            <p:nvPr/>
          </p:nvSpPr>
          <p:spPr>
            <a:xfrm>
              <a:off x="1491847" y="3255895"/>
              <a:ext cx="964197" cy="64482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A68EB44-F4B4-662A-56BE-19535DBC7D86}"/>
                    </a:ext>
                  </a:extLst>
                </p:cNvPr>
                <p:cNvSpPr txBox="1"/>
                <p:nvPr/>
              </p:nvSpPr>
              <p:spPr>
                <a:xfrm>
                  <a:off x="803560" y="2821540"/>
                  <a:ext cx="1711089" cy="64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A68EB44-F4B4-662A-56BE-19535DBC7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60" y="2821540"/>
                  <a:ext cx="1711089" cy="644824"/>
                </a:xfrm>
                <a:prstGeom prst="rect">
                  <a:avLst/>
                </a:prstGeom>
                <a:blipFill>
                  <a:blip r:embed="rId9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0BED89A5-A523-D880-FE9B-5BCA0B1116E7}"/>
              </a:ext>
            </a:extLst>
          </p:cNvPr>
          <p:cNvSpPr/>
          <p:nvPr/>
        </p:nvSpPr>
        <p:spPr>
          <a:xfrm>
            <a:off x="4267200" y="4808725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0E5D853-1BDD-AD9A-3634-1B6E8367A054}"/>
              </a:ext>
            </a:extLst>
          </p:cNvPr>
          <p:cNvSpPr/>
          <p:nvPr/>
        </p:nvSpPr>
        <p:spPr>
          <a:xfrm>
            <a:off x="990667" y="3657430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13F3ED0-C023-4DCC-A3BB-1D3823BDFAF2}"/>
              </a:ext>
            </a:extLst>
          </p:cNvPr>
          <p:cNvSpPr/>
          <p:nvPr/>
        </p:nvSpPr>
        <p:spPr>
          <a:xfrm>
            <a:off x="4267200" y="2666643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CD9C514-8CB1-40B9-44A5-55DF84A279BC}"/>
              </a:ext>
            </a:extLst>
          </p:cNvPr>
          <p:cNvGrpSpPr/>
          <p:nvPr/>
        </p:nvGrpSpPr>
        <p:grpSpPr>
          <a:xfrm>
            <a:off x="423309" y="4507468"/>
            <a:ext cx="428704" cy="369332"/>
            <a:chOff x="485696" y="3581400"/>
            <a:chExt cx="428704" cy="369332"/>
          </a:xfrm>
        </p:grpSpPr>
        <p:sp>
          <p:nvSpPr>
            <p:cNvPr id="78" name="Right Arrow 46">
              <a:extLst>
                <a:ext uri="{FF2B5EF4-FFF2-40B4-BE49-F238E27FC236}">
                  <a16:creationId xmlns:a16="http://schemas.microsoft.com/office/drawing/2014/main" id="{FD1456D9-5E6D-7142-46CD-49DE6DE2868B}"/>
                </a:ext>
              </a:extLst>
            </p:cNvPr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B715283-5969-E439-6368-A7C93BF3F7A8}"/>
                    </a:ext>
                  </a:extLst>
                </p:cNvPr>
                <p:cNvSpPr txBox="1"/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C60145C-D0AB-AA0A-CF7C-05E499FFD5C1}"/>
                  </a:ext>
                </a:extLst>
              </p:cNvPr>
              <p:cNvSpPr txBox="1"/>
              <p:nvPr/>
            </p:nvSpPr>
            <p:spPr>
              <a:xfrm>
                <a:off x="4495800" y="472725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C60145C-D0AB-AA0A-CF7C-05E499FFD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727252"/>
                <a:ext cx="37093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A3C4762F-1541-6C5E-402D-FC76098C215F}"/>
              </a:ext>
            </a:extLst>
          </p:cNvPr>
          <p:cNvSpPr/>
          <p:nvPr/>
        </p:nvSpPr>
        <p:spPr>
          <a:xfrm>
            <a:off x="984630" y="45720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50">
                <a:extLst>
                  <a:ext uri="{FF2B5EF4-FFF2-40B4-BE49-F238E27FC236}">
                    <a16:creationId xmlns:a16="http://schemas.microsoft.com/office/drawing/2014/main" id="{2E13735D-321C-948C-C183-E1513A909F7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48200" y="1600200"/>
                <a:ext cx="4419600" cy="4785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 smtClean="0">
                        <a:latin typeface="Cambria Math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4" name="Content Placeholder 50">
                <a:extLst>
                  <a:ext uri="{FF2B5EF4-FFF2-40B4-BE49-F238E27FC236}">
                    <a16:creationId xmlns:a16="http://schemas.microsoft.com/office/drawing/2014/main" id="{2E13735D-321C-948C-C183-E1513A909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1600200"/>
                <a:ext cx="4419600" cy="4785181"/>
              </a:xfrm>
              <a:prstGeom prst="rect">
                <a:avLst/>
              </a:prstGeom>
              <a:blipFill>
                <a:blip r:embed="rId13"/>
                <a:stretch>
                  <a:fillRect l="-4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A927252-9F36-4994-8D8B-0EF6F02101C0}"/>
                  </a:ext>
                </a:extLst>
              </p:cNvPr>
              <p:cNvSpPr txBox="1"/>
              <p:nvPr/>
            </p:nvSpPr>
            <p:spPr>
              <a:xfrm>
                <a:off x="5617592" y="3156680"/>
                <a:ext cx="253580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         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A927252-9F36-4994-8D8B-0EF6F0210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92" y="3156680"/>
                <a:ext cx="2535808" cy="369332"/>
              </a:xfrm>
              <a:prstGeom prst="rect">
                <a:avLst/>
              </a:prstGeom>
              <a:blipFill>
                <a:blip r:embed="rId14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F94DB50-0CA3-6B73-B2F3-0F2658A88B0E}"/>
                  </a:ext>
                </a:extLst>
              </p:cNvPr>
              <p:cNvSpPr txBox="1"/>
              <p:nvPr/>
            </p:nvSpPr>
            <p:spPr>
              <a:xfrm>
                <a:off x="5621603" y="3516654"/>
                <a:ext cx="2531730" cy="3912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F94DB50-0CA3-6B73-B2F3-0F2658A88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03" y="3516654"/>
                <a:ext cx="2531730" cy="391261"/>
              </a:xfrm>
              <a:prstGeom prst="rect">
                <a:avLst/>
              </a:prstGeom>
              <a:blipFill>
                <a:blip r:embed="rId15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05B276C-87B2-817D-EF09-F5042C9608C8}"/>
              </a:ext>
            </a:extLst>
          </p:cNvPr>
          <p:cNvCxnSpPr>
            <a:cxnSpLocks/>
          </p:cNvCxnSpPr>
          <p:nvPr/>
        </p:nvCxnSpPr>
        <p:spPr>
          <a:xfrm flipV="1">
            <a:off x="1200907" y="2495550"/>
            <a:ext cx="1313693" cy="11884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13BC4B5-D19C-2FF6-C325-8B956B82EB95}"/>
                  </a:ext>
                </a:extLst>
              </p:cNvPr>
              <p:cNvSpPr txBox="1"/>
              <p:nvPr/>
            </p:nvSpPr>
            <p:spPr>
              <a:xfrm>
                <a:off x="1737888" y="2610206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13BC4B5-D19C-2FF6-C325-8B956B82E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88" y="2610206"/>
                <a:ext cx="46076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E2818F9-E309-CAA3-070B-F03FA047B9B0}"/>
              </a:ext>
            </a:extLst>
          </p:cNvPr>
          <p:cNvCxnSpPr>
            <a:cxnSpLocks/>
            <a:stCxn id="54" idx="6"/>
            <a:endCxn id="73" idx="1"/>
          </p:cNvCxnSpPr>
          <p:nvPr/>
        </p:nvCxnSpPr>
        <p:spPr>
          <a:xfrm>
            <a:off x="2743200" y="2476500"/>
            <a:ext cx="1557478" cy="23657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2D804C-F2B1-B420-9B56-9CA914D8ECEB}"/>
                  </a:ext>
                </a:extLst>
              </p:cNvPr>
              <p:cNvSpPr txBox="1"/>
              <p:nvPr/>
            </p:nvSpPr>
            <p:spPr>
              <a:xfrm>
                <a:off x="2882671" y="2567158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2D804C-F2B1-B420-9B56-9CA914D8E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671" y="2567158"/>
                <a:ext cx="462434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88671F56-FDB9-EFF3-8097-FF040BEFDE4E}"/>
              </a:ext>
            </a:extLst>
          </p:cNvPr>
          <p:cNvSpPr/>
          <p:nvPr/>
        </p:nvSpPr>
        <p:spPr>
          <a:xfrm>
            <a:off x="984917" y="3657430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3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8368 0 C 0.12118 0 0.16736 -0.05255 0.16736 -0.09514 L 0.16736 -0.19005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68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91" grpId="0"/>
      <p:bldP spid="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76200" y="1676400"/>
            <a:ext cx="1143000" cy="4431983"/>
            <a:chOff x="76200" y="1676400"/>
            <a:chExt cx="1143000" cy="4431983"/>
          </a:xfrm>
        </p:grpSpPr>
        <p:grpSp>
          <p:nvGrpSpPr>
            <p:cNvPr id="20" name="Group 19"/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2"/>
                  <a:stretch>
                    <a:fillRect t="-688" r="-5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443387" y="3581400"/>
            <a:ext cx="471013" cy="369332"/>
            <a:chOff x="443387" y="3581400"/>
            <a:chExt cx="471013" cy="369332"/>
          </a:xfrm>
        </p:grpSpPr>
        <p:sp>
          <p:nvSpPr>
            <p:cNvPr id="39" name="Right Arrow 38"/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4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𝑖𝑥</m:t>
                          </m:r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en-US" sz="4400" dirty="0"/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59523-86CF-D810-F288-54F8515FEE77}"/>
                  </a:ext>
                </a:extLst>
              </p:cNvPr>
              <p:cNvSpPr txBox="1"/>
              <p:nvPr/>
            </p:nvSpPr>
            <p:spPr>
              <a:xfrm>
                <a:off x="3249985" y="1600200"/>
                <a:ext cx="987052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0</a:t>
                </a:r>
              </a:p>
              <a:p>
                <a:pPr algn="r"/>
                <a:r>
                  <a:rPr lang="en-US" dirty="0"/>
                  <a:t>1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2400" dirty="0"/>
                  <a:t> 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1200" dirty="0"/>
                  <a:t> 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endParaRPr lang="en-US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59523-86CF-D810-F288-54F8515F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985" y="1600200"/>
                <a:ext cx="987052" cy="4801314"/>
              </a:xfrm>
              <a:prstGeom prst="rect">
                <a:avLst/>
              </a:prstGeom>
              <a:blipFill>
                <a:blip r:embed="rId6"/>
                <a:stretch>
                  <a:fillRect t="-762" r="-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2687A8E-DB3D-9204-FF40-3F9924EA2182}"/>
              </a:ext>
            </a:extLst>
          </p:cNvPr>
          <p:cNvGrpSpPr/>
          <p:nvPr/>
        </p:nvGrpSpPr>
        <p:grpSpPr>
          <a:xfrm>
            <a:off x="4248477" y="1676757"/>
            <a:ext cx="247323" cy="4604267"/>
            <a:chOff x="2746248" y="1804957"/>
            <a:chExt cx="247323" cy="4604267"/>
          </a:xfrm>
        </p:grpSpPr>
        <p:grpSp>
          <p:nvGrpSpPr>
            <p:cNvPr id="21" name="Group 20"/>
            <p:cNvGrpSpPr/>
            <p:nvPr/>
          </p:nvGrpSpPr>
          <p:grpSpPr>
            <a:xfrm>
              <a:off x="2764971" y="1804957"/>
              <a:ext cx="228600" cy="4267200"/>
              <a:chOff x="990600" y="1752600"/>
              <a:chExt cx="228600" cy="4267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B7956B-FA3D-797F-4FFF-3A5BABB03AB0}"/>
                </a:ext>
              </a:extLst>
            </p:cNvPr>
            <p:cNvSpPr/>
            <p:nvPr/>
          </p:nvSpPr>
          <p:spPr>
            <a:xfrm>
              <a:off x="2746248" y="6180624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A575D4-EE5F-4876-D9E3-BC1EAD18DA33}"/>
              </a:ext>
            </a:extLst>
          </p:cNvPr>
          <p:cNvGrpSpPr/>
          <p:nvPr/>
        </p:nvGrpSpPr>
        <p:grpSpPr>
          <a:xfrm>
            <a:off x="1600200" y="1600200"/>
            <a:ext cx="1143000" cy="4431983"/>
            <a:chOff x="76200" y="1676400"/>
            <a:chExt cx="1143000" cy="443198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F10C389-E685-E425-94D2-031B7CBC46C6}"/>
                </a:ext>
              </a:extLst>
            </p:cNvPr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DE0027D-69A9-C6BC-DFC5-A364088080C5}"/>
                  </a:ext>
                </a:extLst>
              </p:cNvPr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AC44A44-9873-9C55-F69D-AB9983FD914A}"/>
                  </a:ext>
                </a:extLst>
              </p:cNvPr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973502D-76CD-58BA-81AE-9C6350ED4EEC}"/>
                  </a:ext>
                </a:extLst>
              </p:cNvPr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2712F1D-D123-B8D7-7678-CDD92E9C0117}"/>
                  </a:ext>
                </a:extLst>
              </p:cNvPr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F1A6E0A-4F92-CD2F-9291-B0738B566C03}"/>
                  </a:ext>
                </a:extLst>
              </p:cNvPr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2BA0C01-07D4-559C-BD5F-A818FBB5F0C7}"/>
                  </a:ext>
                </a:extLst>
              </p:cNvPr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21CAAD6-379D-33B5-3772-46A69F4F2FE8}"/>
                  </a:ext>
                </a:extLst>
              </p:cNvPr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0F000E9-45CD-3484-D269-329DBB7361F0}"/>
                  </a:ext>
                </a:extLst>
              </p:cNvPr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7DA8EBF-F065-6FE7-F073-F26EA77EDD5F}"/>
                  </a:ext>
                </a:extLst>
              </p:cNvPr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55FF151-A613-3BF3-2341-67107B80B09C}"/>
                  </a:ext>
                </a:extLst>
              </p:cNvPr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700A33D-A506-6128-7940-8C70E3D63741}"/>
                  </a:ext>
                </a:extLst>
              </p:cNvPr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D3EB14B-2118-5EBD-71A9-D2EDD2EF9131}"/>
                  </a:ext>
                </a:extLst>
              </p:cNvPr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934DF00-6107-E19B-E062-7A0037615F9A}"/>
                  </a:ext>
                </a:extLst>
              </p:cNvPr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00BAD0-197D-9CAF-A46F-B103D392D2CB}"/>
                  </a:ext>
                </a:extLst>
              </p:cNvPr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AB18331-F4BD-35CB-C9DF-A60621AC6CE9}"/>
                    </a:ext>
                  </a:extLst>
                </p:cNvPr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AB18331-F4BD-35CB-C9DF-A60621AC6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7"/>
                  <a:stretch>
                    <a:fillRect t="-825" r="-5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A2C6412-9C34-2F03-16E4-065232E25953}"/>
              </a:ext>
            </a:extLst>
          </p:cNvPr>
          <p:cNvGrpSpPr/>
          <p:nvPr/>
        </p:nvGrpSpPr>
        <p:grpSpPr>
          <a:xfrm>
            <a:off x="1161293" y="3244333"/>
            <a:ext cx="1327439" cy="641695"/>
            <a:chOff x="1101327" y="2828362"/>
            <a:chExt cx="1566810" cy="1057555"/>
          </a:xfrm>
        </p:grpSpPr>
        <p:sp>
          <p:nvSpPr>
            <p:cNvPr id="68" name="Right Arrow 40">
              <a:extLst>
                <a:ext uri="{FF2B5EF4-FFF2-40B4-BE49-F238E27FC236}">
                  <a16:creationId xmlns:a16="http://schemas.microsoft.com/office/drawing/2014/main" id="{DAA1432A-DFAA-D277-522A-E911373C6D62}"/>
                </a:ext>
              </a:extLst>
            </p:cNvPr>
            <p:cNvSpPr/>
            <p:nvPr/>
          </p:nvSpPr>
          <p:spPr>
            <a:xfrm>
              <a:off x="1545825" y="3284204"/>
              <a:ext cx="869245" cy="601713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6644CD-E4D4-2C4B-9E3A-83FC2806648E}"/>
                    </a:ext>
                  </a:extLst>
                </p:cNvPr>
                <p:cNvSpPr txBox="1"/>
                <p:nvPr/>
              </p:nvSpPr>
              <p:spPr>
                <a:xfrm>
                  <a:off x="1101327" y="2828362"/>
                  <a:ext cx="1566810" cy="608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6644CD-E4D4-2C4B-9E3A-83FC28066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327" y="2828362"/>
                  <a:ext cx="1566810" cy="608683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F72C3B6-299C-83D4-44BC-9B72D53BEED5}"/>
              </a:ext>
            </a:extLst>
          </p:cNvPr>
          <p:cNvGrpSpPr/>
          <p:nvPr/>
        </p:nvGrpSpPr>
        <p:grpSpPr>
          <a:xfrm>
            <a:off x="2492413" y="3240192"/>
            <a:ext cx="1449676" cy="654815"/>
            <a:chOff x="803560" y="2821540"/>
            <a:chExt cx="1711089" cy="1079179"/>
          </a:xfrm>
        </p:grpSpPr>
        <p:sp>
          <p:nvSpPr>
            <p:cNvPr id="71" name="Right Arrow 40">
              <a:extLst>
                <a:ext uri="{FF2B5EF4-FFF2-40B4-BE49-F238E27FC236}">
                  <a16:creationId xmlns:a16="http://schemas.microsoft.com/office/drawing/2014/main" id="{15687B51-F27F-C3F8-7F3F-A6F9F44EEEDD}"/>
                </a:ext>
              </a:extLst>
            </p:cNvPr>
            <p:cNvSpPr/>
            <p:nvPr/>
          </p:nvSpPr>
          <p:spPr>
            <a:xfrm>
              <a:off x="1491847" y="3255895"/>
              <a:ext cx="964197" cy="64482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A68EB44-F4B4-662A-56BE-19535DBC7D86}"/>
                    </a:ext>
                  </a:extLst>
                </p:cNvPr>
                <p:cNvSpPr txBox="1"/>
                <p:nvPr/>
              </p:nvSpPr>
              <p:spPr>
                <a:xfrm>
                  <a:off x="803560" y="2821540"/>
                  <a:ext cx="1711089" cy="64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A68EB44-F4B4-662A-56BE-19535DBC7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60" y="2821540"/>
                  <a:ext cx="1711089" cy="644824"/>
                </a:xfrm>
                <a:prstGeom prst="rect">
                  <a:avLst/>
                </a:prstGeom>
                <a:blipFill>
                  <a:blip r:embed="rId9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0BED89A5-A523-D880-FE9B-5BCA0B1116E7}"/>
              </a:ext>
            </a:extLst>
          </p:cNvPr>
          <p:cNvSpPr/>
          <p:nvPr/>
        </p:nvSpPr>
        <p:spPr>
          <a:xfrm>
            <a:off x="4267200" y="4808725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0E5D853-1BDD-AD9A-3634-1B6E8367A054}"/>
              </a:ext>
            </a:extLst>
          </p:cNvPr>
          <p:cNvSpPr/>
          <p:nvPr/>
        </p:nvSpPr>
        <p:spPr>
          <a:xfrm>
            <a:off x="990667" y="3657430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13F3ED0-C023-4DCC-A3BB-1D3823BDFAF2}"/>
              </a:ext>
            </a:extLst>
          </p:cNvPr>
          <p:cNvSpPr/>
          <p:nvPr/>
        </p:nvSpPr>
        <p:spPr>
          <a:xfrm>
            <a:off x="4267200" y="2666643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CD9C514-8CB1-40B9-44A5-55DF84A279BC}"/>
              </a:ext>
            </a:extLst>
          </p:cNvPr>
          <p:cNvGrpSpPr/>
          <p:nvPr/>
        </p:nvGrpSpPr>
        <p:grpSpPr>
          <a:xfrm>
            <a:off x="423309" y="4507468"/>
            <a:ext cx="428704" cy="369332"/>
            <a:chOff x="485696" y="3581400"/>
            <a:chExt cx="428704" cy="369332"/>
          </a:xfrm>
        </p:grpSpPr>
        <p:sp>
          <p:nvSpPr>
            <p:cNvPr id="78" name="Right Arrow 46">
              <a:extLst>
                <a:ext uri="{FF2B5EF4-FFF2-40B4-BE49-F238E27FC236}">
                  <a16:creationId xmlns:a16="http://schemas.microsoft.com/office/drawing/2014/main" id="{FD1456D9-5E6D-7142-46CD-49DE6DE2868B}"/>
                </a:ext>
              </a:extLst>
            </p:cNvPr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B715283-5969-E439-6368-A7C93BF3F7A8}"/>
                    </a:ext>
                  </a:extLst>
                </p:cNvPr>
                <p:cNvSpPr txBox="1"/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C60145C-D0AB-AA0A-CF7C-05E499FFD5C1}"/>
                  </a:ext>
                </a:extLst>
              </p:cNvPr>
              <p:cNvSpPr txBox="1"/>
              <p:nvPr/>
            </p:nvSpPr>
            <p:spPr>
              <a:xfrm>
                <a:off x="4495800" y="472725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C60145C-D0AB-AA0A-CF7C-05E499FFD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727252"/>
                <a:ext cx="37093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A3C4762F-1541-6C5E-402D-FC76098C215F}"/>
              </a:ext>
            </a:extLst>
          </p:cNvPr>
          <p:cNvSpPr/>
          <p:nvPr/>
        </p:nvSpPr>
        <p:spPr>
          <a:xfrm>
            <a:off x="984630" y="45720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50">
                <a:extLst>
                  <a:ext uri="{FF2B5EF4-FFF2-40B4-BE49-F238E27FC236}">
                    <a16:creationId xmlns:a16="http://schemas.microsoft.com/office/drawing/2014/main" id="{2E13735D-321C-948C-C183-E1513A909F7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48200" y="1600200"/>
                <a:ext cx="4419600" cy="4785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 smtClean="0">
                        <a:latin typeface="Cambria Math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4" name="Content Placeholder 50">
                <a:extLst>
                  <a:ext uri="{FF2B5EF4-FFF2-40B4-BE49-F238E27FC236}">
                    <a16:creationId xmlns:a16="http://schemas.microsoft.com/office/drawing/2014/main" id="{2E13735D-321C-948C-C183-E1513A909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1600200"/>
                <a:ext cx="4419600" cy="4785181"/>
              </a:xfrm>
              <a:prstGeom prst="rect">
                <a:avLst/>
              </a:prstGeom>
              <a:blipFill>
                <a:blip r:embed="rId13"/>
                <a:stretch>
                  <a:fillRect l="-4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A927252-9F36-4994-8D8B-0EF6F02101C0}"/>
                  </a:ext>
                </a:extLst>
              </p:cNvPr>
              <p:cNvSpPr txBox="1"/>
              <p:nvPr/>
            </p:nvSpPr>
            <p:spPr>
              <a:xfrm>
                <a:off x="5617592" y="3156680"/>
                <a:ext cx="253580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         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A927252-9F36-4994-8D8B-0EF6F0210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92" y="3156680"/>
                <a:ext cx="2535808" cy="369332"/>
              </a:xfrm>
              <a:prstGeom prst="rect">
                <a:avLst/>
              </a:prstGeom>
              <a:blipFill>
                <a:blip r:embed="rId14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F94DB50-0CA3-6B73-B2F3-0F2658A88B0E}"/>
                  </a:ext>
                </a:extLst>
              </p:cNvPr>
              <p:cNvSpPr txBox="1"/>
              <p:nvPr/>
            </p:nvSpPr>
            <p:spPr>
              <a:xfrm>
                <a:off x="5621603" y="3516654"/>
                <a:ext cx="2531730" cy="3912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F94DB50-0CA3-6B73-B2F3-0F2658A88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03" y="3516654"/>
                <a:ext cx="2531730" cy="391261"/>
              </a:xfrm>
              <a:prstGeom prst="rect">
                <a:avLst/>
              </a:prstGeom>
              <a:blipFill>
                <a:blip r:embed="rId15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05B276C-87B2-817D-EF09-F5042C9608C8}"/>
              </a:ext>
            </a:extLst>
          </p:cNvPr>
          <p:cNvCxnSpPr>
            <a:cxnSpLocks/>
          </p:cNvCxnSpPr>
          <p:nvPr/>
        </p:nvCxnSpPr>
        <p:spPr>
          <a:xfrm flipV="1">
            <a:off x="1200907" y="2495550"/>
            <a:ext cx="1313693" cy="11884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13BC4B5-D19C-2FF6-C325-8B956B82EB95}"/>
                  </a:ext>
                </a:extLst>
              </p:cNvPr>
              <p:cNvSpPr txBox="1"/>
              <p:nvPr/>
            </p:nvSpPr>
            <p:spPr>
              <a:xfrm>
                <a:off x="1720683" y="4126468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13BC4B5-D19C-2FF6-C325-8B956B82E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683" y="4126468"/>
                <a:ext cx="4660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E2818F9-E309-CAA3-070B-F03FA047B9B0}"/>
              </a:ext>
            </a:extLst>
          </p:cNvPr>
          <p:cNvCxnSpPr>
            <a:cxnSpLocks/>
            <a:stCxn id="54" idx="6"/>
            <a:endCxn id="73" idx="1"/>
          </p:cNvCxnSpPr>
          <p:nvPr/>
        </p:nvCxnSpPr>
        <p:spPr>
          <a:xfrm>
            <a:off x="2743200" y="2476500"/>
            <a:ext cx="1557478" cy="23657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2D804C-F2B1-B420-9B56-9CA914D8ECEB}"/>
                  </a:ext>
                </a:extLst>
              </p:cNvPr>
              <p:cNvSpPr txBox="1"/>
              <p:nvPr/>
            </p:nvSpPr>
            <p:spPr>
              <a:xfrm>
                <a:off x="2882671" y="2567158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2D804C-F2B1-B420-9B56-9CA914D8E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671" y="2567158"/>
                <a:ext cx="462434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>
            <a:extLst>
              <a:ext uri="{FF2B5EF4-FFF2-40B4-BE49-F238E27FC236}">
                <a16:creationId xmlns:a16="http://schemas.microsoft.com/office/drawing/2014/main" id="{CD49EC74-19D3-FDE3-7C1E-A68F7D53C165}"/>
              </a:ext>
            </a:extLst>
          </p:cNvPr>
          <p:cNvSpPr/>
          <p:nvPr/>
        </p:nvSpPr>
        <p:spPr>
          <a:xfrm>
            <a:off x="984917" y="3657430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B5FFF1-99A2-3C9B-53E4-10625A60965D}"/>
              </a:ext>
            </a:extLst>
          </p:cNvPr>
          <p:cNvCxnSpPr>
            <a:cxnSpLocks/>
            <a:stCxn id="96" idx="5"/>
          </p:cNvCxnSpPr>
          <p:nvPr/>
        </p:nvCxnSpPr>
        <p:spPr>
          <a:xfrm>
            <a:off x="1180039" y="3852552"/>
            <a:ext cx="1330880" cy="10544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07DCE3-6A9A-A313-14A4-5E2EAC128CD8}"/>
              </a:ext>
            </a:extLst>
          </p:cNvPr>
          <p:cNvCxnSpPr>
            <a:cxnSpLocks/>
            <a:stCxn id="62" idx="6"/>
            <a:endCxn id="73" idx="2"/>
          </p:cNvCxnSpPr>
          <p:nvPr/>
        </p:nvCxnSpPr>
        <p:spPr>
          <a:xfrm>
            <a:off x="2743200" y="4914900"/>
            <a:ext cx="1524000" cy="81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5FBD7B-E804-0C23-4944-E34EAB6C3230}"/>
                  </a:ext>
                </a:extLst>
              </p:cNvPr>
              <p:cNvSpPr txBox="1"/>
              <p:nvPr/>
            </p:nvSpPr>
            <p:spPr>
              <a:xfrm>
                <a:off x="3154363" y="4850368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5FBD7B-E804-0C23-4944-E34EAB6C3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363" y="4850368"/>
                <a:ext cx="467756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817DF46E-BCBF-1D55-56F4-ACF7F21F2934}"/>
              </a:ext>
            </a:extLst>
          </p:cNvPr>
          <p:cNvSpPr/>
          <p:nvPr/>
        </p:nvSpPr>
        <p:spPr>
          <a:xfrm>
            <a:off x="2509608" y="2365703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CA334A-1A65-C6A5-7C73-8B6E2C79F74B}"/>
                  </a:ext>
                </a:extLst>
              </p:cNvPr>
              <p:cNvSpPr txBox="1"/>
              <p:nvPr/>
            </p:nvSpPr>
            <p:spPr>
              <a:xfrm>
                <a:off x="1737888" y="2610206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CA334A-1A65-C6A5-7C73-8B6E2C79F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88" y="2610206"/>
                <a:ext cx="46076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ABDDBF8C-FE91-5112-AF4C-6ABBAA93A247}"/>
              </a:ext>
            </a:extLst>
          </p:cNvPr>
          <p:cNvSpPr/>
          <p:nvPr/>
        </p:nvSpPr>
        <p:spPr>
          <a:xfrm>
            <a:off x="2509723" y="4808725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3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8264 0 C 0.11962 0 0.16545 0.04653 0.16545 0.08403 L 0.16545 0.1682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91" grpId="0"/>
      <p:bldP spid="47" grpId="0"/>
      <p:bldP spid="8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5614</TotalTime>
  <Words>1934</Words>
  <Application>Microsoft Office PowerPoint</Application>
  <PresentationFormat>On-screen Show (4:3)</PresentationFormat>
  <Paragraphs>671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Wingdings</vt:lpstr>
      <vt:lpstr>Office Theme</vt:lpstr>
      <vt:lpstr>Randomized Algorithms CS648 </vt:lpstr>
      <vt:lpstr>Universal Hash Family</vt:lpstr>
      <vt:lpstr>The intuition</vt:lpstr>
      <vt:lpstr> Revisiting mod operation </vt:lpstr>
      <vt:lpstr>g_x (i)=ix mod p </vt:lpstr>
      <vt:lpstr>q_y (i)=(i+y) mod p </vt:lpstr>
      <vt:lpstr>f_(x,y) (i)=(ix+y)  mod p </vt:lpstr>
      <vt:lpstr>f_(x,y) (i)=(ix+y)  mod p </vt:lpstr>
      <vt:lpstr>f_(x,y) (i)=(ix+y)  mod p </vt:lpstr>
      <vt:lpstr>f_(x,y) (i)=(ix+y)  mod p </vt:lpstr>
      <vt:lpstr>f_(x,y) (i)=(ix+y)  mod p </vt:lpstr>
      <vt:lpstr>Universal Hash Family</vt:lpstr>
      <vt:lpstr>Probabilistic methods </vt:lpstr>
      <vt:lpstr>Probabilistic methods </vt:lpstr>
      <vt:lpstr>A common framework of using Probabilistic methods</vt:lpstr>
      <vt:lpstr>problem 3 Large CUT in a graph</vt:lpstr>
      <vt:lpstr>Undirected graph</vt:lpstr>
      <vt:lpstr>Large cut in a graph</vt:lpstr>
      <vt:lpstr>Large cut in a graph</vt:lpstr>
      <vt:lpstr>Large cut in a graph</vt:lpstr>
      <vt:lpstr>Large cut in a graph</vt:lpstr>
      <vt:lpstr>Large cut in a graph</vt:lpstr>
      <vt:lpstr>Large cut in a graph</vt:lpstr>
      <vt:lpstr>Large cut in a graph</vt:lpstr>
      <vt:lpstr>Large cut in a graph</vt:lpstr>
      <vt:lpstr>A tournament</vt:lpstr>
      <vt:lpstr>Problem 4</vt:lpstr>
      <vt:lpstr>Problem 4</vt:lpstr>
      <vt:lpstr>problem 4 Sum free subset of large size</vt:lpstr>
      <vt:lpstr>Large subset that is sum-free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649</cp:revision>
  <dcterms:created xsi:type="dcterms:W3CDTF">2011-12-03T04:13:03Z</dcterms:created>
  <dcterms:modified xsi:type="dcterms:W3CDTF">2024-04-09T10:17:35Z</dcterms:modified>
</cp:coreProperties>
</file>