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428" r:id="rId2"/>
    <p:sldId id="609" r:id="rId3"/>
    <p:sldId id="430" r:id="rId4"/>
    <p:sldId id="435" r:id="rId5"/>
    <p:sldId id="608" r:id="rId6"/>
    <p:sldId id="605" r:id="rId7"/>
    <p:sldId id="541" r:id="rId8"/>
    <p:sldId id="532" r:id="rId9"/>
    <p:sldId id="613" r:id="rId10"/>
    <p:sldId id="546" r:id="rId11"/>
    <p:sldId id="531" r:id="rId12"/>
    <p:sldId id="607" r:id="rId13"/>
    <p:sldId id="538" r:id="rId14"/>
    <p:sldId id="543" r:id="rId15"/>
    <p:sldId id="512" r:id="rId16"/>
    <p:sldId id="534" r:id="rId17"/>
    <p:sldId id="544" r:id="rId18"/>
    <p:sldId id="445" r:id="rId19"/>
    <p:sldId id="446" r:id="rId20"/>
    <p:sldId id="449" r:id="rId21"/>
    <p:sldId id="457" r:id="rId22"/>
    <p:sldId id="458" r:id="rId23"/>
    <p:sldId id="459" r:id="rId24"/>
    <p:sldId id="461" r:id="rId25"/>
    <p:sldId id="460" r:id="rId26"/>
    <p:sldId id="447" r:id="rId27"/>
    <p:sldId id="456" r:id="rId28"/>
    <p:sldId id="595" r:id="rId29"/>
    <p:sldId id="596" r:id="rId30"/>
    <p:sldId id="496" r:id="rId31"/>
    <p:sldId id="604" r:id="rId32"/>
    <p:sldId id="497" r:id="rId33"/>
    <p:sldId id="49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4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35.png"/><Relationship Id="rId12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4.png"/><Relationship Id="rId5" Type="http://schemas.openxmlformats.org/officeDocument/2006/relationships/image" Target="../media/image32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70.png"/><Relationship Id="rId7" Type="http://schemas.openxmlformats.org/officeDocument/2006/relationships/image" Target="../media/image9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11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Relationship Id="rId11" Type="http://schemas.openxmlformats.org/officeDocument/2006/relationships/image" Target="../media/image361.png"/><Relationship Id="rId5" Type="http://schemas.openxmlformats.org/officeDocument/2006/relationships/image" Target="../media/image300.png"/><Relationship Id="rId10" Type="http://schemas.openxmlformats.org/officeDocument/2006/relationships/image" Target="../media/image351.png"/><Relationship Id="rId4" Type="http://schemas.openxmlformats.org/officeDocument/2006/relationships/image" Target="../media/image290.png"/><Relationship Id="rId9" Type="http://schemas.openxmlformats.org/officeDocument/2006/relationships/image" Target="../media/image3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3" Type="http://schemas.openxmlformats.org/officeDocument/2006/relationships/image" Target="../media/image371.png"/><Relationship Id="rId7" Type="http://schemas.openxmlformats.org/officeDocument/2006/relationships/image" Target="../media/image4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240.png"/><Relationship Id="rId5" Type="http://schemas.openxmlformats.org/officeDocument/2006/relationships/image" Target="../media/image390.png"/><Relationship Id="rId10" Type="http://schemas.openxmlformats.org/officeDocument/2006/relationships/image" Target="../media/image211.png"/><Relationship Id="rId4" Type="http://schemas.openxmlformats.org/officeDocument/2006/relationships/image" Target="../media/image380.png"/><Relationship Id="rId9" Type="http://schemas.openxmlformats.org/officeDocument/2006/relationships/image" Target="../media/image4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10" Type="http://schemas.openxmlformats.org/officeDocument/2006/relationships/image" Target="../media/image30.png"/><Relationship Id="rId4" Type="http://schemas.openxmlformats.org/officeDocument/2006/relationships/image" Target="../media/image41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1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10" Type="http://schemas.openxmlformats.org/officeDocument/2006/relationships/image" Target="../media/image6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1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Frievald’s</a:t>
            </a:r>
            <a:r>
              <a:rPr lang="en-US" sz="2000" b="1" dirty="0">
                <a:solidFill>
                  <a:schemeClr val="tx1"/>
                </a:solidFill>
              </a:rPr>
              <a:t> Technique – </a:t>
            </a:r>
            <a:r>
              <a:rPr lang="en-US" sz="2000" b="1" dirty="0">
                <a:solidFill>
                  <a:srgbClr val="7030A0"/>
                </a:solidFill>
              </a:rPr>
              <a:t>Final Analysis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Probability Amplification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2 Interesting Problems on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dirty="0">
                <a:solidFill>
                  <a:srgbClr val="C00000"/>
                </a:solidFill>
              </a:rPr>
              <a:t>Question:</a:t>
            </a:r>
            <a:r>
              <a:rPr lang="en-US" sz="2800" b="1" dirty="0"/>
              <a:t> </a:t>
            </a:r>
            <a:r>
              <a:rPr lang="en-US" sz="2400" dirty="0"/>
              <a:t>When to use the </a:t>
            </a:r>
            <a:r>
              <a:rPr lang="en-US" sz="2400" b="1" dirty="0">
                <a:solidFill>
                  <a:srgbClr val="7030A0"/>
                </a:solidFill>
              </a:rPr>
              <a:t>Partition</a:t>
            </a:r>
            <a:r>
              <a:rPr lang="en-US" sz="2400" dirty="0"/>
              <a:t> theorem ?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 event defined over a probability space (</a:t>
                </a:r>
                <a14:m>
                  <m:oMath xmlns:m="http://schemas.openxmlformats.org/officeDocument/2006/math">
                    <m:r>
                      <a:rPr lang="el-GR" sz="18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r>
                  <a:rPr lang="en-US" sz="1800" dirty="0"/>
                  <a:t>Suppose it turns out that it is not easy to calculate or get a good bound on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directly using the standard tools. In such situation, one may explore the following possibility:</a:t>
                </a:r>
              </a:p>
              <a:p>
                <a:pPr marL="0" indent="0">
                  <a:buNone/>
                </a:pPr>
                <a:r>
                  <a:rPr lang="en-US" sz="1800" dirty="0"/>
                  <a:t>Try to design a partition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of the sample space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is easy to calculate. This may be used to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IMPORTANT:</a:t>
                </a:r>
                <a:r>
                  <a:rPr lang="en-US" sz="1800" dirty="0"/>
                  <a:t> Most of the times,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turns out to be independent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/>
                  <a:t>. In this case,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can be  bounded directly as follows.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/>
                      <m:t>P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≤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 for every possible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/>
                  <a:t>, then </a:t>
                </a:r>
              </a:p>
              <a:p>
                <a:pPr marL="0" lvl="1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1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16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lvl="1" indent="0"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nary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</m:e>
                    </m:nary>
                  </m:oMath>
                </a14:m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r="-1037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0  )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suitable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the partition defined by the values taken by all the </a:t>
                </a:r>
                <a:r>
                  <a:rPr lang="en-US" sz="2000" dirty="0" err="1"/>
                  <a:t>r.v.’s</a:t>
                </a:r>
                <a:r>
                  <a:rPr lang="en-US" sz="2000" dirty="0"/>
                  <a:t> excluding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blipFill rotWithShape="1">
                <a:blip r:embed="rId2"/>
                <a:stretch>
                  <a:fillRect l="-727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2500" r="-41772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4495800" y="3593068"/>
            <a:ext cx="3561351" cy="674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3505200"/>
            <a:ext cx="3561351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6244" y="3569732"/>
            <a:ext cx="436756" cy="468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9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8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686800" cy="5064855"/>
              </a:xfrm>
              <a:noFill/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0  ) = ??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the probability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conditioned on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</a:t>
                </a:r>
                <a:r>
                  <a:rPr lang="en-US" sz="1800" u="sng" dirty="0"/>
                  <a:t>arbitrary but fixed </a:t>
                </a:r>
                <a:r>
                  <a:rPr lang="en-US" sz="1800" dirty="0"/>
                  <a:t>values taken by </a:t>
                </a:r>
                <a:r>
                  <a:rPr lang="en-US" sz="1800" b="1" dirty="0"/>
                  <a:t>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1800" dirty="0"/>
                      <m:t>…,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i="1" dirty="0">
                        <a:latin typeface="Cambria Math"/>
                      </a:rPr>
                      <m:t> …,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ℰ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|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…</m:t>
                    </m:r>
                    <m:r>
                      <m:rPr>
                        <m:nor/>
                      </m:rPr>
                      <a:rPr lang="en-US" sz="2000" b="0" i="0" dirty="0" smtClean="0"/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b="1" dirty="0"/>
                        <m:t>P</m:t>
                      </m:r>
                      <m:r>
                        <m:rPr>
                          <m:nor/>
                        </m:rPr>
                        <a:rPr lang="en-US" sz="1800" dirty="0"/>
                        <m:t>(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=−(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US" sz="1800" b="1" dirty="0">
                          <a:solidFill>
                            <a:srgbClr val="002060"/>
                          </a:solidFill>
                          <a:ea typeface="Cambria Math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/>
                        <m:t>…</m:t>
                      </m:r>
                      <m:r>
                        <a:rPr lang="en-US" sz="1800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dirty="0">
                              <a:latin typeface="Cambria Math"/>
                            </a:rPr>
                            <m:t>+ …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𝑖𝑛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=−(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800" dirty="0"/>
                      <m:t>…</m:t>
                    </m:r>
                    <m:r>
                      <a:rPr lang="en-US" sz="1800" i="1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 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/>
                          </a:rPr>
                          <m:t>+ …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)/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½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686800" cy="5064855"/>
              </a:xfrm>
              <a:blipFill>
                <a:blip r:embed="rId2"/>
                <a:stretch>
                  <a:fillRect l="-7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 flipH="1">
            <a:off x="954498" y="4343400"/>
            <a:ext cx="417102" cy="5217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4498" y="40474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≠0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7600" y="1447800"/>
                <a:ext cx="7328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47800"/>
                <a:ext cx="7328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667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632" r="-41772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1524003" y="5182825"/>
            <a:ext cx="6324597" cy="608375"/>
            <a:chOff x="1524003" y="5638800"/>
            <a:chExt cx="6324597" cy="608375"/>
          </a:xfrm>
        </p:grpSpPr>
        <p:sp>
          <p:nvSpPr>
            <p:cNvPr id="4" name="Rounded Rectangle 3"/>
            <p:cNvSpPr/>
            <p:nvPr/>
          </p:nvSpPr>
          <p:spPr>
            <a:xfrm>
              <a:off x="1524003" y="5638800"/>
              <a:ext cx="6324597" cy="3490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4762500" y="6018575"/>
              <a:ext cx="0" cy="228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019800" y="18171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3999" y="1828800"/>
            <a:ext cx="4038601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1" y="2373868"/>
            <a:ext cx="27431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1" y="2286000"/>
            <a:ext cx="27431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2602468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00399" y="5857670"/>
            <a:ext cx="36006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Could be 0, 1 or some other number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1999" y="5791200"/>
            <a:ext cx="28956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90493" y="5760508"/>
            <a:ext cx="2895601" cy="4878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Ribbon 30">
                <a:extLst>
                  <a:ext uri="{FF2B5EF4-FFF2-40B4-BE49-F238E27FC236}">
                    <a16:creationId xmlns:a16="http://schemas.microsoft.com/office/drawing/2014/main" id="{A604DDAC-1DF6-6F4E-A44A-6DCB77E07749}"/>
                  </a:ext>
                </a:extLst>
              </p:cNvPr>
              <p:cNvSpPr/>
              <p:nvPr/>
            </p:nvSpPr>
            <p:spPr>
              <a:xfrm>
                <a:off x="1412388" y="5134794"/>
                <a:ext cx="7491025" cy="93905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value of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have been determined due to conditioning, we can plug them in.</a:t>
                </a:r>
              </a:p>
            </p:txBody>
          </p:sp>
        </mc:Choice>
        <mc:Fallback xmlns="">
          <p:sp>
            <p:nvSpPr>
              <p:cNvPr id="31" name="Down Ribbon 30">
                <a:extLst>
                  <a:ext uri="{FF2B5EF4-FFF2-40B4-BE49-F238E27FC236}">
                    <a16:creationId xmlns:a16="http://schemas.microsoft.com/office/drawing/2014/main" id="{A604DDAC-1DF6-6F4E-A44A-6DCB77E07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88" y="5134794"/>
                <a:ext cx="7491025" cy="93905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F51D08E4-009E-4249-A043-03575655084A}"/>
              </a:ext>
            </a:extLst>
          </p:cNvPr>
          <p:cNvSpPr/>
          <p:nvPr/>
        </p:nvSpPr>
        <p:spPr>
          <a:xfrm>
            <a:off x="3657600" y="3059668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78EFE1-E9CF-6B4F-8ED3-DCF47162309D}"/>
                  </a:ext>
                </a:extLst>
              </p:cNvPr>
              <p:cNvSpPr txBox="1"/>
              <p:nvPr/>
            </p:nvSpPr>
            <p:spPr>
              <a:xfrm>
                <a:off x="416535" y="3718621"/>
                <a:ext cx="8310928" cy="4299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m:rPr>
                          <m:nor/>
                        </m:rPr>
                        <a:rPr lang="en-US" b="1" dirty="0" smtClean="0"/>
                        <m:t>P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,1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US" b="1" dirty="0">
                          <a:solidFill>
                            <a:srgbClr val="002060"/>
                          </a:solidFill>
                          <a:ea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/>
                        <m:t>…</m:t>
                      </m:r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  <m:r>
                            <a:rPr lang="en-US" i="1" dirty="0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  <m:r>
                            <a:rPr lang="en-US" i="1" dirty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+ …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𝑖𝑛</m:t>
                          </m:r>
                        </m:sub>
                        <m:sup/>
                      </m:sSub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/>
                        <m:t> = 0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78EFE1-E9CF-6B4F-8ED3-DCF471623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35" y="3718621"/>
                <a:ext cx="8310928" cy="429990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>
                <a:extLst>
                  <a:ext uri="{FF2B5EF4-FFF2-40B4-BE49-F238E27FC236}">
                    <a16:creationId xmlns:a16="http://schemas.microsoft.com/office/drawing/2014/main" id="{9708C6AC-0350-E04B-9F41-1296F08400E6}"/>
                  </a:ext>
                </a:extLst>
              </p:cNvPr>
              <p:cNvSpPr/>
              <p:nvPr/>
            </p:nvSpPr>
            <p:spPr>
              <a:xfrm>
                <a:off x="2362200" y="5181600"/>
                <a:ext cx="5948729" cy="7736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Down Ribbon 16">
                <a:extLst>
                  <a:ext uri="{FF2B5EF4-FFF2-40B4-BE49-F238E27FC236}">
                    <a16:creationId xmlns:a16="http://schemas.microsoft.com/office/drawing/2014/main" id="{9708C6AC-0350-E04B-9F41-1296F0840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5948729" cy="7736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BFF988-5B16-5240-832F-5B54883B962C}"/>
                  </a:ext>
                </a:extLst>
              </p:cNvPr>
              <p:cNvSpPr txBox="1"/>
              <p:nvPr/>
            </p:nvSpPr>
            <p:spPr>
              <a:xfrm>
                <a:off x="609600" y="3733800"/>
                <a:ext cx="841448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|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…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 …,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BFF988-5B16-5240-832F-5B54883B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8414483" cy="677108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0080B0-ABA2-0046-9EE1-11019E2CCA6C}"/>
                  </a:ext>
                </a:extLst>
              </p:cNvPr>
              <p:cNvSpPr txBox="1"/>
              <p:nvPr/>
            </p:nvSpPr>
            <p:spPr>
              <a:xfrm>
                <a:off x="1600200" y="3741465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0080B0-ABA2-0046-9EE1-11019E2CC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741465"/>
                <a:ext cx="304800" cy="369332"/>
              </a:xfrm>
              <a:prstGeom prst="rect">
                <a:avLst/>
              </a:prstGeom>
              <a:blipFill>
                <a:blip r:embed="rId9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10FD2D-C0F3-9040-8D3E-1D2772503F60}"/>
                  </a:ext>
                </a:extLst>
              </p:cNvPr>
              <p:cNvSpPr txBox="1"/>
              <p:nvPr/>
            </p:nvSpPr>
            <p:spPr>
              <a:xfrm>
                <a:off x="3429000" y="3741465"/>
                <a:ext cx="4653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10FD2D-C0F3-9040-8D3E-1D2772503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741465"/>
                <a:ext cx="465380" cy="369332"/>
              </a:xfrm>
              <a:prstGeom prst="rect">
                <a:avLst/>
              </a:prstGeom>
              <a:blipFill>
                <a:blip r:embed="rId10"/>
                <a:stretch>
                  <a:fillRect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C4CA36-0D89-A541-BF76-4AF435852C67}"/>
                  </a:ext>
                </a:extLst>
              </p:cNvPr>
              <p:cNvSpPr txBox="1"/>
              <p:nvPr/>
            </p:nvSpPr>
            <p:spPr>
              <a:xfrm>
                <a:off x="6095999" y="3747984"/>
                <a:ext cx="609599" cy="36681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C4CA36-0D89-A541-BF76-4AF435852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747984"/>
                <a:ext cx="609599" cy="3668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281BDA-B118-B949-8C1D-C05C6567E5EF}"/>
                  </a:ext>
                </a:extLst>
              </p:cNvPr>
              <p:cNvSpPr txBox="1"/>
              <p:nvPr/>
            </p:nvSpPr>
            <p:spPr>
              <a:xfrm>
                <a:off x="7772400" y="3745468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281BDA-B118-B949-8C1D-C05C6567E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745468"/>
                <a:ext cx="304800" cy="369332"/>
              </a:xfrm>
              <a:prstGeom prst="rect">
                <a:avLst/>
              </a:prstGeom>
              <a:blipFill>
                <a:blip r:embed="rId12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7C96C5-9372-9347-81AD-94836E7C508F}"/>
                  </a:ext>
                </a:extLst>
              </p:cNvPr>
              <p:cNvSpPr txBox="1"/>
              <p:nvPr/>
            </p:nvSpPr>
            <p:spPr>
              <a:xfrm>
                <a:off x="8534400" y="3759906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7C96C5-9372-9347-81AD-94836E7C5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759906"/>
                <a:ext cx="332142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33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1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6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/>
      <p:bldP spid="14" grpId="0" animBg="1"/>
      <p:bldP spid="15" grpId="0" uiExpand="1" animBg="1"/>
      <p:bldP spid="18" grpId="0" uiExpand="1" animBg="1"/>
      <p:bldP spid="19" grpId="0" uiExpand="1" animBg="1"/>
      <p:bldP spid="21" grpId="0" animBg="1"/>
      <p:bldP spid="27" grpId="0" animBg="1"/>
      <p:bldP spid="28" grpId="0" animBg="1"/>
      <p:bldP spid="29" grpId="0" animBg="1"/>
      <p:bldP spid="31" grpId="0" animBg="1"/>
      <p:bldP spid="31" grpId="1" animBg="1"/>
      <p:bldP spid="34" grpId="0" animBg="1"/>
      <p:bldP spid="30" grpId="0" animBg="1"/>
      <p:bldP spid="17" grpId="0" animBg="1"/>
      <p:bldP spid="17" grpId="1" animBg="1"/>
      <p:bldP spid="32" grpId="0"/>
      <p:bldP spid="32" grpId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 of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 is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1800" dirty="0"/>
                  <a:t>How to increase the success probability ?</a:t>
                </a:r>
              </a:p>
              <a:p>
                <a:pPr marL="0" indent="0" algn="ctr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Probability </a:t>
            </a:r>
            <a:r>
              <a:rPr lang="en-US" sz="3600" b="1" dirty="0" err="1">
                <a:solidFill>
                  <a:srgbClr val="7030A0"/>
                </a:solidFill>
              </a:rPr>
              <a:t>Ampilification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Repeat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the Monte Carlo algorithm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times.</a:t>
                </a:r>
              </a:p>
              <a:p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400" b="1" dirty="0">
                <a:solidFill>
                  <a:srgbClr val="002060"/>
                </a:solidFill>
              </a:rPr>
              <a:t>(reducing the error probability)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Repeat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matrix (vector) whose elements are selected randomly uniformly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and independently from {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}.</a:t>
                </a:r>
                <a:r>
                  <a:rPr lang="en-US" sz="1800" b="1" i="1" dirty="0">
                    <a:solidFill>
                      <a:srgbClr val="002060"/>
                    </a:solidFill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≠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)    { output “AB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≠ </a:t>
                </a:r>
                <a:r>
                  <a:rPr lang="en-US" sz="2000" dirty="0"/>
                  <a:t>C” ; </a:t>
                </a:r>
                <a:r>
                  <a:rPr lang="en-US" sz="2000" u="sng" dirty="0"/>
                  <a:t>break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}    </a:t>
                </a:r>
              </a:p>
              <a:p>
                <a:pPr marL="0" indent="0">
                  <a:buNone/>
                </a:pPr>
                <a:r>
                  <a:rPr lang="en-US" sz="2000" dirty="0"/>
                  <a:t>output “AB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/>
                  <a:t>C”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Error probability: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41" t="-739" r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5793685"/>
                <a:ext cx="1389035" cy="53091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½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93685"/>
                <a:ext cx="1389035" cy="530915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0965" b="-30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 </a:t>
            </a:r>
            <a:br>
              <a:rPr lang="en-US" sz="2800" b="1" dirty="0"/>
            </a:br>
            <a:r>
              <a:rPr lang="en-US" sz="2800" b="1" dirty="0"/>
              <a:t>(final</a:t>
            </a:r>
            <a:r>
              <a:rPr lang="en-US" sz="2400" b="1" dirty="0"/>
              <a:t> result)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1800" dirty="0"/>
                  <a:t>Given three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matrices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a Randomized Monte Carlo algorithm which determines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running time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and  the error probability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Ponder over the above 2 questions.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Is there anything magical about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/>
                  <a:t> in the error probability ? What is the source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/>
                  <a:t> in the error probability 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if each element of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 is picked as a uniformly random number from the interval [0,1] ? Doesn’t the failure probability reduce to 0 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Balls </a:t>
            </a:r>
            <a:r>
              <a:rPr lang="en-US" sz="3200" dirty="0">
                <a:solidFill>
                  <a:srgbClr val="7030A0"/>
                </a:solidFill>
              </a:rPr>
              <a:t>into</a:t>
            </a:r>
            <a:r>
              <a:rPr lang="en-US" sz="3200" dirty="0"/>
              <a:t> BINS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70EF03-AE0B-42E5-ADA8-C9CF09B5FE20}"/>
              </a:ext>
            </a:extLst>
          </p:cNvPr>
          <p:cNvSpPr txBox="1">
            <a:spLocks/>
          </p:cNvSpPr>
          <p:nvPr/>
        </p:nvSpPr>
        <p:spPr bwMode="auto">
          <a:xfrm>
            <a:off x="874713" y="35290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</a:rPr>
              <a:t>Problem </a:t>
            </a:r>
            <a:r>
              <a:rPr lang="en-US" sz="4800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24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falls into it.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Applications:</a:t>
                </a:r>
              </a:p>
              <a:p>
                <a:r>
                  <a:rPr lang="en-US" sz="1600" dirty="0"/>
                  <a:t>Hashing</a:t>
                </a:r>
              </a:p>
              <a:p>
                <a:r>
                  <a:rPr lang="en-US" sz="1600" dirty="0"/>
                  <a:t>Load balancing in distributed environment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01525" cy="609600"/>
            <a:chOff x="1752600" y="1447800"/>
            <a:chExt cx="580152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6" t="-8333" r="-17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343401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1799" y="48006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53676-B972-11FE-BB40-6847F06D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93" y="1600200"/>
            <a:ext cx="7772400" cy="13620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Elementary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Probability theory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3F7416-61DF-057E-2730-5B898BB4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906713"/>
            <a:ext cx="8534399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slides for this topic posted on the course website  just  after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lecture.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Please </a:t>
            </a:r>
            <a:r>
              <a:rPr lang="en-US" u="sng" dirty="0">
                <a:solidFill>
                  <a:schemeClr val="tx1"/>
                </a:solidFill>
              </a:rPr>
              <a:t>go through </a:t>
            </a:r>
            <a:r>
              <a:rPr lang="en-US" dirty="0">
                <a:solidFill>
                  <a:schemeClr val="tx1"/>
                </a:solidFill>
              </a:rPr>
              <a:t>these slides, if not already done.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6B13-D12F-F8D4-C147-B7E4A3BF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: </a:t>
            </a:r>
            <a:r>
              <a:rPr lang="en-US" sz="2000" dirty="0"/>
              <a:t>What is the probability that  there is </a:t>
            </a:r>
            <a:r>
              <a:rPr lang="en-US" sz="2000" b="1" dirty="0"/>
              <a:t>at least </a:t>
            </a:r>
            <a:r>
              <a:rPr lang="en-US" sz="2000" dirty="0"/>
              <a:t>one empty bin 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99307" cy="609600"/>
            <a:chOff x="1752600" y="1447800"/>
            <a:chExt cx="5899307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419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?</a:t>
                </a:r>
              </a:p>
              <a:p>
                <a:r>
                  <a:rPr lang="en-US" sz="2000" dirty="0"/>
                  <a:t>|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 Ω </a:t>
                </a:r>
                <a:r>
                  <a:rPr lang="en-US" sz="2000" dirty="0"/>
                  <a:t>|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342900" lvl="1" indent="-342900">
                  <a:buFont typeface="Arial" charset="0"/>
                  <a:buChar char="•"/>
                </a:pPr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 b="-7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8210" cy="902732"/>
            <a:chOff x="1676400" y="4800600"/>
            <a:chExt cx="586821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8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821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1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9609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define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960951"/>
              </a:xfrm>
              <a:blipFill rotWithShape="1">
                <a:blip r:embed="rId2"/>
                <a:stretch>
                  <a:fillRect l="-815" t="-614" b="-8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6009915" cy="609600"/>
            <a:chOff x="1752600" y="1447800"/>
            <a:chExt cx="60099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009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…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…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0099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14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3429000" y="47244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disjoint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429000" y="51816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429000" y="56388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</a:t>
            </a:r>
          </a:p>
        </p:txBody>
      </p:sp>
      <p:sp>
        <p:nvSpPr>
          <p:cNvPr id="60" name="Oval 59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4248090"/>
                <a:ext cx="28258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ball falls into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248090"/>
                <a:ext cx="282583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55" t="-7576" r="-366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5105400" y="1371600"/>
            <a:ext cx="595661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6" grpId="0" animBg="1"/>
      <p:bldP spid="49" grpId="0" animBg="1"/>
      <p:bldP spid="3" grpId="0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ball enters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bin.</a:t>
                </a:r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000" dirty="0"/>
                  <a:t>] =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2000" b="1" dirty="0" err="1"/>
                  <a:t>Pr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empty]   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                        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>
                <a:blip r:embed="rId2"/>
                <a:stretch>
                  <a:fillRect l="-772" b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1905000" y="4724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724400"/>
                <a:ext cx="1447800" cy="381000"/>
              </a:xfrm>
              <a:prstGeom prst="round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/>
              <p:cNvSpPr/>
              <p:nvPr/>
            </p:nvSpPr>
            <p:spPr>
              <a:xfrm>
                <a:off x="19812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81600"/>
                <a:ext cx="1447800" cy="381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3390290" y="5562600"/>
                <a:ext cx="2781910" cy="5334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…∩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0" y="5562600"/>
                <a:ext cx="2781910" cy="533400"/>
              </a:xfrm>
              <a:prstGeom prst="roundRect">
                <a:avLst/>
              </a:prstGeom>
              <a:blipFill>
                <a:blip r:embed="rId5"/>
                <a:stretch>
                  <a:fillRect l="-452" t="-11628" r="-2262" b="-27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/>
              <p:cNvSpPr/>
              <p:nvPr/>
            </p:nvSpPr>
            <p:spPr>
              <a:xfrm>
                <a:off x="6248399" y="5562600"/>
                <a:ext cx="28194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=  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] </a:t>
                </a:r>
                <a:r>
                  <a:rPr lang="en-US" dirty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⨯</a:t>
                </a:r>
                <a:r>
                  <a:rPr lang="en-US" sz="2800" dirty="0">
                    <a:solidFill>
                      <a:schemeClr val="tx1"/>
                    </a:solidFill>
                  </a:rPr>
                  <a:t> …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Pr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</mc:Choice>
        <mc:Fallback xmlns=""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5562600"/>
                <a:ext cx="2819401" cy="533400"/>
              </a:xfrm>
              <a:prstGeom prst="roundRect">
                <a:avLst/>
              </a:prstGeom>
              <a:blipFill>
                <a:blip r:embed="rId6"/>
                <a:stretch>
                  <a:fillRect t="-11628" r="-448" b="-27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6" grpId="0" animBg="1"/>
      <p:bldP spid="49" grpId="0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 err="1"/>
                  <a:t>Pr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empty]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b="1" dirty="0"/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are empty]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endParaRPr lang="en-US" sz="2000" b="1" dirty="0"/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[a specified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bins are empty]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 rotWithShape="1">
                <a:blip r:embed="rId2"/>
                <a:stretch>
                  <a:fillRect l="-815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/>
              <p:cNvSpPr/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/>
              <p:cNvSpPr/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sz="4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bin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Explore the sample space associated with the “balls into bins”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empty”</a:t>
                </a:r>
              </a:p>
              <a:p>
                <a:pPr marL="0" indent="0">
                  <a:buNone/>
                </a:pPr>
                <a:r>
                  <a:rPr lang="en-US" sz="2000" dirty="0"/>
                  <a:t>Event “there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bin” =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943922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/>
          <p:cNvSpPr/>
          <p:nvPr/>
        </p:nvSpPr>
        <p:spPr>
          <a:xfrm>
            <a:off x="4191000" y="3124200"/>
            <a:ext cx="6858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52600" y="4038600"/>
            <a:ext cx="72390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 the event as union of some events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5029200"/>
            <a:ext cx="1371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/>
                  <a:t> For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=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…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  <a:blipFill rotWithShape="1">
                <a:blip r:embed="rId2"/>
                <a:stretch>
                  <a:fillRect l="-741" t="-2400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95800" y="4114800"/>
            <a:ext cx="1439713" cy="2362200"/>
            <a:chOff x="4495800" y="4114800"/>
            <a:chExt cx="1439713" cy="2362200"/>
          </a:xfrm>
        </p:grpSpPr>
        <p:sp>
          <p:nvSpPr>
            <p:cNvPr id="2" name="Right Brace 1"/>
            <p:cNvSpPr/>
            <p:nvPr/>
          </p:nvSpPr>
          <p:spPr>
            <a:xfrm>
              <a:off x="4495800" y="4114800"/>
              <a:ext cx="460248" cy="23622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53000" y="5105400"/>
                  <a:ext cx="982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105400"/>
                  <a:ext cx="9825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745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6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Exercise: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probability that there are </a:t>
                </a:r>
                <a:r>
                  <a:rPr lang="en-US" sz="2000" b="1" dirty="0"/>
                  <a:t>exactly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empty bins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Hint:  </a:t>
                </a:r>
                <a:r>
                  <a:rPr lang="en-US" sz="2000" dirty="0"/>
                  <a:t>You will need to 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suitable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362075"/>
          </a:xfrm>
        </p:spPr>
        <p:txBody>
          <a:bodyPr/>
          <a:lstStyle/>
          <a:p>
            <a:pPr algn="ctr"/>
            <a:r>
              <a:rPr lang="en-US" sz="3200" dirty="0"/>
              <a:t>Randomized </a:t>
            </a:r>
            <a:r>
              <a:rPr lang="en-US" sz="3200" dirty="0">
                <a:solidFill>
                  <a:srgbClr val="7030A0"/>
                </a:solidFill>
              </a:rPr>
              <a:t>Quick sort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D428ED-AB46-47EB-BF99-5A6388F3761A}"/>
              </a:ext>
            </a:extLst>
          </p:cNvPr>
          <p:cNvSpPr txBox="1">
            <a:spLocks/>
          </p:cNvSpPr>
          <p:nvPr/>
        </p:nvSpPr>
        <p:spPr bwMode="auto">
          <a:xfrm>
            <a:off x="874713" y="35290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</a:rPr>
              <a:t>Problem </a:t>
            </a:r>
            <a:r>
              <a:rPr lang="en-US" sz="4800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53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                              //</a:t>
                </a:r>
                <a:r>
                  <a:rPr lang="en-US" sz="2000" dirty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Assumption :</a:t>
                </a:r>
                <a:r>
                  <a:rPr lang="en-US" sz="2000" dirty="0">
                    <a:solidFill>
                      <a:srgbClr val="002060"/>
                    </a:solidFill>
                    <a:sym typeface="Wingdings" pitchFamily="2" charset="2"/>
                  </a:rPr>
                  <a:t> All elements are distinct (if not, break the ties arbitrarily)</a:t>
                </a:r>
                <a:endParaRPr lang="en-US" sz="2000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Notation :</a:t>
                </a: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th</a:t>
                </a:r>
                <a:r>
                  <a:rPr lang="en-US" sz="2000" dirty="0">
                    <a:sym typeface="Wingdings" pitchFamily="2" charset="2"/>
                  </a:rPr>
                  <a:t> smallest element of array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>
                <a:blip r:embed="rId2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1818" y="5029200"/>
            <a:ext cx="3783982" cy="39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2782" y="5029200"/>
            <a:ext cx="29216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1447800" y="5867400"/>
                <a:ext cx="6096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Recall that the execution of </a:t>
                </a:r>
                <a:r>
                  <a:rPr lang="en-US" sz="16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totally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immune</a:t>
                </a:r>
                <a:r>
                  <a:rPr lang="en-US" sz="1600" dirty="0">
                    <a:solidFill>
                      <a:schemeClr val="tx1"/>
                    </a:solidFill>
                  </a:rPr>
                  <a:t> to the permutation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67400"/>
                <a:ext cx="6096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2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/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Probability space associated with a random experiment is </a:t>
                </a:r>
              </a:p>
              <a:p>
                <a:pPr marL="0" indent="0">
                  <a:buNone/>
                </a:pPr>
                <a:r>
                  <a:rPr lang="en-US" sz="2000" dirty="0"/>
                  <a:t>an ordered pair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 where</a:t>
                </a:r>
              </a:p>
              <a:p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the set of </a:t>
                </a:r>
                <a:r>
                  <a:rPr lang="en-US" sz="2000" u="sng" dirty="0"/>
                  <a:t>all possible outcomes</a:t>
                </a:r>
                <a:r>
                  <a:rPr lang="en-US" sz="2000" dirty="0"/>
                  <a:t> of the random experiment</a:t>
                </a:r>
              </a:p>
              <a:p>
                <a:r>
                  <a:rPr lang="en-US" sz="2000" b="1" dirty="0"/>
                  <a:t>P :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2000" dirty="0">
                    <a:sym typeface="Wingdings" pitchFamily="2" charset="2"/>
                  </a:rPr>
                  <a:t>such that </a:t>
                </a:r>
              </a:p>
              <a:p>
                <a:pPr lvl="1"/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≥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800" b="1" dirty="0" smtClean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Elements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dirty="0"/>
                  <a:t>are called </a:t>
                </a:r>
                <a:r>
                  <a:rPr lang="en-US" sz="2000" b="1" dirty="0"/>
                  <a:t>elementary events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6757" y="6096000"/>
            <a:ext cx="2020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</a:t>
            </a:r>
            <a:r>
              <a:rPr lang="en-US" sz="2000" b="1" dirty="0"/>
              <a:t>sample points</a:t>
            </a:r>
            <a:r>
              <a:rPr lang="en-US" sz="2000" dirty="0"/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13719D-D16C-7785-54E7-54BD4DABBD4E}"/>
              </a:ext>
            </a:extLst>
          </p:cNvPr>
          <p:cNvSpPr/>
          <p:nvPr/>
        </p:nvSpPr>
        <p:spPr>
          <a:xfrm>
            <a:off x="3524250" y="1447800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97A125-A204-F64C-53AA-8FDA6B06BC8B}"/>
              </a:ext>
            </a:extLst>
          </p:cNvPr>
          <p:cNvSpPr/>
          <p:nvPr/>
        </p:nvSpPr>
        <p:spPr>
          <a:xfrm>
            <a:off x="4648200" y="2193925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7212BF-E27D-325D-DAB7-74B6BA9F936C}"/>
              </a:ext>
            </a:extLst>
          </p:cNvPr>
          <p:cNvSpPr/>
          <p:nvPr/>
        </p:nvSpPr>
        <p:spPr>
          <a:xfrm>
            <a:off x="2371725" y="2179637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7" grpId="0" animBg="1"/>
      <p:bldP spid="48" grpId="0" animBg="1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382000" cy="5349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                              //</a:t>
                </a:r>
                <a:r>
                  <a:rPr lang="en-US" sz="2000" dirty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underlying sample space of </a:t>
                </a: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2000" dirty="0"/>
                  <a:t>?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defines an elementary event of the sample space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recursion tree corresponding to the execution of </a:t>
                </a: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382000" cy="5349875"/>
              </a:xfrm>
              <a:blipFill>
                <a:blip r:embed="rId2"/>
                <a:stretch>
                  <a:fillRect l="-758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07F2805-9D7E-FF40-A2D3-7B89D9DEB088}"/>
              </a:ext>
            </a:extLst>
          </p:cNvPr>
          <p:cNvSpPr/>
          <p:nvPr/>
        </p:nvSpPr>
        <p:spPr>
          <a:xfrm>
            <a:off x="4613787" y="5029200"/>
            <a:ext cx="593831" cy="48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                              //</a:t>
                </a:r>
                <a:r>
                  <a:rPr lang="en-US" sz="2000" dirty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048000" y="4724400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24400"/>
                <a:ext cx="457200" cy="457200"/>
              </a:xfrm>
              <a:prstGeom prst="ellipse">
                <a:avLst/>
              </a:prstGeom>
              <a:blipFill rotWithShape="1">
                <a:blip r:embed="rId3"/>
                <a:stretch>
                  <a:fillRect r="-759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1752600" y="4953000"/>
            <a:ext cx="1295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62000" y="5486400"/>
            <a:ext cx="1905000" cy="1219200"/>
            <a:chOff x="762000" y="5486400"/>
            <a:chExt cx="19050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>
            <a:xfrm flipH="1">
              <a:off x="990600" y="5715000"/>
              <a:ext cx="5334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6"/>
              <a:endCxn id="14" idx="0"/>
            </p:cNvCxnSpPr>
            <p:nvPr/>
          </p:nvCxnSpPr>
          <p:spPr>
            <a:xfrm>
              <a:off x="1981200" y="5715000"/>
              <a:ext cx="457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57600" y="5486400"/>
            <a:ext cx="1905000" cy="1219200"/>
            <a:chOff x="762000" y="5486400"/>
            <a:chExt cx="19050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27" idx="2"/>
              <a:endCxn id="28" idx="0"/>
            </p:cNvCxnSpPr>
            <p:nvPr/>
          </p:nvCxnSpPr>
          <p:spPr>
            <a:xfrm flipH="1">
              <a:off x="990600" y="5715000"/>
              <a:ext cx="5334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6"/>
              <a:endCxn id="29" idx="0"/>
            </p:cNvCxnSpPr>
            <p:nvPr/>
          </p:nvCxnSpPr>
          <p:spPr>
            <a:xfrm>
              <a:off x="1981200" y="5715000"/>
              <a:ext cx="457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1" idx="6"/>
            <a:endCxn id="27" idx="0"/>
          </p:cNvCxnSpPr>
          <p:nvPr/>
        </p:nvCxnSpPr>
        <p:spPr>
          <a:xfrm>
            <a:off x="3505200" y="4953000"/>
            <a:ext cx="1143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3105" y="4343400"/>
                <a:ext cx="8162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5" y="4343400"/>
                <a:ext cx="81624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82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75151" y="4572000"/>
                <a:ext cx="958916" cy="6127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51" y="4572000"/>
                <a:ext cx="958916" cy="612732"/>
              </a:xfrm>
              <a:prstGeom prst="rect">
                <a:avLst/>
              </a:prstGeom>
              <a:blipFill rotWithShape="1">
                <a:blip r:embed="rId11"/>
                <a:stretch>
                  <a:fillRect r="-69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                              //</a:t>
                </a:r>
                <a:r>
                  <a:rPr lang="en-US" sz="2000" dirty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3105" y="4355068"/>
                <a:ext cx="8162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5" y="4355068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82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05000" y="4267200"/>
            <a:ext cx="5105400" cy="2514600"/>
            <a:chOff x="1905000" y="4114800"/>
            <a:chExt cx="51054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343400" y="41148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114800"/>
                  <a:ext cx="45720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5562600" y="4724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4724400"/>
                  <a:ext cx="45720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65532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7" idx="5"/>
              <a:endCxn id="38" idx="1"/>
            </p:cNvCxnSpPr>
            <p:nvPr/>
          </p:nvCxnSpPr>
          <p:spPr>
            <a:xfrm>
              <a:off x="5952845" y="5114645"/>
              <a:ext cx="667310" cy="438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819090" y="4343400"/>
              <a:ext cx="819710" cy="438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905000" y="4724400"/>
              <a:ext cx="2209800" cy="1143000"/>
              <a:chOff x="609600" y="5486400"/>
              <a:chExt cx="2209800" cy="1143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/>
                  <p:cNvSpPr/>
                  <p:nvPr/>
                </p:nvSpPr>
                <p:spPr>
                  <a:xfrm>
                    <a:off x="1524000" y="54864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Oval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54864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 r="-759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/>
                  <p:cNvSpPr/>
                  <p:nvPr/>
                </p:nvSpPr>
                <p:spPr>
                  <a:xfrm>
                    <a:off x="609600" y="61722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Oval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61722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 r="-6329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2362200" y="61722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61722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 r="-759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>
                <a:stCxn id="45" idx="2"/>
                <a:endCxn id="46" idx="0"/>
              </p:cNvCxnSpPr>
              <p:nvPr/>
            </p:nvCxnSpPr>
            <p:spPr>
              <a:xfrm flipH="1">
                <a:off x="838200" y="5715000"/>
                <a:ext cx="68580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5" idx="6"/>
                <a:endCxn id="47" idx="0"/>
              </p:cNvCxnSpPr>
              <p:nvPr/>
            </p:nvCxnSpPr>
            <p:spPr>
              <a:xfrm>
                <a:off x="1981200" y="5715000"/>
                <a:ext cx="60960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19400" y="61722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6172200"/>
                  <a:ext cx="457200" cy="4572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47" idx="2"/>
              <a:endCxn id="33" idx="0"/>
            </p:cNvCxnSpPr>
            <p:nvPr/>
          </p:nvCxnSpPr>
          <p:spPr>
            <a:xfrm flipH="1">
              <a:off x="3048000" y="5638800"/>
              <a:ext cx="6096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45" idx="0"/>
            </p:cNvCxnSpPr>
            <p:nvPr/>
          </p:nvCxnSpPr>
          <p:spPr>
            <a:xfrm flipH="1">
              <a:off x="3048000" y="4343400"/>
              <a:ext cx="12954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27551" y="4724400"/>
                <a:ext cx="1255472" cy="61177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551" y="4724400"/>
                <a:ext cx="1255472" cy="611771"/>
              </a:xfrm>
              <a:prstGeom prst="rect">
                <a:avLst/>
              </a:prstGeom>
              <a:blipFill rotWithShape="1">
                <a:blip r:embed="rId11"/>
                <a:stretch>
                  <a:fillRect r="-48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3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Explore the sample space associated with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Randomized Quick Sort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dirty="0"/>
                  <a:t> </a:t>
                </a:r>
                <a:r>
                  <a:rPr lang="en-US" sz="1800" i="1" dirty="0"/>
                  <a:t>add the probability of each recursion tree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i="1" dirty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Pursue Attempt 2 sincerely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the execution of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u="sng" dirty="0">
                    <a:solidFill>
                      <a:schemeClr val="tx1"/>
                    </a:solidFill>
                  </a:rPr>
                  <a:t>perspective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33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438400" y="3352800"/>
            <a:ext cx="4465197" cy="978932"/>
            <a:chOff x="2438400" y="4038600"/>
            <a:chExt cx="4465197" cy="978932"/>
          </a:xfrm>
        </p:grpSpPr>
        <p:sp>
          <p:nvSpPr>
            <p:cNvPr id="10" name="Smiley Face 9"/>
            <p:cNvSpPr/>
            <p:nvPr/>
          </p:nvSpPr>
          <p:spPr>
            <a:xfrm>
              <a:off x="4191000" y="4038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648200"/>
              <a:ext cx="4465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a feasible way to calculate the probability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05000" y="5252224"/>
            <a:ext cx="41910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5252224"/>
            <a:ext cx="28194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6582" y="2013724"/>
            <a:ext cx="68840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1" grpId="0" animBg="1"/>
      <p:bldP spid="13" grpId="0" animBg="1"/>
      <p:bldP spid="14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/>
              <a:t>Event in a 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An event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in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is a </a:t>
                </a:r>
                <a:r>
                  <a:rPr lang="en-US" sz="2000" u="sng" dirty="0"/>
                  <a:t>subset</a:t>
                </a:r>
                <a:r>
                  <a:rPr lang="en-US" sz="2000" dirty="0"/>
                  <a:t>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probability of event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is defined as </a:t>
                </a:r>
              </a:p>
              <a:p>
                <a:pPr marL="457200" lvl="1" indent="0">
                  <a:buNone/>
                </a:pPr>
                <a:r>
                  <a:rPr lang="en-US" sz="18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1800" b="1" dirty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l-GR" sz="1800" dirty="0"/>
                            <m:t>ϵ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1" i="0" dirty="0" smtClean="0">
                              <a:solidFill>
                                <a:srgbClr val="0070C0"/>
                              </a:solidFill>
                            </a:rPr>
                            <m:t>A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1800" b="1" dirty="0" smtClean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sake of compact notation, we extend </a:t>
                </a:r>
                <a:r>
                  <a:rPr lang="en-US" sz="2000" b="1" dirty="0"/>
                  <a:t>P </a:t>
                </a:r>
                <a:r>
                  <a:rPr lang="en-US" sz="2000" dirty="0"/>
                  <a:t>for events as described above.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724400" y="4267200"/>
            <a:ext cx="1543328" cy="685800"/>
            <a:chOff x="4724400" y="4267200"/>
            <a:chExt cx="1543328" cy="685800"/>
          </a:xfrm>
        </p:grpSpPr>
        <p:sp>
          <p:nvSpPr>
            <p:cNvPr id="2" name="Oval 1"/>
            <p:cNvSpPr/>
            <p:nvPr/>
          </p:nvSpPr>
          <p:spPr>
            <a:xfrm>
              <a:off x="4724400" y="4267200"/>
              <a:ext cx="12192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3600" y="45074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b="1" dirty="0"/>
                      <m:t>)</m:t>
                    </m:r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0" t="-8333" r="-136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33897A6-C1CE-64E0-B33B-B7ED4802A41D}"/>
              </a:ext>
            </a:extLst>
          </p:cNvPr>
          <p:cNvSpPr/>
          <p:nvPr/>
        </p:nvSpPr>
        <p:spPr>
          <a:xfrm>
            <a:off x="5657850" y="1462088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A6C97-6942-23E0-159B-98153EBBA424}"/>
              </a:ext>
            </a:extLst>
          </p:cNvPr>
          <p:cNvSpPr/>
          <p:nvPr/>
        </p:nvSpPr>
        <p:spPr>
          <a:xfrm>
            <a:off x="1676400" y="1447800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/>
      <p:bldP spid="47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5940-5305-60AB-5731-B7528DDB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Elementary Concepts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6847-42FB-0EF2-A89F-F9BCD5AF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Probability of </a:t>
            </a:r>
          </a:p>
          <a:p>
            <a:pPr lvl="1"/>
            <a:r>
              <a:rPr lang="en-US" sz="1800" dirty="0"/>
              <a:t>Union of events</a:t>
            </a:r>
          </a:p>
          <a:p>
            <a:pPr lvl="1"/>
            <a:r>
              <a:rPr lang="en-US" sz="1800" dirty="0"/>
              <a:t>Intersection of events</a:t>
            </a:r>
          </a:p>
          <a:p>
            <a:endParaRPr lang="en-US" sz="2200" dirty="0"/>
          </a:p>
          <a:p>
            <a:r>
              <a:rPr lang="en-US" sz="2200" dirty="0"/>
              <a:t>Conditional Probability</a:t>
            </a:r>
          </a:p>
          <a:p>
            <a:endParaRPr lang="en-US" sz="2200" dirty="0"/>
          </a:p>
          <a:p>
            <a:r>
              <a:rPr lang="en-US" sz="2200" dirty="0"/>
              <a:t>Independent events</a:t>
            </a:r>
          </a:p>
          <a:p>
            <a:endParaRPr lang="en-US" sz="2200" dirty="0"/>
          </a:p>
          <a:p>
            <a:r>
              <a:rPr lang="en-US" sz="2200" dirty="0"/>
              <a:t>Disjoint events</a:t>
            </a:r>
            <a:endParaRPr lang="en-IN" sz="2200" dirty="0"/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01A4-3A88-08D1-88F7-C64EC689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CDCF21A8-F997-328B-041E-34010C92DA8B}"/>
              </a:ext>
            </a:extLst>
          </p:cNvPr>
          <p:cNvSpPr/>
          <p:nvPr/>
        </p:nvSpPr>
        <p:spPr>
          <a:xfrm>
            <a:off x="533399" y="3321779"/>
            <a:ext cx="2209801" cy="229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4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    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𝐏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  depends upon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So what to do  </a:t>
                </a:r>
                <a:r>
                  <a:rPr lang="en-US" sz="1800" dirty="0">
                    <a:sym typeface="Wingdings" pitchFamily="2" charset="2"/>
                  </a:rPr>
                  <a:t>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Our goal is to get an upper bound on this probability.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So we start with the </a:t>
                </a:r>
                <a:r>
                  <a:rPr lang="en-US" sz="1800" b="1" u="sng" dirty="0"/>
                  <a:t>least information </a:t>
                </a:r>
                <a:r>
                  <a:rPr lang="en-US" sz="1800" dirty="0"/>
                  <a:t>about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,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which is: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There is at least </a:t>
                </a:r>
                <a:r>
                  <a:rPr lang="en-US" sz="1800" b="1" dirty="0"/>
                  <a:t>one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non-zero</a:t>
                </a:r>
                <a:r>
                  <a:rPr lang="en-US" sz="1800" dirty="0"/>
                  <a:t>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Let this element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  <a:p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800" b="1" dirty="0"/>
                  <a:t>    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 focus on the product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 row and vector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  <a:blipFill rotWithShape="1">
                <a:blip r:embed="rId2"/>
                <a:stretch>
                  <a:fillRect l="-1020" t="-674" r="-1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-27952" y="1676400"/>
            <a:ext cx="1694286" cy="1931685"/>
            <a:chOff x="-27952" y="1676400"/>
            <a:chExt cx="1694286" cy="1931685"/>
          </a:xfrm>
        </p:grpSpPr>
        <p:sp>
          <p:nvSpPr>
            <p:cNvPr id="7" name="Right Arrow 6"/>
            <p:cNvSpPr/>
            <p:nvPr/>
          </p:nvSpPr>
          <p:spPr>
            <a:xfrm>
              <a:off x="228600" y="3352800"/>
              <a:ext cx="244602" cy="14123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1363566" y="2150510"/>
              <a:ext cx="295924" cy="12745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1471891" y="3352800"/>
              <a:ext cx="128309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   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blipFill rotWithShape="1">
                <a:blip r:embed="rId10"/>
                <a:stretch>
                  <a:fillRect l="-2550" t="-81818" r="-3966" b="-1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34000" y="4572000"/>
            <a:ext cx="45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Callout 15"/>
          <p:cNvSpPr/>
          <p:nvPr/>
        </p:nvSpPr>
        <p:spPr>
          <a:xfrm>
            <a:off x="2057400" y="4953000"/>
            <a:ext cx="3048000" cy="1058180"/>
          </a:xfrm>
          <a:prstGeom prst="cloudCallout">
            <a:avLst>
              <a:gd name="adj1" fmla="val -33126"/>
              <a:gd name="adj2" fmla="val 79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CD1FF-AE05-F3A2-1FFD-FBDC7832CDE3}"/>
              </a:ext>
            </a:extLst>
          </p:cNvPr>
          <p:cNvSpPr/>
          <p:nvPr/>
        </p:nvSpPr>
        <p:spPr>
          <a:xfrm>
            <a:off x="5257802" y="1676400"/>
            <a:ext cx="1752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DE51BE-5D82-0A91-82B4-5A0EFEAE988B}"/>
              </a:ext>
            </a:extLst>
          </p:cNvPr>
          <p:cNvSpPr txBox="1"/>
          <p:nvPr/>
        </p:nvSpPr>
        <p:spPr>
          <a:xfrm>
            <a:off x="5334000" y="153601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5" name="Line Callout 1 5">
            <a:extLst>
              <a:ext uri="{FF2B5EF4-FFF2-40B4-BE49-F238E27FC236}">
                <a16:creationId xmlns:a16="http://schemas.microsoft.com/office/drawing/2014/main" id="{D2FA57FB-FA94-5372-8191-76F9796224A4}"/>
              </a:ext>
            </a:extLst>
          </p:cNvPr>
          <p:cNvSpPr/>
          <p:nvPr/>
        </p:nvSpPr>
        <p:spPr>
          <a:xfrm>
            <a:off x="811521" y="5123894"/>
            <a:ext cx="1828800" cy="612648"/>
          </a:xfrm>
          <a:prstGeom prst="borderCallout1">
            <a:avLst>
              <a:gd name="adj1" fmla="val -1024"/>
              <a:gd name="adj2" fmla="val 51050"/>
              <a:gd name="adj3" fmla="val -1304"/>
              <a:gd name="adj4" fmla="val 475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Non null</a:t>
            </a:r>
            <a:r>
              <a:rPr lang="en-US" dirty="0">
                <a:solidFill>
                  <a:schemeClr val="tx1"/>
                </a:solidFill>
              </a:rPr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209669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uiExpand="1" build="p"/>
      <p:bldP spid="22" grpId="0"/>
      <p:bldP spid="14" grpId="0" animBg="1"/>
      <p:bldP spid="16" grpId="0" animBg="1"/>
      <p:bldP spid="16" grpId="1" animBg="1"/>
      <p:bldP spid="17" grpId="0" animBg="1"/>
      <p:bldP spid="23" grpId="0"/>
      <p:bldP spid="23" grpId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4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</p:spPr>
            <p:txBody>
              <a:bodyPr/>
              <a:lstStyle/>
              <a:p>
                <a:endParaRPr lang="en-US" sz="1800" b="1" dirty="0"/>
              </a:p>
              <a:p>
                <a:endParaRPr lang="en-US" sz="1800" b="1" dirty="0"/>
              </a:p>
              <a:p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/>
                  <a:t>)   =   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= 0)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underlying sample space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elementary events. </a:t>
                </a:r>
              </a:p>
              <a:p>
                <a:pPr marL="0" indent="0">
                  <a:buNone/>
                </a:pPr>
                <a:r>
                  <a:rPr lang="en-US" sz="1800" dirty="0"/>
                  <a:t>Convince yourself that  it is indeed difficult to calculate </a:t>
                </a:r>
                <a:r>
                  <a:rPr lang="en-US" sz="1800" b="1" dirty="0"/>
                  <a:t>this probability </a:t>
                </a:r>
                <a:r>
                  <a:rPr lang="en-US" sz="1800" dirty="0"/>
                  <a:t>from standard tools which you know.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Here we shall use a simple but powerful probability tool…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  <a:blipFill rotWithShape="1">
                <a:blip r:embed="rId2"/>
                <a:stretch>
                  <a:fillRect l="-998" t="-674" b="-14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90179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92977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28600" y="3352800"/>
            <a:ext cx="244602" cy="141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363566" y="2150510"/>
            <a:ext cx="295924" cy="1274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562600" y="25146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7BDDB-D55F-8CBC-F941-52BC41DE4770}"/>
              </a:ext>
            </a:extLst>
          </p:cNvPr>
          <p:cNvSpPr/>
          <p:nvPr/>
        </p:nvSpPr>
        <p:spPr>
          <a:xfrm>
            <a:off x="506620" y="3314270"/>
            <a:ext cx="2209801" cy="229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471891" y="3352800"/>
            <a:ext cx="128309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Probability tool: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Partition of sample space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440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-400050">
                  <a:buNone/>
                </a:pPr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-400050">
                  <a:buNone/>
                </a:pPr>
                <a:r>
                  <a:rPr lang="en-US" sz="22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200" b="1" dirty="0">
                    <a:solidFill>
                      <a:srgbClr val="C00000"/>
                    </a:solidFill>
                    <a:sym typeface="Wingdings" pitchFamily="2" charset="2"/>
                  </a:rPr>
                  <a:t>: </a:t>
                </a:r>
                <a:r>
                  <a:rPr lang="en-US" sz="2200" b="1" dirty="0">
                    <a:solidFill>
                      <a:srgbClr val="7030A0"/>
                    </a:solidFill>
                    <a:sym typeface="Wingdings" pitchFamily="2" charset="2"/>
                  </a:rPr>
                  <a:t>(Partition theorem)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-400050">
                  <a:buNone/>
                </a:pPr>
                <a:r>
                  <a:rPr lang="en-US" sz="1800" dirty="0"/>
                  <a:t>Given an event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, we can express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as: 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20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/>
                  <a:t>                  </a:t>
                </a:r>
                <a:r>
                  <a:rPr lang="en-US" sz="2000" dirty="0"/>
                  <a:t>using </a:t>
                </a:r>
                <a:r>
                  <a:rPr lang="en-US" sz="2000" b="1" dirty="0"/>
                  <a:t>conditional probability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pPr marL="0" indent="-40005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440362"/>
              </a:xfrm>
              <a:blipFill>
                <a:blip r:embed="rId2"/>
                <a:stretch>
                  <a:fillRect l="-963" t="-673" b="-7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41298" cy="1066800"/>
            <a:chOff x="4219575" y="2895600"/>
            <a:chExt cx="1541298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0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448050" y="2590800"/>
            <a:ext cx="2851879" cy="1828800"/>
            <a:chOff x="3448050" y="2590800"/>
            <a:chExt cx="2851879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AE77D97-E63E-7289-166B-D09D3C7A28BA}"/>
              </a:ext>
            </a:extLst>
          </p:cNvPr>
          <p:cNvSpPr/>
          <p:nvPr/>
        </p:nvSpPr>
        <p:spPr>
          <a:xfrm>
            <a:off x="1447800" y="5791200"/>
            <a:ext cx="914400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368048-4D6B-3E19-C279-9001CE802C54}"/>
                  </a:ext>
                </a:extLst>
              </p:cNvPr>
              <p:cNvSpPr txBox="1"/>
              <p:nvPr/>
            </p:nvSpPr>
            <p:spPr>
              <a:xfrm>
                <a:off x="1589849" y="622760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368048-4D6B-3E19-C279-9001CE802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49" y="6227602"/>
                <a:ext cx="6303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B6F0691-B625-A127-3E5C-C6E9D0B8B3E6}"/>
              </a:ext>
            </a:extLst>
          </p:cNvPr>
          <p:cNvSpPr/>
          <p:nvPr/>
        </p:nvSpPr>
        <p:spPr>
          <a:xfrm>
            <a:off x="1447800" y="6155924"/>
            <a:ext cx="914400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AB40C-EC82-D80B-3115-63D9739A764C}"/>
              </a:ext>
            </a:extLst>
          </p:cNvPr>
          <p:cNvSpPr/>
          <p:nvPr/>
        </p:nvSpPr>
        <p:spPr>
          <a:xfrm>
            <a:off x="3086100" y="1524000"/>
            <a:ext cx="39243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1D2618-30B8-1D8B-14C4-8EFDBEA2F749}"/>
              </a:ext>
            </a:extLst>
          </p:cNvPr>
          <p:cNvSpPr/>
          <p:nvPr/>
        </p:nvSpPr>
        <p:spPr>
          <a:xfrm>
            <a:off x="2228850" y="4876630"/>
            <a:ext cx="5010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4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Probability tool: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Partition of sample space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440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-400050">
                  <a:buNone/>
                </a:pPr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-400050">
                  <a:buNone/>
                </a:pPr>
                <a:r>
                  <a:rPr lang="en-US" sz="22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200" b="1" dirty="0">
                    <a:solidFill>
                      <a:srgbClr val="C00000"/>
                    </a:solidFill>
                    <a:sym typeface="Wingdings" pitchFamily="2" charset="2"/>
                  </a:rPr>
                  <a:t>: </a:t>
                </a:r>
                <a:r>
                  <a:rPr lang="en-US" sz="2200" b="1" dirty="0">
                    <a:solidFill>
                      <a:srgbClr val="7030A0"/>
                    </a:solidFill>
                    <a:sym typeface="Wingdings" pitchFamily="2" charset="2"/>
                  </a:rPr>
                  <a:t>(Partition theorem)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-400050">
                  <a:buNone/>
                </a:pPr>
                <a:r>
                  <a:rPr lang="en-US" sz="1800" dirty="0"/>
                  <a:t>Given an event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, we can express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as: 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20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/>
                  <a:t>                  </a:t>
                </a:r>
                <a:r>
                  <a:rPr lang="en-US" sz="2000" dirty="0"/>
                  <a:t>using </a:t>
                </a:r>
                <a:r>
                  <a:rPr lang="en-US" sz="2000" b="1" dirty="0"/>
                  <a:t>conditional probability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440362"/>
              </a:xfrm>
              <a:blipFill>
                <a:blip r:embed="rId2"/>
                <a:stretch>
                  <a:fillRect l="-963" t="-673" b="-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41298" cy="1066800"/>
            <a:chOff x="4219575" y="2895600"/>
            <a:chExt cx="1541298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0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448050" y="2590800"/>
            <a:ext cx="2851879" cy="1828800"/>
            <a:chOff x="3448050" y="2590800"/>
            <a:chExt cx="2851879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AB40C-EC82-D80B-3115-63D9739A764C}"/>
              </a:ext>
            </a:extLst>
          </p:cNvPr>
          <p:cNvSpPr/>
          <p:nvPr/>
        </p:nvSpPr>
        <p:spPr>
          <a:xfrm>
            <a:off x="3086100" y="1524000"/>
            <a:ext cx="39243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1D2618-30B8-1D8B-14C4-8EFDBEA2F749}"/>
              </a:ext>
            </a:extLst>
          </p:cNvPr>
          <p:cNvSpPr/>
          <p:nvPr/>
        </p:nvSpPr>
        <p:spPr>
          <a:xfrm>
            <a:off x="2228850" y="4876630"/>
            <a:ext cx="5010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5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6109</TotalTime>
  <Words>2513</Words>
  <Application>Microsoft Office PowerPoint</Application>
  <PresentationFormat>On-screen Show (4:3)</PresentationFormat>
  <Paragraphs>517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Randomized Algorithms CS648A </vt:lpstr>
      <vt:lpstr>Elementary Probability theory</vt:lpstr>
      <vt:lpstr>Probability Space</vt:lpstr>
      <vt:lpstr>Event in a Probability Space</vt:lpstr>
      <vt:lpstr>Elementary Concepts</vt:lpstr>
      <vt:lpstr>Frievald’s Algorithm (Analyzing error probability)</vt:lpstr>
      <vt:lpstr>Frievald’s Algorithm (Analyzing error probability)</vt:lpstr>
      <vt:lpstr>Probability tool: Partition of sample space</vt:lpstr>
      <vt:lpstr>Probability tool: Partition of sample space</vt:lpstr>
      <vt:lpstr>Question: When to use the Partition theorem ?</vt:lpstr>
      <vt:lpstr>Frievald’s Algorithm (Analyzing error probability)</vt:lpstr>
      <vt:lpstr>Frievald’s Algorithm (Analyzing error probability)</vt:lpstr>
      <vt:lpstr>Frievald’s Algorithm (Analyzing error probability)</vt:lpstr>
      <vt:lpstr>Probability Ampilification</vt:lpstr>
      <vt:lpstr>Frievald’s Algorithm (reducing the error probability)</vt:lpstr>
      <vt:lpstr>Frievald’s Algorithm  (final result)</vt:lpstr>
      <vt:lpstr>Homework</vt:lpstr>
      <vt:lpstr>Balls into BINS  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Randomized Quick sort  </vt:lpstr>
      <vt:lpstr>Randomized Quick Sort</vt:lpstr>
      <vt:lpstr>Randomized Quick Sort</vt:lpstr>
      <vt:lpstr>Randomized Quick Sort</vt:lpstr>
      <vt:lpstr>Randomized Quick Sort</vt:lpstr>
      <vt:lpstr>Randomized 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730</cp:revision>
  <dcterms:created xsi:type="dcterms:W3CDTF">2011-12-03T04:13:03Z</dcterms:created>
  <dcterms:modified xsi:type="dcterms:W3CDTF">2024-01-11T11:02:43Z</dcterms:modified>
</cp:coreProperties>
</file>