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428" r:id="rId2"/>
    <p:sldId id="692" r:id="rId3"/>
    <p:sldId id="418" r:id="rId4"/>
    <p:sldId id="419" r:id="rId5"/>
    <p:sldId id="434" r:id="rId6"/>
    <p:sldId id="484" r:id="rId7"/>
    <p:sldId id="485" r:id="rId8"/>
    <p:sldId id="486" r:id="rId9"/>
    <p:sldId id="487" r:id="rId10"/>
    <p:sldId id="509" r:id="rId11"/>
    <p:sldId id="519" r:id="rId12"/>
    <p:sldId id="520" r:id="rId13"/>
    <p:sldId id="685" r:id="rId14"/>
    <p:sldId id="670" r:id="rId15"/>
    <p:sldId id="671" r:id="rId16"/>
    <p:sldId id="673" r:id="rId17"/>
    <p:sldId id="674" r:id="rId18"/>
    <p:sldId id="675" r:id="rId19"/>
    <p:sldId id="681" r:id="rId20"/>
    <p:sldId id="682" r:id="rId21"/>
    <p:sldId id="686" r:id="rId22"/>
    <p:sldId id="687" r:id="rId23"/>
    <p:sldId id="688" r:id="rId24"/>
    <p:sldId id="689" r:id="rId25"/>
    <p:sldId id="429" r:id="rId26"/>
    <p:sldId id="436" r:id="rId27"/>
    <p:sldId id="482" r:id="rId28"/>
    <p:sldId id="464" r:id="rId29"/>
    <p:sldId id="430" r:id="rId30"/>
    <p:sldId id="465" r:id="rId31"/>
    <p:sldId id="466" r:id="rId32"/>
    <p:sldId id="449" r:id="rId33"/>
    <p:sldId id="483" r:id="rId34"/>
    <p:sldId id="514" r:id="rId35"/>
    <p:sldId id="515" r:id="rId36"/>
    <p:sldId id="516" r:id="rId37"/>
    <p:sldId id="517" r:id="rId38"/>
    <p:sldId id="488" r:id="rId39"/>
    <p:sldId id="489" r:id="rId40"/>
    <p:sldId id="490" r:id="rId41"/>
    <p:sldId id="49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59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the journey of </a:t>
            </a:r>
            <a:r>
              <a:rPr lang="en-US" dirty="0" err="1"/>
              <a:t>ei</a:t>
            </a:r>
            <a:r>
              <a:rPr lang="en-US" dirty="0"/>
              <a:t> and </a:t>
            </a:r>
            <a:r>
              <a:rPr lang="en-US" dirty="0" err="1"/>
              <a:t>ej</a:t>
            </a:r>
            <a:r>
              <a:rPr lang="en-US" dirty="0"/>
              <a:t> during an instance of randomized quick sort. </a:t>
            </a:r>
          </a:p>
          <a:p>
            <a:r>
              <a:rPr lang="en-US" dirty="0"/>
              <a:t>For this purpose, let us visualize all the elements of A arranged in the increasing order of values. </a:t>
            </a:r>
          </a:p>
          <a:p>
            <a:r>
              <a:rPr lang="en-US" dirty="0"/>
              <a:t>Let us see how the recursion tree unfolds itself.</a:t>
            </a:r>
          </a:p>
          <a:p>
            <a:r>
              <a:rPr lang="en-US" dirty="0"/>
              <a:t>In the first recursive call, obviously </a:t>
            </a:r>
            <a:r>
              <a:rPr lang="en-US" dirty="0" err="1"/>
              <a:t>ei</a:t>
            </a:r>
            <a:r>
              <a:rPr lang="en-US" dirty="0"/>
              <a:t> and </a:t>
            </a:r>
            <a:r>
              <a:rPr lang="en-US" dirty="0" err="1"/>
              <a:t>ej</a:t>
            </a:r>
            <a:r>
              <a:rPr lang="en-US" dirty="0"/>
              <a:t> are together.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k = |</a:t>
            </a:r>
            <a:r>
              <a:rPr lang="en-US" dirty="0" err="1"/>
              <a:t>S_ij</a:t>
            </a:r>
            <a:r>
              <a:rPr lang="en-US" dirty="0"/>
              <a:t>| = j-i+1,</a:t>
            </a:r>
          </a:p>
          <a:p>
            <a:r>
              <a:rPr lang="en-US" dirty="0"/>
              <a:t>Claim: Probability that </a:t>
            </a:r>
            <a:r>
              <a:rPr lang="en-US" dirty="0" err="1"/>
              <a:t>e_i</a:t>
            </a:r>
            <a:r>
              <a:rPr lang="en-US" dirty="0"/>
              <a:t> is the first pivot element from </a:t>
            </a:r>
            <a:r>
              <a:rPr lang="en-US" dirty="0" err="1"/>
              <a:t>S_ij</a:t>
            </a:r>
            <a:r>
              <a:rPr lang="en-US" dirty="0"/>
              <a:t> = 1/k </a:t>
            </a:r>
          </a:p>
          <a:p>
            <a:endParaRPr lang="en-US" dirty="0"/>
          </a:p>
          <a:p>
            <a:r>
              <a:rPr lang="en-US" dirty="0"/>
              <a:t>Induction on n - the size of the array.</a:t>
            </a:r>
          </a:p>
          <a:p>
            <a:r>
              <a:rPr lang="en-US" dirty="0"/>
              <a:t>Base case: n=</a:t>
            </a:r>
            <a:r>
              <a:rPr lang="en-US" dirty="0" err="1"/>
              <a:t>S_ij</a:t>
            </a:r>
            <a:endParaRPr lang="en-US" dirty="0"/>
          </a:p>
          <a:p>
            <a:r>
              <a:rPr lang="en-US" dirty="0"/>
              <a:t>Induction hypothesis: P[B(m)] = 1/k for all m&lt;n. </a:t>
            </a:r>
          </a:p>
          <a:p>
            <a:r>
              <a:rPr lang="en-US" dirty="0"/>
              <a:t>Induction step:</a:t>
            </a:r>
          </a:p>
          <a:p>
            <a:r>
              <a:rPr lang="en-US" dirty="0"/>
              <a:t>A : first pivot element of the array is from </a:t>
            </a:r>
            <a:r>
              <a:rPr lang="en-US" dirty="0" err="1"/>
              <a:t>S_ij</a:t>
            </a:r>
            <a:endParaRPr lang="en-US" dirty="0"/>
          </a:p>
          <a:p>
            <a:r>
              <a:rPr lang="en-US" dirty="0"/>
              <a:t>P[B] = P[B| A] P[A] + P[B | \bar{A}] (1-P[A]) </a:t>
            </a:r>
          </a:p>
          <a:p>
            <a:r>
              <a:rPr lang="en-US" dirty="0"/>
              <a:t>        = 1/k . k/n + 1/k . (1-k/n)</a:t>
            </a:r>
          </a:p>
          <a:p>
            <a:r>
              <a:rPr lang="en-US" dirty="0"/>
              <a:t>         = 1/k.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211.png"/><Relationship Id="rId7" Type="http://schemas.openxmlformats.org/officeDocument/2006/relationships/image" Target="../media/image114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41.png"/><Relationship Id="rId5" Type="http://schemas.openxmlformats.org/officeDocument/2006/relationships/image" Target="../media/image1500.png"/><Relationship Id="rId10" Type="http://schemas.openxmlformats.org/officeDocument/2006/relationships/image" Target="../media/image170.png"/><Relationship Id="rId4" Type="http://schemas.openxmlformats.org/officeDocument/2006/relationships/image" Target="../media/image140.png"/><Relationship Id="rId9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2.png"/><Relationship Id="rId4" Type="http://schemas.openxmlformats.org/officeDocument/2006/relationships/image" Target="../media/image15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01.png"/><Relationship Id="rId7" Type="http://schemas.openxmlformats.org/officeDocument/2006/relationships/image" Target="../media/image14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7" Type="http://schemas.openxmlformats.org/officeDocument/2006/relationships/image" Target="../media/image130.png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0.png"/><Relationship Id="rId7" Type="http://schemas.openxmlformats.org/officeDocument/2006/relationships/image" Target="../media/image2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0.png"/><Relationship Id="rId5" Type="http://schemas.openxmlformats.org/officeDocument/2006/relationships/image" Target="../media/image132.png"/><Relationship Id="rId4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CS648A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Re-inventing algorithm for primality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Continuing </a:t>
            </a:r>
            <a:r>
              <a:rPr lang="en-US" sz="2000" b="1" dirty="0">
                <a:solidFill>
                  <a:srgbClr val="7030A0"/>
                </a:solidFill>
              </a:rPr>
              <a:t>Randomized Quick Sort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6C31"/>
                </a:solidFill>
              </a:rPr>
              <a:t>Random Variable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6C3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362075"/>
          </a:xfrm>
        </p:spPr>
        <p:txBody>
          <a:bodyPr/>
          <a:lstStyle/>
          <a:p>
            <a:pPr algn="ctr"/>
            <a:r>
              <a:rPr lang="en-US" sz="3200" dirty="0"/>
              <a:t>Randomized </a:t>
            </a:r>
            <a:r>
              <a:rPr lang="en-US" sz="3200" dirty="0">
                <a:solidFill>
                  <a:srgbClr val="7030A0"/>
                </a:solidFill>
              </a:rPr>
              <a:t>Quick sort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Explore the sample space associated with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Randomized Quick Sort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dirty="0"/>
                  <a:t> </a:t>
                </a:r>
                <a:r>
                  <a:rPr lang="en-US" sz="1800" i="1" dirty="0"/>
                  <a:t>add the probability of each recursion tree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the execution of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u="sng" dirty="0">
                    <a:solidFill>
                      <a:schemeClr val="tx1"/>
                    </a:solidFill>
                  </a:rPr>
                  <a:t>perspective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33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38400" y="3352800"/>
            <a:ext cx="4465197" cy="978932"/>
            <a:chOff x="2438400" y="4038600"/>
            <a:chExt cx="4465197" cy="978932"/>
          </a:xfrm>
        </p:grpSpPr>
        <p:sp>
          <p:nvSpPr>
            <p:cNvPr id="10" name="Smiley Face 9"/>
            <p:cNvSpPr/>
            <p:nvPr/>
          </p:nvSpPr>
          <p:spPr>
            <a:xfrm>
              <a:off x="4191000" y="4038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648200"/>
              <a:ext cx="4465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a feasible way to calculate the probability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05000" y="5252224"/>
            <a:ext cx="41910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252224"/>
            <a:ext cx="28194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6582" y="2013724"/>
            <a:ext cx="68840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 Sort 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order to analyze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algorithm from the perspective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we do the following:</a:t>
                </a:r>
              </a:p>
              <a:p>
                <a:r>
                  <a:rPr lang="en-US" sz="2000" dirty="0"/>
                  <a:t>We </a:t>
                </a:r>
                <a:r>
                  <a:rPr lang="en-US" sz="2000" b="1" dirty="0"/>
                  <a:t>visualize</a:t>
                </a:r>
                <a:r>
                  <a:rPr lang="en-US" sz="2000" dirty="0"/>
                  <a:t>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arranged from left to right in increasing order of values.</a:t>
                </a:r>
              </a:p>
              <a:p>
                <a:r>
                  <a:rPr lang="en-US" sz="2000" dirty="0"/>
                  <a:t>This visualization ensures that the two </a:t>
                </a:r>
                <a:r>
                  <a:rPr lang="en-US" sz="2000" dirty="0" err="1"/>
                  <a:t>subarrays</a:t>
                </a:r>
                <a:r>
                  <a:rPr lang="en-US" sz="2000" dirty="0"/>
                  <a:t>  which we sort recursively lie to left and right of the pivot element. In this way we can focus on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easily.</a:t>
                </a:r>
              </a:p>
              <a:p>
                <a:r>
                  <a:rPr lang="en-US" sz="2000" dirty="0"/>
                  <a:t>Note that this visualization is just for the sake of analysis. It will be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grossly wrong</a:t>
                </a:r>
                <a:r>
                  <a:rPr lang="en-US" sz="2000" dirty="0"/>
                  <a:t> if you interpret it as if we are sorting an already sorted array.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752600" y="5257800"/>
            <a:ext cx="61722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Go through the next few slides slowly and patiently, pondering at each step. Never accept anything until and unless you can see the underlying truth yourself.</a:t>
            </a:r>
          </a:p>
        </p:txBody>
      </p:sp>
    </p:spTree>
    <p:extLst>
      <p:ext uri="{BB962C8B-B14F-4D97-AF65-F5344CB8AC3E}">
        <p14:creationId xmlns:p14="http://schemas.microsoft.com/office/powerpoint/2010/main" val="46437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686050" y="1538378"/>
            <a:ext cx="2819400" cy="762000"/>
          </a:xfrm>
          <a:prstGeom prst="rightArrow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Elements of </a:t>
            </a:r>
            <a:r>
              <a:rPr lang="en-US" sz="1400" b="1" dirty="0">
                <a:solidFill>
                  <a:srgbClr val="0070C0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arranged in </a:t>
            </a:r>
            <a:r>
              <a:rPr lang="en-US" sz="1400" b="1" dirty="0">
                <a:solidFill>
                  <a:schemeClr val="tx1"/>
                </a:solidFill>
              </a:rPr>
              <a:t>Increasing order </a:t>
            </a:r>
            <a:r>
              <a:rPr lang="en-US" sz="1400" dirty="0">
                <a:solidFill>
                  <a:schemeClr val="tx1"/>
                </a:solidFill>
              </a:rPr>
              <a:t>of values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990600" cy="76200"/>
            <a:chOff x="1219200" y="2362200"/>
            <a:chExt cx="9906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18750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C47099-F55B-4B3A-8872-E5B5F962B605}"/>
              </a:ext>
            </a:extLst>
          </p:cNvPr>
          <p:cNvGrpSpPr/>
          <p:nvPr/>
        </p:nvGrpSpPr>
        <p:grpSpPr>
          <a:xfrm>
            <a:off x="857250" y="2057400"/>
            <a:ext cx="590550" cy="76200"/>
            <a:chOff x="859323" y="2010263"/>
            <a:chExt cx="590550" cy="76200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E2DD1A-E3FD-4E15-B6D5-A1C391839AC3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6A79B1-CA66-414C-8001-F8BF04352F8A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6" grpId="1" animBg="1"/>
      <p:bldP spid="121" grpId="0" animBg="1"/>
      <p:bldP spid="136" grpId="0" animBg="1"/>
      <p:bldP spid="171" grpId="0" animBg="1"/>
      <p:bldP spid="8" grpId="0" animBg="1"/>
      <p:bldP spid="168" grpId="0" animBg="1"/>
      <p:bldP spid="2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685800" cy="76200"/>
            <a:chOff x="1219200" y="2362200"/>
            <a:chExt cx="6858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0FC0-BC2B-4F88-A815-06D29AB1088A}"/>
              </a:ext>
            </a:extLst>
          </p:cNvPr>
          <p:cNvSpPr txBox="1"/>
          <p:nvPr/>
        </p:nvSpPr>
        <p:spPr>
          <a:xfrm>
            <a:off x="3429000" y="2514600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C47099-F55B-4B3A-8872-E5B5F962B605}"/>
              </a:ext>
            </a:extLst>
          </p:cNvPr>
          <p:cNvGrpSpPr/>
          <p:nvPr/>
        </p:nvGrpSpPr>
        <p:grpSpPr>
          <a:xfrm>
            <a:off x="857250" y="2057400"/>
            <a:ext cx="590550" cy="76200"/>
            <a:chOff x="859323" y="2010263"/>
            <a:chExt cx="590550" cy="76200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E2DD1A-E3FD-4E15-B6D5-A1C391839AC3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6A79B1-CA66-414C-8001-F8BF04352F8A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A784F1-B30E-431F-AFA9-BE7098E6FBC6}"/>
              </a:ext>
            </a:extLst>
          </p:cNvPr>
          <p:cNvSpPr/>
          <p:nvPr/>
        </p:nvSpPr>
        <p:spPr>
          <a:xfrm>
            <a:off x="3638550" y="2362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DDEBBA-EEA7-42D6-9856-224E51185E06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2E9FFB8-6883-4314-8E0D-9235D6DCA0F3}"/>
              </a:ext>
            </a:extLst>
          </p:cNvPr>
          <p:cNvSpPr/>
          <p:nvPr/>
        </p:nvSpPr>
        <p:spPr>
          <a:xfrm rot="8035521">
            <a:off x="3047982" y="-1571586"/>
            <a:ext cx="4638995" cy="472889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CBE0E6C-C1A9-4D8A-AE51-8011B7B93375}"/>
              </a:ext>
            </a:extLst>
          </p:cNvPr>
          <p:cNvSpPr/>
          <p:nvPr/>
        </p:nvSpPr>
        <p:spPr>
          <a:xfrm rot="8035521">
            <a:off x="3169161" y="-2465730"/>
            <a:ext cx="6227495" cy="6243371"/>
          </a:xfrm>
          <a:prstGeom prst="arc">
            <a:avLst>
              <a:gd name="adj1" fmla="val 15614294"/>
              <a:gd name="adj2" fmla="val 690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4865843D-8DC3-430C-94B5-E30C82F5FDFA}"/>
              </a:ext>
            </a:extLst>
          </p:cNvPr>
          <p:cNvSpPr/>
          <p:nvPr/>
        </p:nvSpPr>
        <p:spPr>
          <a:xfrm rot="8035521">
            <a:off x="3478970" y="978033"/>
            <a:ext cx="1766398" cy="1663361"/>
          </a:xfrm>
          <a:prstGeom prst="arc">
            <a:avLst>
              <a:gd name="adj1" fmla="val 1642995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B5DBA43-64A2-469B-BD22-5EF1B4C3FCEC}"/>
              </a:ext>
            </a:extLst>
          </p:cNvPr>
          <p:cNvSpPr/>
          <p:nvPr/>
        </p:nvSpPr>
        <p:spPr>
          <a:xfrm rot="8035521">
            <a:off x="3351996" y="296851"/>
            <a:ext cx="2557310" cy="2474349"/>
          </a:xfrm>
          <a:prstGeom prst="arc">
            <a:avLst>
              <a:gd name="adj1" fmla="val 1627419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94E710C5-8A28-40DE-BB42-BA351049725A}"/>
              </a:ext>
            </a:extLst>
          </p:cNvPr>
          <p:cNvSpPr/>
          <p:nvPr/>
        </p:nvSpPr>
        <p:spPr>
          <a:xfrm rot="8035521">
            <a:off x="2539274" y="1307139"/>
            <a:ext cx="1320164" cy="1317960"/>
          </a:xfrm>
          <a:prstGeom prst="arc">
            <a:avLst>
              <a:gd name="adj1" fmla="val 1657074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807D31C-306E-44CF-ACB4-2E5C4370CB70}"/>
              </a:ext>
            </a:extLst>
          </p:cNvPr>
          <p:cNvSpPr/>
          <p:nvPr/>
        </p:nvSpPr>
        <p:spPr>
          <a:xfrm rot="8035521">
            <a:off x="2901320" y="1720826"/>
            <a:ext cx="880406" cy="850558"/>
          </a:xfrm>
          <a:prstGeom prst="arc">
            <a:avLst>
              <a:gd name="adj1" fmla="val 16570749"/>
              <a:gd name="adj2" fmla="val 343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3574834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B45F1-E94F-4AA6-9A8A-376BCC4D1EBE}"/>
              </a:ext>
            </a:extLst>
          </p:cNvPr>
          <p:cNvSpPr txBox="1"/>
          <p:nvPr/>
        </p:nvSpPr>
        <p:spPr>
          <a:xfrm>
            <a:off x="7293188" y="2402172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1C9F35-C171-43BC-A7D2-CEE2D0AC9C18}"/>
              </a:ext>
            </a:extLst>
          </p:cNvPr>
          <p:cNvSpPr txBox="1"/>
          <p:nvPr/>
        </p:nvSpPr>
        <p:spPr>
          <a:xfrm>
            <a:off x="5714747" y="239148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3DCE912F-7A3A-4DA3-9CFC-6CF51442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E38288B-203D-4639-92DC-A6C77B253C5C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E38288B-203D-4639-92DC-A6C77B253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18750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4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71" grpId="0" animBg="1"/>
      <p:bldP spid="34" grpId="0"/>
      <p:bldP spid="34" grpId="1"/>
      <p:bldP spid="56" grpId="0" animBg="1"/>
      <p:bldP spid="57" grpId="0" animBg="1"/>
      <p:bldP spid="3" grpId="0" animBg="1"/>
      <p:bldP spid="3" grpId="1" animBg="1"/>
      <p:bldP spid="53" grpId="0" animBg="1"/>
      <p:bldP spid="53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32" grpId="0" animBg="1"/>
      <p:bldP spid="32" grpId="1" animBg="1"/>
      <p:bldP spid="7" grpId="0"/>
      <p:bldP spid="7" grpId="1"/>
      <p:bldP spid="63" grpId="0"/>
      <p:bldP spid="6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2634E11-479E-4E1D-BF43-5DFB02D5557D}"/>
              </a:ext>
            </a:extLst>
          </p:cNvPr>
          <p:cNvGrpSpPr/>
          <p:nvPr/>
        </p:nvGrpSpPr>
        <p:grpSpPr>
          <a:xfrm>
            <a:off x="8534400" y="3124200"/>
            <a:ext cx="361950" cy="76200"/>
            <a:chOff x="7639050" y="2362200"/>
            <a:chExt cx="361950" cy="7620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C69A82C-753D-48C4-BDAF-332FE2D23917}"/>
                </a:ext>
              </a:extLst>
            </p:cNvPr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759EE1A-D91D-4FFB-A7E6-E69D544D6B9B}"/>
                </a:ext>
              </a:extLst>
            </p:cNvPr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5C929F26-88A4-46D6-8707-86CD9EEB3850}"/>
              </a:ext>
            </a:extLst>
          </p:cNvPr>
          <p:cNvSpPr/>
          <p:nvPr/>
        </p:nvSpPr>
        <p:spPr>
          <a:xfrm>
            <a:off x="1862296" y="263412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ADD5539-4340-494A-B403-71E9334F0456}"/>
              </a:ext>
            </a:extLst>
          </p:cNvPr>
          <p:cNvSpPr txBox="1"/>
          <p:nvPr/>
        </p:nvSpPr>
        <p:spPr>
          <a:xfrm>
            <a:off x="8026900" y="3237624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DB5F73D-D420-465B-BB83-15663DB6DDE4}"/>
              </a:ext>
            </a:extLst>
          </p:cNvPr>
          <p:cNvSpPr/>
          <p:nvPr/>
        </p:nvSpPr>
        <p:spPr>
          <a:xfrm>
            <a:off x="8229600" y="3124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9F98A60-4C62-4EA1-9E3A-D5A40A01D179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0BCB18E-74AA-48A6-BB67-849F4D5535A9}"/>
              </a:ext>
            </a:extLst>
          </p:cNvPr>
          <p:cNvSpPr/>
          <p:nvPr/>
        </p:nvSpPr>
        <p:spPr>
          <a:xfrm>
            <a:off x="81724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1BED77B-9248-4A01-BA02-03A78AB2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E85FD7-901B-460D-AAB7-2F968C09D6AD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E85FD7-901B-460D-AAB7-2F968C09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1674417" y="2834216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0" grpId="0" animBg="1"/>
      <p:bldP spid="170" grpId="1" animBg="1"/>
      <p:bldP spid="214" grpId="0"/>
      <p:bldP spid="214" grpId="1"/>
      <p:bldP spid="258" grpId="0" animBg="1"/>
      <p:bldP spid="258" grpId="1" animBg="1"/>
      <p:bldP spid="259" grpId="0" animBg="1"/>
      <p:bldP spid="261" grpId="0" animBg="1"/>
      <p:bldP spid="169" grpId="0" animBg="1"/>
      <p:bldP spid="169" grpId="1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 w="63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 w="63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5E42509-BB71-44D0-B0D1-70733B49829A}"/>
              </a:ext>
            </a:extLst>
          </p:cNvPr>
          <p:cNvSpPr/>
          <p:nvPr/>
        </p:nvSpPr>
        <p:spPr>
          <a:xfrm>
            <a:off x="1046936" y="344026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80505D7E-13A7-4740-8F13-5968D3878C93}"/>
              </a:ext>
            </a:extLst>
          </p:cNvPr>
          <p:cNvSpPr/>
          <p:nvPr/>
        </p:nvSpPr>
        <p:spPr>
          <a:xfrm>
            <a:off x="79438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67E8872-C7C2-4946-9104-AF81E372E54E}"/>
              </a:ext>
            </a:extLst>
          </p:cNvPr>
          <p:cNvSpPr/>
          <p:nvPr/>
        </p:nvSpPr>
        <p:spPr>
          <a:xfrm>
            <a:off x="76390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A84F179-8AE6-448C-B01B-D5137EC92DB4}"/>
              </a:ext>
            </a:extLst>
          </p:cNvPr>
          <p:cNvSpPr/>
          <p:nvPr/>
        </p:nvSpPr>
        <p:spPr>
          <a:xfrm>
            <a:off x="7543800" y="390010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A557DE-56AB-4863-B1E7-FD4AA3B02164}"/>
              </a:ext>
            </a:extLst>
          </p:cNvPr>
          <p:cNvSpPr txBox="1"/>
          <p:nvPr/>
        </p:nvSpPr>
        <p:spPr>
          <a:xfrm>
            <a:off x="7407174" y="406640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7479342F-0F63-4452-B7D0-1EA74229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3193D4-E218-4456-9348-CD23F0F0B5B8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3193D4-E218-4456-9348-CD23F0F0B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 rot="21434239">
            <a:off x="311949" y="2094589"/>
            <a:ext cx="1441824" cy="909947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6333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832943" y="3624128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59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94" grpId="0" animBg="1"/>
      <p:bldP spid="94" grpId="1" animBg="1"/>
      <p:bldP spid="97" grpId="0" animBg="1"/>
      <p:bldP spid="97" grpId="1" animBg="1"/>
      <p:bldP spid="95" grpId="0" animBg="1"/>
      <p:bldP spid="95" grpId="1" animBg="1"/>
      <p:bldP spid="96" grpId="0"/>
      <p:bldP spid="96" grpId="1"/>
      <p:bldP spid="98" grpId="0" animBg="1"/>
      <p:bldP spid="101" grpId="0" animBg="1"/>
      <p:bldP spid="101" grpId="1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700E6188-9442-4DC1-8D43-D1AF39F4EF3A}"/>
              </a:ext>
            </a:extLst>
          </p:cNvPr>
          <p:cNvSpPr/>
          <p:nvPr/>
        </p:nvSpPr>
        <p:spPr>
          <a:xfrm>
            <a:off x="39433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EA442A-8C47-482D-A851-43E20F3C7955}"/>
              </a:ext>
            </a:extLst>
          </p:cNvPr>
          <p:cNvSpPr txBox="1"/>
          <p:nvPr/>
        </p:nvSpPr>
        <p:spPr>
          <a:xfrm>
            <a:off x="4062817" y="4901633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1EAC0EDF-B70A-49B2-9A75-33CEDEE41EB9}"/>
              </a:ext>
            </a:extLst>
          </p:cNvPr>
          <p:cNvSpPr/>
          <p:nvPr/>
        </p:nvSpPr>
        <p:spPr>
          <a:xfrm>
            <a:off x="134034" y="4237284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988EEF-5658-4BBB-B006-F8F5D0419A3B}"/>
              </a:ext>
            </a:extLst>
          </p:cNvPr>
          <p:cNvSpPr/>
          <p:nvPr/>
        </p:nvSpPr>
        <p:spPr>
          <a:xfrm>
            <a:off x="42481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831359-BF5F-4C81-98E1-B3EEE753CFE3}"/>
              </a:ext>
            </a:extLst>
          </p:cNvPr>
          <p:cNvSpPr/>
          <p:nvPr/>
        </p:nvSpPr>
        <p:spPr>
          <a:xfrm>
            <a:off x="42100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B59E6D81-5C19-48AA-AEA9-EB66D842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C747E9-1D52-4E1F-BC19-552EA19A0839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C747E9-1D52-4E1F-BC19-552EA19A0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-2619" y="4372255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02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6" grpId="0" animBg="1"/>
      <p:bldP spid="116" grpId="1" animBg="1"/>
      <p:bldP spid="116" grpId="2" animBg="1"/>
      <p:bldP spid="119" grpId="0"/>
      <p:bldP spid="119" grpId="1"/>
      <p:bldP spid="120" grpId="0" animBg="1"/>
      <p:bldP spid="120" grpId="1" animBg="1"/>
      <p:bldP spid="122" grpId="0" animBg="1"/>
      <p:bldP spid="122" grpId="1" animBg="1"/>
      <p:bldP spid="123" grpId="0" animBg="1"/>
      <p:bldP spid="118" grpId="0" animBg="1"/>
      <p:bldP spid="118" grpId="1" animBg="1"/>
      <p:bldP spid="126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36">
            <a:extLst>
              <a:ext uri="{FF2B5EF4-FFF2-40B4-BE49-F238E27FC236}">
                <a16:creationId xmlns:a16="http://schemas.microsoft.com/office/drawing/2014/main" id="{022B9260-4259-403F-AA7E-BF7089E373DC}"/>
              </a:ext>
            </a:extLst>
          </p:cNvPr>
          <p:cNvSpPr/>
          <p:nvPr/>
        </p:nvSpPr>
        <p:spPr>
          <a:xfrm>
            <a:off x="4814666" y="5410200"/>
            <a:ext cx="2359380" cy="324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933450" y="5181600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Down Arrow 119">
            <a:extLst>
              <a:ext uri="{FF2B5EF4-FFF2-40B4-BE49-F238E27FC236}">
                <a16:creationId xmlns:a16="http://schemas.microsoft.com/office/drawing/2014/main" id="{39503109-6202-47FD-8D6F-AAF1FD13D3DF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182B983-20EB-4A13-817A-57D40AAB687D}"/>
              </a:ext>
            </a:extLst>
          </p:cNvPr>
          <p:cNvGrpSpPr/>
          <p:nvPr/>
        </p:nvGrpSpPr>
        <p:grpSpPr>
          <a:xfrm>
            <a:off x="4591050" y="5524500"/>
            <a:ext cx="1276350" cy="76200"/>
            <a:chOff x="3676650" y="5562600"/>
            <a:chExt cx="1276350" cy="762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577B89-1C32-45EC-A4BC-45BE92854B79}"/>
                </a:ext>
              </a:extLst>
            </p:cNvPr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C85ABAD-69E9-44D9-9FC3-3AD4BEA83ACC}"/>
                </a:ext>
              </a:extLst>
            </p:cNvPr>
            <p:cNvSpPr/>
            <p:nvPr/>
          </p:nvSpPr>
          <p:spPr>
            <a:xfrm>
              <a:off x="39814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A97DDB-4D9A-4C74-A441-D87B59EFB5F4}"/>
                </a:ext>
              </a:extLst>
            </p:cNvPr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F1A8AE4-8100-49D5-BD90-7B99095EF3DD}"/>
                </a:ext>
              </a:extLst>
            </p:cNvPr>
            <p:cNvSpPr/>
            <p:nvPr/>
          </p:nvSpPr>
          <p:spPr>
            <a:xfrm>
              <a:off x="45910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62DA3D8-E50E-4CEC-A73F-6AFBA1264A90}"/>
                </a:ext>
              </a:extLst>
            </p:cNvPr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7F7861F-3665-4B7F-B6F2-569343349DE0}"/>
              </a:ext>
            </a:extLst>
          </p:cNvPr>
          <p:cNvGrpSpPr/>
          <p:nvPr/>
        </p:nvGrpSpPr>
        <p:grpSpPr>
          <a:xfrm>
            <a:off x="6419850" y="5524500"/>
            <a:ext cx="971550" cy="76200"/>
            <a:chOff x="5505450" y="5562600"/>
            <a:chExt cx="971550" cy="762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5754FD-31DF-474C-808C-32CEC154EE83}"/>
                </a:ext>
              </a:extLst>
            </p:cNvPr>
            <p:cNvSpPr/>
            <p:nvPr/>
          </p:nvSpPr>
          <p:spPr>
            <a:xfrm>
              <a:off x="55054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BC536DE-B987-4C56-B839-1FDB3F0D28DE}"/>
                </a:ext>
              </a:extLst>
            </p:cNvPr>
            <p:cNvSpPr/>
            <p:nvPr/>
          </p:nvSpPr>
          <p:spPr>
            <a:xfrm>
              <a:off x="5810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343131F-18FD-4044-BD15-1388B4655E82}"/>
                </a:ext>
              </a:extLst>
            </p:cNvPr>
            <p:cNvSpPr/>
            <p:nvPr/>
          </p:nvSpPr>
          <p:spPr>
            <a:xfrm>
              <a:off x="61150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0741FE-C1D4-4F3C-AACD-10A1957BE1B5}"/>
                </a:ext>
              </a:extLst>
            </p:cNvPr>
            <p:cNvSpPr/>
            <p:nvPr/>
          </p:nvSpPr>
          <p:spPr>
            <a:xfrm>
              <a:off x="6419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Arrow: Down 217">
            <a:extLst>
              <a:ext uri="{FF2B5EF4-FFF2-40B4-BE49-F238E27FC236}">
                <a16:creationId xmlns:a16="http://schemas.microsoft.com/office/drawing/2014/main" id="{16C51993-B87F-4A22-86D3-16EB61275630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F7625C-359C-4DBB-AE03-6ADDBDAED623}"/>
              </a:ext>
            </a:extLst>
          </p:cNvPr>
          <p:cNvSpPr txBox="1"/>
          <p:nvPr/>
        </p:nvSpPr>
        <p:spPr>
          <a:xfrm>
            <a:off x="5893300" y="565124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E4B588D-7D0C-401E-BC8A-6DA5EC84661A}"/>
              </a:ext>
            </a:extLst>
          </p:cNvPr>
          <p:cNvSpPr/>
          <p:nvPr/>
        </p:nvSpPr>
        <p:spPr>
          <a:xfrm>
            <a:off x="61150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CE75777-4980-4FCB-B2D3-270FA59A6FE7}"/>
              </a:ext>
            </a:extLst>
          </p:cNvPr>
          <p:cNvSpPr/>
          <p:nvPr/>
        </p:nvSpPr>
        <p:spPr>
          <a:xfrm>
            <a:off x="60388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C3DD18-4D56-4E3A-B10C-C19D1B11FD30}"/>
              </a:ext>
            </a:extLst>
          </p:cNvPr>
          <p:cNvSpPr/>
          <p:nvPr/>
        </p:nvSpPr>
        <p:spPr>
          <a:xfrm>
            <a:off x="1469558" y="5181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543CF99-9DA6-401B-AB4A-A1AF25CB7428}"/>
              </a:ext>
            </a:extLst>
          </p:cNvPr>
          <p:cNvSpPr/>
          <p:nvPr/>
        </p:nvSpPr>
        <p:spPr>
          <a:xfrm>
            <a:off x="535683" y="6254402"/>
            <a:ext cx="1396632" cy="394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 Compared</a:t>
            </a:r>
            <a:endParaRPr lang="en-IN" sz="1400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8BCAC56-E75D-471D-BAA4-3B974D967EFC}"/>
              </a:ext>
            </a:extLst>
          </p:cNvPr>
          <p:cNvSpPr/>
          <p:nvPr/>
        </p:nvSpPr>
        <p:spPr>
          <a:xfrm>
            <a:off x="1057931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8F13DE-5E97-45BD-B454-FBE0B57997C0}"/>
              </a:ext>
            </a:extLst>
          </p:cNvPr>
          <p:cNvCxnSpPr>
            <a:cxnSpLocks/>
          </p:cNvCxnSpPr>
          <p:nvPr/>
        </p:nvCxnSpPr>
        <p:spPr>
          <a:xfrm flipH="1">
            <a:off x="489755" y="5730254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D9C1F51-29B8-43B2-82D6-6F67E19677BF}"/>
              </a:ext>
            </a:extLst>
          </p:cNvPr>
          <p:cNvCxnSpPr>
            <a:cxnSpLocks/>
          </p:cNvCxnSpPr>
          <p:nvPr/>
        </p:nvCxnSpPr>
        <p:spPr>
          <a:xfrm>
            <a:off x="1295400" y="5726347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itle 1">
            <a:extLst>
              <a:ext uri="{FF2B5EF4-FFF2-40B4-BE49-F238E27FC236}">
                <a16:creationId xmlns:a16="http://schemas.microsoft.com/office/drawing/2014/main" id="{95B3036C-C00D-46CA-B186-DCD3566C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655D2FB-A941-45A0-8244-42C463ABC7DC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655D2FB-A941-45A0-8244-42C463ABC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54093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395742" y="3747911"/>
            <a:ext cx="1444545" cy="90028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88817B-6391-46CC-8A8F-1DD09CD6BA66}"/>
              </a:ext>
            </a:extLst>
          </p:cNvPr>
          <p:cNvSpPr/>
          <p:nvPr/>
        </p:nvSpPr>
        <p:spPr>
          <a:xfrm>
            <a:off x="-43035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A518022-B4F8-468E-9066-B3640132D0D5}"/>
              </a:ext>
            </a:extLst>
          </p:cNvPr>
          <p:cNvSpPr/>
          <p:nvPr/>
        </p:nvSpPr>
        <p:spPr>
          <a:xfrm>
            <a:off x="944138" y="5188446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1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1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18542 0.2722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1361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-0.12395 0.1659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7" grpId="0" animBg="1"/>
      <p:bldP spid="153" grpId="0" animBg="1"/>
      <p:bldP spid="164" grpId="0"/>
      <p:bldP spid="164" grpId="1"/>
      <p:bldP spid="166" grpId="0" animBg="1"/>
      <p:bldP spid="166" grpId="1" animBg="1"/>
      <p:bldP spid="151" grpId="0" animBg="1"/>
      <p:bldP spid="151" grpId="1" animBg="1"/>
      <p:bldP spid="169" grpId="0" animBg="1"/>
      <p:bldP spid="169" grpId="1" animBg="1"/>
      <p:bldP spid="170" grpId="0" animBg="1"/>
      <p:bldP spid="171" grpId="0" animBg="1"/>
      <p:bldP spid="115" grpId="0" animBg="1"/>
      <p:bldP spid="167" grpId="0" animBg="1"/>
      <p:bldP spid="16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36">
            <a:extLst>
              <a:ext uri="{FF2B5EF4-FFF2-40B4-BE49-F238E27FC236}">
                <a16:creationId xmlns:a16="http://schemas.microsoft.com/office/drawing/2014/main" id="{022B9260-4259-403F-AA7E-BF7089E373DC}"/>
              </a:ext>
            </a:extLst>
          </p:cNvPr>
          <p:cNvSpPr/>
          <p:nvPr/>
        </p:nvSpPr>
        <p:spPr>
          <a:xfrm>
            <a:off x="4814666" y="5410200"/>
            <a:ext cx="2359380" cy="324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19">
            <a:extLst>
              <a:ext uri="{FF2B5EF4-FFF2-40B4-BE49-F238E27FC236}">
                <a16:creationId xmlns:a16="http://schemas.microsoft.com/office/drawing/2014/main" id="{39503109-6202-47FD-8D6F-AAF1FD13D3DF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C577B89-1C32-45EC-A4BC-45BE92854B79}"/>
              </a:ext>
            </a:extLst>
          </p:cNvPr>
          <p:cNvSpPr/>
          <p:nvPr/>
        </p:nvSpPr>
        <p:spPr>
          <a:xfrm>
            <a:off x="45910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85ABAD-69E9-44D9-9FC3-3AD4BEA83ACC}"/>
              </a:ext>
            </a:extLst>
          </p:cNvPr>
          <p:cNvSpPr/>
          <p:nvPr/>
        </p:nvSpPr>
        <p:spPr>
          <a:xfrm>
            <a:off x="4895850" y="55245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Down 217">
            <a:extLst>
              <a:ext uri="{FF2B5EF4-FFF2-40B4-BE49-F238E27FC236}">
                <a16:creationId xmlns:a16="http://schemas.microsoft.com/office/drawing/2014/main" id="{16C51993-B87F-4A22-86D3-16EB61275630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F7625C-359C-4DBB-AE03-6ADDBDAED623}"/>
              </a:ext>
            </a:extLst>
          </p:cNvPr>
          <p:cNvSpPr txBox="1"/>
          <p:nvPr/>
        </p:nvSpPr>
        <p:spPr>
          <a:xfrm>
            <a:off x="4680950" y="566660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337D46-EE6B-4B3E-8226-A8A635CF8FE9}"/>
              </a:ext>
            </a:extLst>
          </p:cNvPr>
          <p:cNvGrpSpPr/>
          <p:nvPr/>
        </p:nvGrpSpPr>
        <p:grpSpPr>
          <a:xfrm>
            <a:off x="5200650" y="5524500"/>
            <a:ext cx="2190750" cy="76200"/>
            <a:chOff x="5200650" y="5524500"/>
            <a:chExt cx="2190750" cy="76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A97DDB-4D9A-4C74-A441-D87B59EFB5F4}"/>
                </a:ext>
              </a:extLst>
            </p:cNvPr>
            <p:cNvSpPr/>
            <p:nvPr/>
          </p:nvSpPr>
          <p:spPr>
            <a:xfrm>
              <a:off x="5200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F1A8AE4-8100-49D5-BD90-7B99095EF3DD}"/>
                </a:ext>
              </a:extLst>
            </p:cNvPr>
            <p:cNvSpPr/>
            <p:nvPr/>
          </p:nvSpPr>
          <p:spPr>
            <a:xfrm>
              <a:off x="55054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62DA3D8-E50E-4CEC-A73F-6AFBA1264A90}"/>
                </a:ext>
              </a:extLst>
            </p:cNvPr>
            <p:cNvSpPr/>
            <p:nvPr/>
          </p:nvSpPr>
          <p:spPr>
            <a:xfrm>
              <a:off x="58102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5754FD-31DF-474C-808C-32CEC154EE83}"/>
                </a:ext>
              </a:extLst>
            </p:cNvPr>
            <p:cNvSpPr/>
            <p:nvPr/>
          </p:nvSpPr>
          <p:spPr>
            <a:xfrm>
              <a:off x="64198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BC536DE-B987-4C56-B839-1FDB3F0D28DE}"/>
                </a:ext>
              </a:extLst>
            </p:cNvPr>
            <p:cNvSpPr/>
            <p:nvPr/>
          </p:nvSpPr>
          <p:spPr>
            <a:xfrm>
              <a:off x="6724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343131F-18FD-4044-BD15-1388B4655E82}"/>
                </a:ext>
              </a:extLst>
            </p:cNvPr>
            <p:cNvSpPr/>
            <p:nvPr/>
          </p:nvSpPr>
          <p:spPr>
            <a:xfrm>
              <a:off x="7029450" y="55245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0741FE-C1D4-4F3C-AACD-10A1957BE1B5}"/>
                </a:ext>
              </a:extLst>
            </p:cNvPr>
            <p:cNvSpPr/>
            <p:nvPr/>
          </p:nvSpPr>
          <p:spPr>
            <a:xfrm>
              <a:off x="73342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E4B588D-7D0C-401E-BC8A-6DA5EC84661A}"/>
                </a:ext>
              </a:extLst>
            </p:cNvPr>
            <p:cNvSpPr/>
            <p:nvPr/>
          </p:nvSpPr>
          <p:spPr>
            <a:xfrm>
              <a:off x="6115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5CE75777-4980-4FCB-B2D3-270FA59A6FE7}"/>
              </a:ext>
            </a:extLst>
          </p:cNvPr>
          <p:cNvSpPr/>
          <p:nvPr/>
        </p:nvSpPr>
        <p:spPr>
          <a:xfrm>
            <a:off x="4826500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C3DD18-4D56-4E3A-B10C-C19D1B11FD30}"/>
              </a:ext>
            </a:extLst>
          </p:cNvPr>
          <p:cNvSpPr/>
          <p:nvPr/>
        </p:nvSpPr>
        <p:spPr>
          <a:xfrm>
            <a:off x="1469558" y="5181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8F13DE-5E97-45BD-B454-FBE0B57997C0}"/>
              </a:ext>
            </a:extLst>
          </p:cNvPr>
          <p:cNvCxnSpPr>
            <a:cxnSpLocks/>
          </p:cNvCxnSpPr>
          <p:nvPr/>
        </p:nvCxnSpPr>
        <p:spPr>
          <a:xfrm flipH="1">
            <a:off x="489755" y="5730254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D9C1F51-29B8-43B2-82D6-6F67E19677BF}"/>
              </a:ext>
            </a:extLst>
          </p:cNvPr>
          <p:cNvCxnSpPr>
            <a:cxnSpLocks/>
          </p:cNvCxnSpPr>
          <p:nvPr/>
        </p:nvCxnSpPr>
        <p:spPr>
          <a:xfrm>
            <a:off x="1295400" y="5726347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EC5E091-CA3C-406E-AEDF-C4E4CC76B741}"/>
              </a:ext>
            </a:extLst>
          </p:cNvPr>
          <p:cNvSpPr/>
          <p:nvPr/>
        </p:nvSpPr>
        <p:spPr>
          <a:xfrm>
            <a:off x="535683" y="6284094"/>
            <a:ext cx="1238250" cy="3651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Compared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C36E64-8EBC-4E66-9E6F-9B68BBAB2AE6}"/>
              </a:ext>
            </a:extLst>
          </p:cNvPr>
          <p:cNvCxnSpPr>
            <a:cxnSpLocks/>
            <a:stCxn id="171" idx="7"/>
            <a:endCxn id="169" idx="2"/>
          </p:cNvCxnSpPr>
          <p:nvPr/>
        </p:nvCxnSpPr>
        <p:spPr>
          <a:xfrm flipV="1">
            <a:off x="1236793" y="5219700"/>
            <a:ext cx="232765" cy="261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>
            <a:extLst>
              <a:ext uri="{FF2B5EF4-FFF2-40B4-BE49-F238E27FC236}">
                <a16:creationId xmlns:a16="http://schemas.microsoft.com/office/drawing/2014/main" id="{25E3D7AC-B28E-4C2A-A542-1CFA5704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FE96A3E-FABD-4597-97BA-C40C1BD3155E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FE96A3E-FABD-4597-97BA-C40C1BD3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54093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395742" y="3747911"/>
            <a:ext cx="1444545" cy="90028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88817B-6391-46CC-8A8F-1DD09CD6BA66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A518022-B4F8-468E-9066-B3640132D0D5}"/>
              </a:ext>
            </a:extLst>
          </p:cNvPr>
          <p:cNvSpPr/>
          <p:nvPr/>
        </p:nvSpPr>
        <p:spPr>
          <a:xfrm>
            <a:off x="944138" y="51816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8BCAC56-E75D-471D-BAA4-3B974D967EFC}"/>
              </a:ext>
            </a:extLst>
          </p:cNvPr>
          <p:cNvSpPr/>
          <p:nvPr/>
        </p:nvSpPr>
        <p:spPr>
          <a:xfrm>
            <a:off x="1057931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2431 0.05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18542 0.2722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130" grpId="0" animBg="1"/>
      <p:bldP spid="164" grpId="0"/>
      <p:bldP spid="164" grpId="1"/>
      <p:bldP spid="151" grpId="0" animBg="1"/>
      <p:bldP spid="151" grpId="1" animBg="1"/>
      <p:bldP spid="169" grpId="0" animBg="1"/>
      <p:bldP spid="134" grpId="0" animBg="1"/>
      <p:bldP spid="167" grpId="0" animBg="1"/>
      <p:bldP spid="1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FF26-2B09-58A3-5131-8B413D31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primality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4EC3-7DEA-022D-8C4A-78B3DB1A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Over the next few lectures, we shall try to re-invent the randomized polynomial time algorithm for determining if a number is prime.</a:t>
            </a:r>
          </a:p>
          <a:p>
            <a:endParaRPr lang="en-US" sz="2000" dirty="0"/>
          </a:p>
          <a:p>
            <a:r>
              <a:rPr lang="en-US" sz="2000" dirty="0"/>
              <a:t>We shall use basic modular arithmetic only instead of group theory.</a:t>
            </a:r>
          </a:p>
          <a:p>
            <a:endParaRPr lang="en-US" sz="2000" dirty="0"/>
          </a:p>
          <a:p>
            <a:r>
              <a:rPr lang="en-US" sz="2000" dirty="0"/>
              <a:t>In today’s lecture, we shall state Fermat’s little theorem. </a:t>
            </a:r>
          </a:p>
          <a:p>
            <a:pPr lvl="1"/>
            <a:r>
              <a:rPr lang="en-US" sz="1600" dirty="0"/>
              <a:t>Make sincere attempt to prove it.</a:t>
            </a:r>
          </a:p>
          <a:p>
            <a:pPr lvl="1"/>
            <a:r>
              <a:rPr lang="en-US" sz="1600" dirty="0"/>
              <a:t>Make sincere attempt to use it to design the algorithm for primality.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E8D47-0093-96F9-C6FC-8B8E8DA4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54093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395742" y="3747911"/>
            <a:ext cx="1444545" cy="90028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88817B-6391-46CC-8A8F-1DD09CD6BA66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36">
            <a:extLst>
              <a:ext uri="{FF2B5EF4-FFF2-40B4-BE49-F238E27FC236}">
                <a16:creationId xmlns:a16="http://schemas.microsoft.com/office/drawing/2014/main" id="{022B9260-4259-403F-AA7E-BF7089E373DC}"/>
              </a:ext>
            </a:extLst>
          </p:cNvPr>
          <p:cNvSpPr/>
          <p:nvPr/>
        </p:nvSpPr>
        <p:spPr>
          <a:xfrm>
            <a:off x="4814666" y="5410200"/>
            <a:ext cx="2359380" cy="324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19">
            <a:extLst>
              <a:ext uri="{FF2B5EF4-FFF2-40B4-BE49-F238E27FC236}">
                <a16:creationId xmlns:a16="http://schemas.microsoft.com/office/drawing/2014/main" id="{39503109-6202-47FD-8D6F-AAF1FD13D3DF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Down 217">
            <a:extLst>
              <a:ext uri="{FF2B5EF4-FFF2-40B4-BE49-F238E27FC236}">
                <a16:creationId xmlns:a16="http://schemas.microsoft.com/office/drawing/2014/main" id="{16C51993-B87F-4A22-86D3-16EB61275630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F7625C-359C-4DBB-AE03-6ADDBDAED623}"/>
              </a:ext>
            </a:extLst>
          </p:cNvPr>
          <p:cNvSpPr txBox="1"/>
          <p:nvPr/>
        </p:nvSpPr>
        <p:spPr>
          <a:xfrm>
            <a:off x="6781800" y="5704960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343131F-18FD-4044-BD15-1388B4655E82}"/>
              </a:ext>
            </a:extLst>
          </p:cNvPr>
          <p:cNvSpPr/>
          <p:nvPr/>
        </p:nvSpPr>
        <p:spPr>
          <a:xfrm>
            <a:off x="7029450" y="55245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90741FE-C1D4-4F3C-AACD-10A1957BE1B5}"/>
              </a:ext>
            </a:extLst>
          </p:cNvPr>
          <p:cNvSpPr/>
          <p:nvPr/>
        </p:nvSpPr>
        <p:spPr>
          <a:xfrm>
            <a:off x="73342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94000F-ADE8-46D0-A268-ABF6513BCE28}"/>
              </a:ext>
            </a:extLst>
          </p:cNvPr>
          <p:cNvGrpSpPr/>
          <p:nvPr/>
        </p:nvGrpSpPr>
        <p:grpSpPr>
          <a:xfrm>
            <a:off x="4591050" y="5524500"/>
            <a:ext cx="2190750" cy="76200"/>
            <a:chOff x="4591050" y="5524500"/>
            <a:chExt cx="2190750" cy="762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577B89-1C32-45EC-A4BC-45BE92854B79}"/>
                </a:ext>
              </a:extLst>
            </p:cNvPr>
            <p:cNvSpPr/>
            <p:nvPr/>
          </p:nvSpPr>
          <p:spPr>
            <a:xfrm>
              <a:off x="4591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C85ABAD-69E9-44D9-9FC3-3AD4BEA83ACC}"/>
                </a:ext>
              </a:extLst>
            </p:cNvPr>
            <p:cNvSpPr/>
            <p:nvPr/>
          </p:nvSpPr>
          <p:spPr>
            <a:xfrm>
              <a:off x="4895850" y="55245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A97DDB-4D9A-4C74-A441-D87B59EFB5F4}"/>
                </a:ext>
              </a:extLst>
            </p:cNvPr>
            <p:cNvSpPr/>
            <p:nvPr/>
          </p:nvSpPr>
          <p:spPr>
            <a:xfrm>
              <a:off x="5200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F1A8AE4-8100-49D5-BD90-7B99095EF3DD}"/>
                </a:ext>
              </a:extLst>
            </p:cNvPr>
            <p:cNvSpPr/>
            <p:nvPr/>
          </p:nvSpPr>
          <p:spPr>
            <a:xfrm>
              <a:off x="55054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62DA3D8-E50E-4CEC-A73F-6AFBA1264A90}"/>
                </a:ext>
              </a:extLst>
            </p:cNvPr>
            <p:cNvSpPr/>
            <p:nvPr/>
          </p:nvSpPr>
          <p:spPr>
            <a:xfrm>
              <a:off x="58102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5754FD-31DF-474C-808C-32CEC154EE83}"/>
                </a:ext>
              </a:extLst>
            </p:cNvPr>
            <p:cNvSpPr/>
            <p:nvPr/>
          </p:nvSpPr>
          <p:spPr>
            <a:xfrm>
              <a:off x="64198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BC536DE-B987-4C56-B839-1FDB3F0D28DE}"/>
                </a:ext>
              </a:extLst>
            </p:cNvPr>
            <p:cNvSpPr/>
            <p:nvPr/>
          </p:nvSpPr>
          <p:spPr>
            <a:xfrm>
              <a:off x="6724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E4B588D-7D0C-401E-BC8A-6DA5EC84661A}"/>
                </a:ext>
              </a:extLst>
            </p:cNvPr>
            <p:cNvSpPr/>
            <p:nvPr/>
          </p:nvSpPr>
          <p:spPr>
            <a:xfrm>
              <a:off x="6115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5CE75777-4980-4FCB-B2D3-270FA59A6FE7}"/>
              </a:ext>
            </a:extLst>
          </p:cNvPr>
          <p:cNvSpPr/>
          <p:nvPr/>
        </p:nvSpPr>
        <p:spPr>
          <a:xfrm>
            <a:off x="6924675" y="544957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A518022-B4F8-468E-9066-B3640132D0D5}"/>
              </a:ext>
            </a:extLst>
          </p:cNvPr>
          <p:cNvSpPr/>
          <p:nvPr/>
        </p:nvSpPr>
        <p:spPr>
          <a:xfrm>
            <a:off x="944138" y="51816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C3DD18-4D56-4E3A-B10C-C19D1B11FD30}"/>
              </a:ext>
            </a:extLst>
          </p:cNvPr>
          <p:cNvSpPr/>
          <p:nvPr/>
        </p:nvSpPr>
        <p:spPr>
          <a:xfrm>
            <a:off x="1469558" y="5181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8BCAC56-E75D-471D-BAA4-3B974D967EFC}"/>
              </a:ext>
            </a:extLst>
          </p:cNvPr>
          <p:cNvSpPr/>
          <p:nvPr/>
        </p:nvSpPr>
        <p:spPr>
          <a:xfrm>
            <a:off x="1057931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8F13DE-5E97-45BD-B454-FBE0B57997C0}"/>
              </a:ext>
            </a:extLst>
          </p:cNvPr>
          <p:cNvCxnSpPr>
            <a:cxnSpLocks/>
          </p:cNvCxnSpPr>
          <p:nvPr/>
        </p:nvCxnSpPr>
        <p:spPr>
          <a:xfrm flipH="1">
            <a:off x="489755" y="5730254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D9C1F51-29B8-43B2-82D6-6F67E19677BF}"/>
              </a:ext>
            </a:extLst>
          </p:cNvPr>
          <p:cNvCxnSpPr>
            <a:cxnSpLocks/>
          </p:cNvCxnSpPr>
          <p:nvPr/>
        </p:nvCxnSpPr>
        <p:spPr>
          <a:xfrm>
            <a:off x="1295400" y="5726347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EC5E091-CA3C-406E-AEDF-C4E4CC76B741}"/>
              </a:ext>
            </a:extLst>
          </p:cNvPr>
          <p:cNvSpPr/>
          <p:nvPr/>
        </p:nvSpPr>
        <p:spPr>
          <a:xfrm>
            <a:off x="535683" y="6284094"/>
            <a:ext cx="1238250" cy="3651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Compared</a:t>
            </a:r>
            <a:endParaRPr lang="en-IN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57FAE3B-5397-441F-9707-79A46A9CE3B8}"/>
              </a:ext>
            </a:extLst>
          </p:cNvPr>
          <p:cNvCxnSpPr>
            <a:cxnSpLocks/>
            <a:stCxn id="171" idx="1"/>
            <a:endCxn id="167" idx="5"/>
          </p:cNvCxnSpPr>
          <p:nvPr/>
        </p:nvCxnSpPr>
        <p:spPr>
          <a:xfrm flipH="1" flipV="1">
            <a:off x="992919" y="5246641"/>
            <a:ext cx="95700" cy="234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>
            <a:extLst>
              <a:ext uri="{FF2B5EF4-FFF2-40B4-BE49-F238E27FC236}">
                <a16:creationId xmlns:a16="http://schemas.microsoft.com/office/drawing/2014/main" id="{FC654E9A-6648-4024-AE10-1B2E9B19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4571710-4EBC-4D35-B358-8EB60D59A380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4571710-4EBC-4D35-B358-8EB60D59A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1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-0.04011 0.05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14357 0.2083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44" grpId="0" animBg="1"/>
      <p:bldP spid="150" grpId="0" animBg="1"/>
      <p:bldP spid="150" grpId="1" animBg="1"/>
      <p:bldP spid="151" grpId="0" animBg="1"/>
      <p:bldP spid="151" grpId="1" animBg="1"/>
      <p:bldP spid="167" grpId="0" animBg="1"/>
      <p:bldP spid="169" grpId="0" animBg="1"/>
      <p:bldP spid="171" grpId="0" animBg="1"/>
      <p:bldP spid="1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Observation 1: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 during an instance of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629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4958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0388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71800" y="38100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43450" y="42672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1843" y="3414801"/>
            <a:ext cx="13775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influence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8498" y="3414801"/>
            <a:ext cx="13775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59460" y="3414801"/>
                <a:ext cx="3052182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will </a:t>
                </a:r>
                <a:r>
                  <a:rPr lang="en-US" b="1" u="sng" dirty="0"/>
                  <a:t>not</a:t>
                </a:r>
                <a:r>
                  <a:rPr lang="en-US" dirty="0"/>
                  <a:t> be compared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60" y="3414801"/>
                <a:ext cx="3052182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29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855200" y="3409890"/>
                <a:ext cx="2301977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compared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00" y="3409890"/>
                <a:ext cx="23019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9091" r="-423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870223" y="3409890"/>
                <a:ext cx="2301977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compared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23" y="3409890"/>
                <a:ext cx="2301977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9091" r="-396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409700" y="4876800"/>
                <a:ext cx="7086600" cy="1257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Take a </a:t>
                </a:r>
                <a:r>
                  <a:rPr lang="en-US" i="1" dirty="0">
                    <a:solidFill>
                      <a:schemeClr val="tx1"/>
                    </a:solidFill>
                  </a:rPr>
                  <a:t>closer</a:t>
                </a:r>
                <a:r>
                  <a:rPr lang="en-US" dirty="0">
                    <a:solidFill>
                      <a:schemeClr val="tx1"/>
                    </a:solidFill>
                  </a:rPr>
                  <a:t> look on the sequence of pivot elements to find their influence on “the possibility” of comparison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4876800"/>
                <a:ext cx="7086600" cy="1257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/>
          <p:cNvGrpSpPr/>
          <p:nvPr/>
        </p:nvGrpSpPr>
        <p:grpSpPr>
          <a:xfrm>
            <a:off x="3962399" y="2590800"/>
            <a:ext cx="2246303" cy="886013"/>
            <a:chOff x="6496050" y="2286002"/>
            <a:chExt cx="1657350" cy="886013"/>
          </a:xfrm>
        </p:grpSpPr>
        <p:sp>
          <p:nvSpPr>
            <p:cNvPr id="135" name="Right Brace 13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Down Ribbon 56"/>
              <p:cNvSpPr/>
              <p:nvPr/>
            </p:nvSpPr>
            <p:spPr>
              <a:xfrm>
                <a:off x="2375297" y="5029200"/>
                <a:ext cx="4450555" cy="1374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 determine the probability of this event, let us have a look at </a:t>
                </a:r>
                <a:r>
                  <a:rPr lang="en-US" b="1" dirty="0">
                    <a:solidFill>
                      <a:schemeClr val="tx1"/>
                    </a:solidFill>
                  </a:rPr>
                  <a:t>Randomized Quick Sort </a:t>
                </a:r>
                <a:r>
                  <a:rPr lang="en-US" dirty="0">
                    <a:solidFill>
                      <a:schemeClr val="tx1"/>
                    </a:solidFill>
                  </a:rPr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7" name="Down Ribbon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97" y="5029200"/>
                <a:ext cx="4450555" cy="1374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>
            <a:extLst>
              <a:ext uri="{FF2B5EF4-FFF2-40B4-BE49-F238E27FC236}">
                <a16:creationId xmlns:a16="http://schemas.microsoft.com/office/drawing/2014/main" id="{DDA1069F-6A22-E096-6972-BD25545E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DAA5F77-160D-3967-CE15-D615AB49AFB7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DAA5F77-160D-3967-CE15-D615AB49A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12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07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2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48" grpId="0" animBg="1"/>
      <p:bldP spid="49" grpId="0" animBg="1"/>
      <p:bldP spid="26" grpId="0" animBg="1"/>
      <p:bldP spid="26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137" name="Rounded Rectangle 136"/>
          <p:cNvSpPr/>
          <p:nvPr/>
        </p:nvSpPr>
        <p:spPr>
          <a:xfrm>
            <a:off x="3886200" y="54551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3900265" y="46931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3886200" y="38549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3900265" y="30167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6200" y="22547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3716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371600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6650" y="5562600"/>
            <a:ext cx="1276350" cy="76200"/>
            <a:chOff x="3676650" y="5562600"/>
            <a:chExt cx="1276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9814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910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Oval 126"/>
          <p:cNvSpPr/>
          <p:nvPr/>
        </p:nvSpPr>
        <p:spPr>
          <a:xfrm>
            <a:off x="5200650" y="5562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505450" y="5562600"/>
            <a:ext cx="971550" cy="76200"/>
            <a:chOff x="5505450" y="5562600"/>
            <a:chExt cx="971550" cy="76200"/>
          </a:xfrm>
        </p:grpSpPr>
        <p:sp>
          <p:nvSpPr>
            <p:cNvPr id="128" name="Oval 127"/>
            <p:cNvSpPr/>
            <p:nvPr/>
          </p:nvSpPr>
          <p:spPr>
            <a:xfrm>
              <a:off x="55054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810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150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419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/>
          <p:nvPr/>
        </p:nvSpPr>
        <p:spPr>
          <a:xfrm>
            <a:off x="51244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14400" y="1740932"/>
            <a:ext cx="0" cy="5450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514600" y="25146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33528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438400" y="41910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733800" y="50292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3447" y="6158578"/>
                <a:ext cx="7951023" cy="699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2: </a:t>
                </a:r>
                <a:r>
                  <a:rPr lang="en-US" dirty="0"/>
                  <a:t>During </a:t>
                </a:r>
                <a:r>
                  <a:rPr lang="en-US" b="1" dirty="0">
                    <a:solidFill>
                      <a:srgbClr val="00B050"/>
                    </a:solidFill>
                  </a:rPr>
                  <a:t>Randomized Quick Sort</a:t>
                </a:r>
                <a:r>
                  <a:rPr lang="en-US" dirty="0"/>
                  <a:t>, each element from the set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is </a:t>
                </a:r>
                <a:r>
                  <a:rPr lang="en-US" b="1" u="sng" dirty="0"/>
                  <a:t>equally likely </a:t>
                </a:r>
                <a:r>
                  <a:rPr lang="en-US" dirty="0"/>
                  <a:t>to be picked as the </a:t>
                </a:r>
                <a:r>
                  <a:rPr lang="en-US" b="1" u="sng" dirty="0"/>
                  <a:t>first pivot</a:t>
                </a:r>
                <a:r>
                  <a:rPr lang="en-US" dirty="0"/>
                  <a:t> element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7" y="6158578"/>
                <a:ext cx="7951023" cy="699422"/>
              </a:xfrm>
              <a:prstGeom prst="rect">
                <a:avLst/>
              </a:prstGeom>
              <a:blipFill rotWithShape="1">
                <a:blip r:embed="rId5"/>
                <a:stretch>
                  <a:fillRect l="-844" t="-5217" r="-613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2091317" y="6179011"/>
            <a:ext cx="3021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105400" y="6172200"/>
            <a:ext cx="3021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00600" y="6553200"/>
            <a:ext cx="3593870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057400" y="6553200"/>
            <a:ext cx="3402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3985" y="6138957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B7B396DD-1D20-6A47-8444-27B0692C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0D3B3-A178-8F43-8649-0C0C3685A1BE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0D3B3-A178-8F43-8649-0C0C3685A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6"/>
                <a:stretch>
                  <a:fillRect t="-21622" b="-405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99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775 0.00486 " pathEditMode="relative" rAng="0" ptsTypes="AA">
                                      <p:cBhvr>
                                        <p:cTn id="63" dur="3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6 0.00555 " pathEditMode="relative" rAng="0" ptsTypes="AA">
                                      <p:cBhvr>
                                        <p:cTn id="127" dur="2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5 0.00555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44166 0.00556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9167 0.00556 " pathEditMode="relative" rAng="0" ptsTypes="AA">
                                      <p:cBhvr>
                                        <p:cTn id="325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2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37" grpId="0" animBg="1"/>
      <p:bldP spid="137" grpId="1" animBg="1"/>
      <p:bldP spid="136" grpId="0" animBg="1"/>
      <p:bldP spid="136" grpId="1" animBg="1"/>
      <p:bldP spid="135" grpId="0" animBg="1"/>
      <p:bldP spid="135" grpId="1" animBg="1"/>
      <p:bldP spid="134" grpId="0" animBg="1"/>
      <p:bldP spid="134" grpId="1" animBg="1"/>
      <p:bldP spid="37" grpId="0" animBg="1"/>
      <p:bldP spid="37" grpId="1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7" grpId="0" animBg="1"/>
      <p:bldP spid="127" grpId="1" animBg="1"/>
      <p:bldP spid="132" grpId="0" animBg="1"/>
      <p:bldP spid="132" grpId="1" animBg="1"/>
      <p:bldP spid="52" grpId="0"/>
      <p:bldP spid="53" grpId="0" animBg="1"/>
      <p:bldP spid="142" grpId="0" animBg="1"/>
      <p:bldP spid="143" grpId="0" animBg="1"/>
      <p:bldP spid="144" grpId="0" animBg="1"/>
      <p:bldP spid="26" grpId="0" animBg="1"/>
      <p:bldP spid="26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 Sort </a:t>
                </a:r>
                <a:br>
                  <a:rPr lang="en-US" sz="3200" b="1" dirty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Let us define two events.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 -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</a:t>
                </a:r>
                <a:r>
                  <a:rPr lang="en-US" sz="2000" b="1" dirty="0"/>
                  <a:t> 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3"/>
                <a:stretch>
                  <a:fillRect l="-741" t="-58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2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2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4372" t="-6250" r="-929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loud Callout 52"/>
              <p:cNvSpPr/>
              <p:nvPr/>
            </p:nvSpPr>
            <p:spPr>
              <a:xfrm>
                <a:off x="1828800" y="4495800"/>
                <a:ext cx="6324600" cy="612648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relation exists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3" name="Cloud Callout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495800"/>
                <a:ext cx="6324600" cy="612648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2438400" y="5407152"/>
                <a:ext cx="44958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:r>
                  <a:rPr lang="en-US" b="1" dirty="0">
                    <a:solidFill>
                      <a:schemeClr val="tx1"/>
                    </a:solidFill>
                  </a:rPr>
                  <a:t>disjoint</a:t>
                </a:r>
                <a:r>
                  <a:rPr lang="en-US" dirty="0">
                    <a:solidFill>
                      <a:schemeClr val="tx1"/>
                    </a:solidFill>
                  </a:rPr>
                  <a:t> events.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407152"/>
                <a:ext cx="44958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loud Callout 54"/>
              <p:cNvSpPr/>
              <p:nvPr/>
            </p:nvSpPr>
            <p:spPr>
              <a:xfrm>
                <a:off x="1828800" y="5181600"/>
                <a:ext cx="6324600" cy="612648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?</a:t>
                </a:r>
              </a:p>
            </p:txBody>
          </p:sp>
        </mc:Choice>
        <mc:Fallback xmlns="">
          <p:sp>
            <p:nvSpPr>
              <p:cNvPr id="55" name="Cloud Callou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81600"/>
                <a:ext cx="6324600" cy="612648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3733800" y="4802124"/>
                <a:ext cx="5334000" cy="114452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using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 2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02124"/>
                <a:ext cx="5334000" cy="114452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0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uiExpand="1" animBg="1"/>
      <p:bldP spid="49" grpId="0" uiExpand="1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 Sort </a:t>
                </a:r>
                <a:br>
                  <a:rPr lang="en-US" sz="3200" b="1" dirty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Theorem: 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Randomized-Quick-Sort </a:t>
                </a: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elements,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are compared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Inferences:</a:t>
                </a:r>
                <a:r>
                  <a:rPr lang="en-US" sz="2400" dirty="0"/>
                  <a:t> </a:t>
                </a:r>
              </a:p>
              <a:p>
                <a:r>
                  <a:rPr lang="en-US" sz="2000" b="1" dirty="0"/>
                  <a:t>Probability</a:t>
                </a:r>
                <a:r>
                  <a:rPr lang="en-US" sz="2000" dirty="0"/>
                  <a:t> depends upon the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rank separation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Probability     ----------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-----------   </a:t>
                </a:r>
                <a:r>
                  <a:rPr lang="en-US" sz="2000" dirty="0"/>
                  <a:t>the size of the array.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compared 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.</a:t>
                </a:r>
              </a:p>
              <a:p>
                <a:r>
                  <a:rPr lang="en-US" sz="2000" b="1" dirty="0"/>
                  <a:t>Probability</a:t>
                </a:r>
                <a:r>
                  <a:rPr lang="en-US" sz="2000" dirty="0"/>
                  <a:t> of comparison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4363" y="4278868"/>
            <a:ext cx="18304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3058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probability theory</a:t>
            </a:r>
            <a:br>
              <a:rPr lang="en-US" sz="3200" dirty="0">
                <a:solidFill>
                  <a:srgbClr val="0070C0"/>
                </a:solidFill>
              </a:rPr>
            </a:br>
            <a:br>
              <a:rPr lang="en-US" sz="3200" dirty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Random variable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905000"/>
            <a:ext cx="191053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render Baswana\Desktop\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05000"/>
            <a:ext cx="2006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705600" y="2590800"/>
            <a:ext cx="17526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Randomized-Quick-Sort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array of size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065213" y="58674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HEADS in 5 tosses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39624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Sum of numbers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4 throws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7818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260635"/>
              <a:gd name="adj4" fmla="val 481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Number of comparisons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: the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Many</a:t>
            </a:r>
            <a:r>
              <a:rPr lang="en-US" sz="3200" b="1" dirty="0"/>
              <a:t> Random Variables </a:t>
            </a:r>
            <a:br>
              <a:rPr lang="en-US" sz="3200" b="1" dirty="0"/>
            </a:br>
            <a:r>
              <a:rPr lang="en-US" sz="3200" b="1" dirty="0"/>
              <a:t>for the </a:t>
            </a:r>
            <a:r>
              <a:rPr lang="en-US" sz="3200" b="1" u="sng" dirty="0"/>
              <a:t>same</a:t>
            </a:r>
            <a:r>
              <a:rPr lang="en-US" sz="3200" b="1" dirty="0"/>
              <a:t> 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Random Experiment: </a:t>
            </a:r>
            <a:r>
              <a:rPr lang="en-US" sz="2000" dirty="0"/>
              <a:t>Throwing a dice two times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X : </a:t>
            </a:r>
            <a:r>
              <a:rPr lang="en-US" sz="2000" dirty="0"/>
              <a:t>the largest number seen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Y : </a:t>
            </a:r>
            <a:r>
              <a:rPr lang="en-US" sz="2000" dirty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X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6</a:t>
                </a: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Y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9</a:t>
                </a: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66800" y="1981200"/>
            <a:ext cx="28194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362200"/>
            <a:ext cx="36576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 animBg="1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Value </a:t>
            </a:r>
            <a:r>
              <a:rPr lang="en-US" sz="3200" b="1" dirty="0"/>
              <a:t>of a random variable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>
                <a:solidFill>
                  <a:srgbClr val="002060"/>
                </a:solidFill>
              </a:rPr>
              <a:t>average value</a:t>
            </a:r>
            <a:r>
              <a:rPr lang="en-US" sz="32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Expected  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a</a:t>
            </a: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b</a:t>
            </a: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200400" y="6858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en-US" sz="1800" b="1" dirty="0"/>
                  <a:t>{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Example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9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06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328363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25908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fair coin is tossed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000" b="1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/>
                  <a:t> bins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empty bins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Can we solve these problems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selected randomly uniformly and independently.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400" b="1" dirty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red balls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blue balls </a:t>
                </a:r>
                <a:r>
                  <a:rPr lang="en-US" sz="2000" dirty="0"/>
                  <a:t>in a bin.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red balls preceding all blue balls.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3</a:t>
                </a:r>
                <a:r>
                  <a:rPr lang="en-US" sz="2400" b="1" dirty="0"/>
                  <a:t>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/>
                  <a:t>on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elements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comparisons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1071" t="-994" b="-20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6088" y="2362200"/>
            <a:ext cx="28547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4267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5791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 is random variable denoting the number of empty bins.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1800" dirty="0">
                    <a:solidFill>
                      <a:srgbClr val="002060"/>
                    </a:solidFill>
                  </a:rPr>
                  <a:t>=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1800" b="1" dirty="0"/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specific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subset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bins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and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rest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nonempty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74970" cy="793618"/>
            <a:chOff x="1676400" y="4800600"/>
            <a:chExt cx="5880058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3               …                                   …           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5" t="-8197" r="-10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4743543" cy="533400"/>
            <a:chOff x="1752600" y="1447800"/>
            <a:chExt cx="5885471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2   3    4    5                           …            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8" t="-8333" r="-141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209799" y="2514600"/>
            <a:ext cx="2878291" cy="103453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6400" y="6268844"/>
            <a:ext cx="22860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right answer.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5638800"/>
            <a:ext cx="18889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3733800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00200" y="4409852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31478" y="5171852"/>
            <a:ext cx="590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785457" y="2209800"/>
                <a:ext cx="1945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subset of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bins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57" y="2209800"/>
                <a:ext cx="19450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2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3886200" y="6268844"/>
            <a:ext cx="19812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it is useless !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90800" y="5705252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2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9" grpId="0" animBg="1"/>
      <p:bldP spid="12" grpId="0" animBg="1"/>
      <p:bldP spid="13" grpId="0" animBg="1"/>
      <p:bldP spid="60" grpId="0" animBg="1"/>
      <p:bldP spid="62" grpId="0" animBg="1"/>
      <p:bldP spid="65" grpId="0"/>
      <p:bldP spid="32" grpId="0" animBg="1"/>
      <p:bldP spid="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Randomized Quick Sort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(</a:t>
            </a:r>
            <a:r>
              <a:rPr lang="en-US" sz="3200" b="1" dirty="0">
                <a:solidFill>
                  <a:srgbClr val="0070C0"/>
                </a:solidFill>
              </a:rPr>
              <a:t>number of </a:t>
            </a:r>
            <a:r>
              <a:rPr lang="en-US" sz="3200" b="1" dirty="0">
                <a:solidFill>
                  <a:srgbClr val="002060"/>
                </a:solidFill>
              </a:rPr>
              <a:t>comparisons)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 is random variable denoting the number of comparisons.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752600" y="5943600"/>
            <a:ext cx="5334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not proceed from this point …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06901" y="3276600"/>
            <a:ext cx="3460499" cy="2286000"/>
            <a:chOff x="2254501" y="3581400"/>
            <a:chExt cx="3460499" cy="2286000"/>
          </a:xfrm>
        </p:grpSpPr>
        <p:grpSp>
          <p:nvGrpSpPr>
            <p:cNvPr id="45" name="Group 44"/>
            <p:cNvGrpSpPr/>
            <p:nvPr/>
          </p:nvGrpSpPr>
          <p:grpSpPr>
            <a:xfrm>
              <a:off x="2438400" y="4191000"/>
              <a:ext cx="2514600" cy="1676400"/>
              <a:chOff x="2438400" y="4191000"/>
              <a:chExt cx="2514600" cy="1676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7" idx="2"/>
                <a:endCxn id="8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6"/>
                <a:endCxn id="9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5"/>
                <a:endCxn id="15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8" idx="3"/>
                <a:endCxn id="10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8" idx="5"/>
                <a:endCxn id="11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0" idx="5"/>
                <a:endCxn id="13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9" idx="3"/>
                <a:endCxn id="14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254501" y="3581400"/>
              <a:ext cx="34604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A </a:t>
              </a:r>
              <a:r>
                <a:rPr lang="en-US" sz="1600" b="1" dirty="0"/>
                <a:t>recursion tree </a:t>
              </a:r>
            </a:p>
            <a:p>
              <a:pPr algn="ctr"/>
              <a:r>
                <a:rPr lang="en-US" sz="1600" dirty="0"/>
                <a:t>associated with Randomized Quick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0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r>
              <a:rPr lang="en-US" sz="2400" dirty="0"/>
              <a:t>Since viewing the random experiment in its </a:t>
            </a:r>
            <a:r>
              <a:rPr lang="en-US" sz="2400" u="sng" dirty="0">
                <a:solidFill>
                  <a:srgbClr val="7030A0"/>
                </a:solidFill>
              </a:rPr>
              <a:t>entirety</a:t>
            </a:r>
            <a:r>
              <a:rPr lang="en-US" sz="2400" dirty="0"/>
              <a:t> looks so complex, </a:t>
            </a:r>
            <a:br>
              <a:rPr lang="en-US" sz="2400" dirty="0"/>
            </a:br>
            <a:r>
              <a:rPr lang="en-US" sz="2400" dirty="0"/>
              <a:t>let us take a </a:t>
            </a:r>
            <a:r>
              <a:rPr lang="en-US" sz="2400" i="1" dirty="0"/>
              <a:t>microscopic</a:t>
            </a:r>
            <a:r>
              <a:rPr lang="en-US" sz="2400" dirty="0"/>
              <a:t> view.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295400" y="1676400"/>
            <a:ext cx="4724400" cy="2198575"/>
            <a:chOff x="2438400" y="1676400"/>
            <a:chExt cx="4724400" cy="2198575"/>
          </a:xfrm>
        </p:grpSpPr>
        <p:grpSp>
          <p:nvGrpSpPr>
            <p:cNvPr id="5" name="Group 4"/>
            <p:cNvGrpSpPr/>
            <p:nvPr/>
          </p:nvGrpSpPr>
          <p:grpSpPr>
            <a:xfrm>
              <a:off x="2546345" y="2438400"/>
              <a:ext cx="4433073" cy="500062"/>
              <a:chOff x="1752600" y="1447800"/>
              <a:chExt cx="6057936" cy="609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905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86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4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2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5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3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752600" y="1447800"/>
                    <a:ext cx="6057936" cy="4127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1    2   3    4    5                                …            </a:t>
                    </a:r>
                    <a14:m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−1   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𝑚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1447800"/>
                    <a:ext cx="6057936" cy="41271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688" t="-5357" r="-825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>
                <a:off x="4953000" y="2057400"/>
                <a:ext cx="914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85749" y="3288268"/>
              <a:ext cx="4286751" cy="586707"/>
              <a:chOff x="1676400" y="4800600"/>
              <a:chExt cx="5899279" cy="112196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6764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3622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048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953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1628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7338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8674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676400" y="5334000"/>
                    <a:ext cx="5899279" cy="5885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1          2          3               …                                   …                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𝑛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5334000"/>
                    <a:ext cx="5899279" cy="5885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84" t="-1961" r="-85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/>
            <p:cNvSpPr/>
            <p:nvPr/>
          </p:nvSpPr>
          <p:spPr>
            <a:xfrm>
              <a:off x="2438400" y="1676401"/>
              <a:ext cx="4724400" cy="2198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7188" y="1676400"/>
              <a:ext cx="2203617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Balls into Bins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1600" b="1" dirty="0">
                  <a:solidFill>
                    <a:srgbClr val="002060"/>
                  </a:solidFill>
                </a:rPr>
                <a:t>(</a:t>
              </a:r>
              <a:r>
                <a:rPr lang="en-US" sz="1600" b="1" dirty="0">
                  <a:solidFill>
                    <a:srgbClr val="0070C0"/>
                  </a:solidFill>
                </a:rPr>
                <a:t>number of </a:t>
              </a:r>
              <a:r>
                <a:rPr lang="en-US" sz="1600" b="1" dirty="0">
                  <a:solidFill>
                    <a:srgbClr val="002060"/>
                  </a:solidFill>
                </a:rPr>
                <a:t>empty bins)</a:t>
              </a:r>
            </a:p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4419600"/>
            <a:ext cx="4724400" cy="2209800"/>
            <a:chOff x="2438400" y="4419600"/>
            <a:chExt cx="4724400" cy="2209800"/>
          </a:xfrm>
        </p:grpSpPr>
        <p:grpSp>
          <p:nvGrpSpPr>
            <p:cNvPr id="46" name="Group 45"/>
            <p:cNvGrpSpPr/>
            <p:nvPr/>
          </p:nvGrpSpPr>
          <p:grpSpPr>
            <a:xfrm>
              <a:off x="3601713" y="5181600"/>
              <a:ext cx="1960887" cy="1167347"/>
              <a:chOff x="2438400" y="4191000"/>
              <a:chExt cx="2514600" cy="1676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stCxn id="48" idx="2"/>
                <a:endCxn id="49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8" idx="6"/>
                <a:endCxn id="50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5" idx="5"/>
                <a:endCxn id="56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9" idx="5"/>
                <a:endCxn id="52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1" idx="3"/>
                <a:endCxn id="53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1" idx="5"/>
                <a:endCxn id="54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0" idx="3"/>
                <a:endCxn id="55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2438400" y="4419600"/>
              <a:ext cx="4724400" cy="2209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81400" y="4444425"/>
              <a:ext cx="2499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Randomized Quick Sort</a:t>
              </a:r>
              <a:br>
                <a:rPr lang="en-US" b="1" dirty="0">
                  <a:solidFill>
                    <a:srgbClr val="002060"/>
                  </a:solidFill>
                </a:rPr>
              </a:br>
              <a:r>
                <a:rPr lang="en-US" sz="1400" b="1" dirty="0">
                  <a:solidFill>
                    <a:srgbClr val="002060"/>
                  </a:solidFill>
                </a:rPr>
                <a:t>(</a:t>
              </a:r>
              <a:r>
                <a:rPr lang="en-US" sz="1400" b="1" dirty="0">
                  <a:solidFill>
                    <a:srgbClr val="0070C0"/>
                  </a:solidFill>
                </a:rPr>
                <a:t>number of </a:t>
              </a:r>
              <a:r>
                <a:rPr lang="en-US" sz="1400" b="1" dirty="0">
                  <a:solidFill>
                    <a:srgbClr val="002060"/>
                  </a:solidFill>
                </a:rPr>
                <a:t>comparisons)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580572" y="838200"/>
            <a:ext cx="397262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5753712" y="1932487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1135204" cy="1300980"/>
          </a:xfrm>
          <a:prstGeom prst="rect">
            <a:avLst/>
          </a:prstGeom>
        </p:spPr>
      </p:pic>
      <p:sp>
        <p:nvSpPr>
          <p:cNvPr id="85" name="Trapezoid 84"/>
          <p:cNvSpPr/>
          <p:nvPr/>
        </p:nvSpPr>
        <p:spPr>
          <a:xfrm rot="5400000">
            <a:off x="5753712" y="4686912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116625"/>
            <a:ext cx="1135204" cy="1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 animBg="1"/>
      <p:bldP spid="71" grpId="0" animBg="1"/>
      <p:bldP spid="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Let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a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bin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empty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b="0" i="0" dirty="0" smtClean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b="0" i="0" dirty="0" smtClean="0"/>
                      <m:t>)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𝐢𝐬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87922" cy="793618"/>
            <a:chOff x="1676400" y="4800600"/>
            <a:chExt cx="589449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3               …         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/>
                    <a:t>                     …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3" t="-8197" r="-12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5057731" cy="533400"/>
            <a:chOff x="1752600" y="1447800"/>
            <a:chExt cx="627529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275293" cy="422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1    2   3    4    5                           …                </m:t>
                        </m:r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  <m:r>
                          <a:rPr lang="en-US" i="1" dirty="0" smtClean="0">
                            <a:latin typeface="Cambria Math"/>
                          </a:rPr>
                          <m:t>−1   </m:t>
                        </m:r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275293" cy="4220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4435534" y="2667000"/>
            <a:ext cx="669866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9695" y="5181600"/>
            <a:ext cx="217066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67200" y="5105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apezoid 59"/>
          <p:cNvSpPr/>
          <p:nvPr/>
        </p:nvSpPr>
        <p:spPr>
          <a:xfrm rot="5400000">
            <a:off x="6896712" y="1932487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362200"/>
            <a:ext cx="1135204" cy="13009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86600" y="1116980"/>
            <a:ext cx="228600" cy="3059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3999" y="3733800"/>
            <a:ext cx="45273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073143" y="4191000"/>
            <a:ext cx="224325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38600" y="4495800"/>
            <a:ext cx="224325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46" grpId="0" animBg="1"/>
      <p:bldP spid="49" grpId="0" animBg="1"/>
      <p:bldP spid="60" grpId="0" animBg="1"/>
      <p:bldP spid="3" grpId="0" animBg="1"/>
      <p:bldP spid="65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002060"/>
                    </a:solidFill>
                  </a:rPr>
                  <a:t>Balls into Bins</a:t>
                </a:r>
                <a:br>
                  <a:rPr lang="en-US" sz="4000" b="1" dirty="0">
                    <a:solidFill>
                      <a:srgbClr val="002060"/>
                    </a:solidFill>
                  </a:rPr>
                </a:br>
                <a:r>
                  <a:rPr lang="en-US" sz="28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’s ?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)</a:t>
                </a:r>
                <a:endParaRPr lang="en-US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004975" y="3092581"/>
            <a:ext cx="2938625" cy="793619"/>
            <a:chOff x="1676400" y="4800599"/>
            <a:chExt cx="3275713" cy="997715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799921" y="4800600"/>
              <a:ext cx="381000" cy="457200"/>
              <a:chOff x="294721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4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5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4721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564388" y="4800599"/>
              <a:ext cx="383072" cy="457201"/>
              <a:chOff x="-1150612" y="4800599"/>
              <a:chExt cx="383072" cy="45720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150612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767540" y="4800599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-1150612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3275713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1           2        3           4           5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378043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87507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9458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0166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2264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0" y="21336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1    2   3    4    5   6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527011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97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8197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19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197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9050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273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227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419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611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477000" y="2600325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5334000" y="2590800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0" y="3092582"/>
            <a:ext cx="2304542" cy="869818"/>
            <a:chOff x="0" y="3092582"/>
            <a:chExt cx="2304542" cy="869818"/>
          </a:xfrm>
        </p:grpSpPr>
        <p:sp>
          <p:nvSpPr>
            <p:cNvPr id="9" name="TextBox 8"/>
            <p:cNvSpPr txBox="1"/>
            <p:nvPr/>
          </p:nvSpPr>
          <p:spPr>
            <a:xfrm>
              <a:off x="0" y="3092582"/>
              <a:ext cx="230454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empty bins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1152271" y="3461914"/>
              <a:ext cx="371729" cy="5004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2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6666 0.1048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10868 0.1048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5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5 0.1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5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2586 0.1048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08907 0.1048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5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11996 0.1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8" grpId="0" animBg="1"/>
      <p:bldP spid="48" grpId="1" animBg="1"/>
      <p:bldP spid="58" grpId="0"/>
      <p:bldP spid="3" grpId="0"/>
      <p:bldP spid="49" grpId="0"/>
      <p:bldP spid="60" grpId="0"/>
      <p:bldP spid="62" grpId="0"/>
      <p:bldP spid="65" grpId="0"/>
      <p:bldP spid="33" grpId="0" animBg="1"/>
      <p:bldP spid="66" grpId="0" animBg="1"/>
      <p:bldP spid="66" grpId="1" animBg="1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Sum</a:t>
            </a:r>
            <a:r>
              <a:rPr lang="en-US" sz="3200" b="1" dirty="0">
                <a:solidFill>
                  <a:srgbClr val="002060"/>
                </a:solidFill>
              </a:rPr>
              <a:t>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r="-962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Randomized Quick Sort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comparisons)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: 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/>
                  <a:t> ,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  be a random variable defined as follows.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compared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during</m:t>
                              </m:r>
                              <m:r>
                                <m:rPr>
                                  <m:nor/>
                                </m:rPr>
                                <a:rPr lang="en-US" sz="1800" b="1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Randomized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Quick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Sort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002060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/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 smtClean="0"/>
                      <m:t>)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Elements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4400" y="2436507"/>
            <a:ext cx="7086600" cy="76200"/>
            <a:chOff x="914400" y="2436507"/>
            <a:chExt cx="7086600" cy="76200"/>
          </a:xfrm>
        </p:grpSpPr>
        <p:grpSp>
          <p:nvGrpSpPr>
            <p:cNvPr id="27" name="Group 26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76650" y="2436507"/>
              <a:ext cx="2800350" cy="76200"/>
              <a:chOff x="3676650" y="2362200"/>
              <a:chExt cx="2800350" cy="76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724650" y="2436507"/>
              <a:ext cx="361950" cy="76200"/>
              <a:chOff x="6724650" y="2362200"/>
              <a:chExt cx="361950" cy="762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14400" y="2436507"/>
              <a:ext cx="1295400" cy="76200"/>
              <a:chOff x="914400" y="2362200"/>
              <a:chExt cx="1295400" cy="76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2192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44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334250" y="2436507"/>
              <a:ext cx="666750" cy="76200"/>
              <a:chOff x="7334250" y="2362200"/>
              <a:chExt cx="666750" cy="76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334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39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943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872387" y="1522107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/>
          <p:cNvSpPr/>
          <p:nvPr/>
        </p:nvSpPr>
        <p:spPr>
          <a:xfrm rot="8170535">
            <a:off x="1611395" y="-749996"/>
            <a:ext cx="4012153" cy="385879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8170535">
            <a:off x="3836747" y="-517593"/>
            <a:ext cx="3905846" cy="3633753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8170535">
            <a:off x="1095742" y="1466254"/>
            <a:ext cx="1345409" cy="1285040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8170535">
            <a:off x="5438881" y="1623176"/>
            <a:ext cx="1190412" cy="1139408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72000" y="3352800"/>
            <a:ext cx="388473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16066" y="3810000"/>
            <a:ext cx="5637334" cy="395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439866" y="4191000"/>
            <a:ext cx="5637334" cy="31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09800" y="48768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53000" y="4876800"/>
            <a:ext cx="3581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7961953" y="1865953"/>
            <a:ext cx="1297294" cy="10668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133600"/>
            <a:ext cx="766580" cy="87852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1000" y="916225"/>
            <a:ext cx="228600" cy="243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20687" y="3339790"/>
            <a:ext cx="74151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362200" y="3365810"/>
            <a:ext cx="22574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5" grpId="0" animBg="1"/>
      <p:bldP spid="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2060"/>
                    </a:solidFill>
                  </a:rPr>
                  <a:t>Randomized Quick Sort</a:t>
                </a:r>
                <a:br>
                  <a:rPr lang="en-US" sz="3600" b="1" dirty="0">
                    <a:solidFill>
                      <a:srgbClr val="002060"/>
                    </a:solidFill>
                  </a:rPr>
                </a:br>
                <a:r>
                  <a:rPr lang="en-US" sz="28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/>
                  <a:t>’s ?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)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relation between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4191000"/>
          <a:ext cx="8458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45720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0                …                   0                 1                1                   …           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𝟏𝟐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       …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𝟐𝟒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…       </a:t>
                </a:r>
                <a:r>
                  <a:rPr lang="en-US" b="1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61" t="-8333" r="-72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Hence</a:t>
                </a:r>
                <a:r>
                  <a:rPr lang="en-US" b="1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3544" r="-5805" b="-1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86000" y="1993639"/>
            <a:ext cx="3124200" cy="1816361"/>
            <a:chOff x="3352557" y="2973285"/>
            <a:chExt cx="1981443" cy="1114572"/>
          </a:xfrm>
        </p:grpSpPr>
        <p:grpSp>
          <p:nvGrpSpPr>
            <p:cNvPr id="71" name="Group 70"/>
            <p:cNvGrpSpPr/>
            <p:nvPr/>
          </p:nvGrpSpPr>
          <p:grpSpPr>
            <a:xfrm>
              <a:off x="3352557" y="2973285"/>
              <a:ext cx="1808731" cy="1114571"/>
              <a:chOff x="2633522" y="4191000"/>
              <a:chExt cx="2319478" cy="148127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stCxn id="73" idx="2"/>
                <a:endCxn id="74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3" idx="6"/>
                <a:endCxn id="75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0" idx="5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5"/>
                <a:endCxn id="77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3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6" idx="5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5" idx="3"/>
                <a:endCxn id="80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Arrow Connector 89"/>
            <p:cNvCxnSpPr/>
            <p:nvPr/>
          </p:nvCxnSpPr>
          <p:spPr>
            <a:xfrm>
              <a:off x="5159342" y="3429000"/>
              <a:ext cx="174658" cy="23845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4583056" y="3773173"/>
              <a:ext cx="141344" cy="314684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486400" y="1981200"/>
            <a:ext cx="2514600" cy="1905000"/>
            <a:chOff x="6400800" y="1609725"/>
            <a:chExt cx="2514600" cy="1905000"/>
          </a:xfrm>
        </p:grpSpPr>
        <p:sp>
          <p:nvSpPr>
            <p:cNvPr id="93" name="Right Brace 92"/>
            <p:cNvSpPr/>
            <p:nvPr/>
          </p:nvSpPr>
          <p:spPr>
            <a:xfrm>
              <a:off x="6400800" y="1609725"/>
              <a:ext cx="231648" cy="1905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ea typeface="Cambria Math"/>
                    </a:rPr>
                    <a:t>Any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94" t="-4717" r="-39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5943600"/>
            <a:ext cx="2453364" cy="718066"/>
            <a:chOff x="0" y="5943600"/>
            <a:chExt cx="2453364" cy="718066"/>
          </a:xfrm>
        </p:grpSpPr>
        <p:sp>
          <p:nvSpPr>
            <p:cNvPr id="5" name="TextBox 4"/>
            <p:cNvSpPr txBox="1"/>
            <p:nvPr/>
          </p:nvSpPr>
          <p:spPr>
            <a:xfrm>
              <a:off x="0" y="6292334"/>
              <a:ext cx="245336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comparisons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1226682" y="5943600"/>
              <a:ext cx="221118" cy="362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332970" y="5481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70" y="5481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03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69" grpId="0" animBg="1"/>
      <p:bldP spid="30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en-US" sz="1800" b="1" dirty="0"/>
                  <a:t>{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Example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divides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</a:t>
                </a:r>
              </a:p>
              <a:p>
                <a:pPr>
                  <a:buFont typeface="Wingdings"/>
                  <a:buChar char="ó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 b="-6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9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06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160761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42788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4                 1                  5                  2                  6                3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4954556" y="5916168"/>
            <a:ext cx="1751043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possible</a:t>
            </a:r>
          </a:p>
        </p:txBody>
      </p:sp>
    </p:spTree>
    <p:extLst>
      <p:ext uri="{BB962C8B-B14F-4D97-AF65-F5344CB8AC3E}">
        <p14:creationId xmlns:p14="http://schemas.microsoft.com/office/powerpoint/2010/main" val="36344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What have we learnt till now?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Balls into Bin </a:t>
                </a:r>
                <a:r>
                  <a:rPr lang="en-US" sz="2000" dirty="0"/>
                  <a:t>experiment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1800" dirty="0"/>
                  <a:t>random variable denoting the number of empty bins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r="-165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Randomized Quick Sort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1800" dirty="0"/>
                  <a:t>random variable for the number of comparisons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   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2278" b="-1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6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9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Spend few hours today trying to answer the questions of the previous slide.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Define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en-US" sz="1800" b="1" dirty="0"/>
                  <a:t>{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(Fermat’s little theorem)</a:t>
                </a:r>
              </a:p>
              <a:p>
                <a:pPr marL="0" indent="0">
                  <a:buNone/>
                </a:pPr>
                <a:r>
                  <a:rPr lang="en-US" sz="1800" dirty="0"/>
                  <a:t>Give a </a:t>
                </a:r>
                <a:r>
                  <a:rPr lang="en-US" sz="1800" u="sng" dirty="0"/>
                  <a:t>short</a:t>
                </a:r>
                <a:r>
                  <a:rPr lang="en-US" sz="1800" dirty="0"/>
                  <a:t> and </a:t>
                </a:r>
                <a:r>
                  <a:rPr lang="en-US" sz="1800" u="sng" dirty="0"/>
                  <a:t>clean</a:t>
                </a:r>
                <a:r>
                  <a:rPr lang="en-US" sz="1800" dirty="0"/>
                  <a:t> proof to show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a multiple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Out of</a:t>
            </a:r>
            <a:r>
              <a:rPr lang="en-US" sz="3200" dirty="0"/>
              <a:t> BIN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balls.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:r>
                  <a:rPr lang="en-IN" dirty="0">
                    <a:solidFill>
                      <a:srgbClr val="0070C0"/>
                    </a:solidFill>
                  </a:rPr>
                  <a:t>1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124200" y="1447800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00199" y="515186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95800" y="5029200"/>
            <a:ext cx="3886200" cy="656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43" grpId="0" uiExpand="1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2000" dirty="0"/>
                  <a:t> red ball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3962400" cy="304800"/>
            <a:chOff x="2667000" y="2971800"/>
            <a:chExt cx="39624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495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144644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3962400" cy="327102"/>
            <a:chOff x="2667000" y="2971800"/>
            <a:chExt cx="3962400" cy="327102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2994102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581400" y="2986668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3962400" cy="312234"/>
            <a:chOff x="2667000" y="2971800"/>
            <a:chExt cx="39624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4008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572000" y="5791200"/>
            <a:ext cx="304800" cy="525966"/>
            <a:chOff x="5562600" y="4267200"/>
            <a:chExt cx="304800" cy="525966"/>
          </a:xfrm>
        </p:grpSpPr>
        <p:sp>
          <p:nvSpPr>
            <p:cNvPr id="51" name="Oval 50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43" grpId="0" uiExpand="1" animBg="1"/>
      <p:bldP spid="44" grpId="0" uiExpand="1" animBg="1"/>
      <p:bldP spid="45" grpId="0" uiExpand="1" animBg="1"/>
      <p:bldP spid="49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Give formal arguments in support of your answer.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2751</Words>
  <Application>Microsoft Office PowerPoint</Application>
  <PresentationFormat>On-screen Show (4:3)</PresentationFormat>
  <Paragraphs>570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Randomized Algorithms CS648A </vt:lpstr>
      <vt:lpstr>Randomized algorithm for primality</vt:lpstr>
      <vt:lpstr>mod operation </vt:lpstr>
      <vt:lpstr>mod operation </vt:lpstr>
      <vt:lpstr>mod operation </vt:lpstr>
      <vt:lpstr>Balls Out of BIN  </vt:lpstr>
      <vt:lpstr>Balls Out of Bin</vt:lpstr>
      <vt:lpstr>Balls Out of Bin</vt:lpstr>
      <vt:lpstr>Balls Out of Bin</vt:lpstr>
      <vt:lpstr>Randomized Quick sort  </vt:lpstr>
      <vt:lpstr>Randomized Quick Sort</vt:lpstr>
      <vt:lpstr>Randomized Quick Sort  from perspective of e_i  and e_j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from perspective of e_i  and e_j</vt:lpstr>
      <vt:lpstr>Randomized Quick Sort  from perspective of e_i  and e_j</vt:lpstr>
      <vt:lpstr>probability theory  </vt:lpstr>
      <vt:lpstr>Random variable</vt:lpstr>
      <vt:lpstr>Random variable</vt:lpstr>
      <vt:lpstr>Many Random Variables  for the same Probability space</vt:lpstr>
      <vt:lpstr>Expected Value of a random variable (average value)</vt:lpstr>
      <vt:lpstr>Examples</vt:lpstr>
      <vt:lpstr>Can we solve these problems ?</vt:lpstr>
      <vt:lpstr>Balls into Bins (number of empty bins)</vt:lpstr>
      <vt:lpstr>Randomized Quick Sort (number of comparisons)</vt:lpstr>
      <vt:lpstr>Since viewing the random experiment in its entirety looks so complex,  let us take a microscopic view.</vt:lpstr>
      <vt:lpstr>Balls into Bins (number of empty bins)</vt:lpstr>
      <vt:lpstr>Balls into Bins (any relation between X and X_i’s ?)</vt:lpstr>
      <vt:lpstr>Sum of Random Variables</vt:lpstr>
      <vt:lpstr>Randomized Quick Sort (number of comparisons)</vt:lpstr>
      <vt:lpstr>Randomized Quick Sort (any relation between Y and Y_ij’s ?) </vt:lpstr>
      <vt:lpstr>What have we learnt till now?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584</cp:revision>
  <dcterms:created xsi:type="dcterms:W3CDTF">2011-12-03T04:13:03Z</dcterms:created>
  <dcterms:modified xsi:type="dcterms:W3CDTF">2023-01-17T07:52:09Z</dcterms:modified>
</cp:coreProperties>
</file>