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4"/>
  </p:sldMasterIdLst>
  <p:sldIdLst>
    <p:sldId id="257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8B733-665C-4300-8162-AF2453B8DE00}" v="1" dt="2022-05-03T04:02:20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Kadam" userId="S::72027759m@skncoe365.onmicrosoft.com::f00b546c-89b7-43c9-9bfd-099eda74d79a" providerId="AD" clId="Web-{AEB8B733-665C-4300-8162-AF2453B8DE00}"/>
    <pc:docChg chg="addSld">
      <pc:chgData name="PrajwalKadam" userId="S::72027759m@skncoe365.onmicrosoft.com::f00b546c-89b7-43c9-9bfd-099eda74d79a" providerId="AD" clId="Web-{AEB8B733-665C-4300-8162-AF2453B8DE00}" dt="2022-05-03T04:02:20.852" v="0"/>
      <pc:docMkLst>
        <pc:docMk/>
      </pc:docMkLst>
      <pc:sldChg chg="new">
        <pc:chgData name="PrajwalKadam" userId="S::72027759m@skncoe365.onmicrosoft.com::f00b546c-89b7-43c9-9bfd-099eda74d79a" providerId="AD" clId="Web-{AEB8B733-665C-4300-8162-AF2453B8DE00}" dt="2022-05-03T04:02:20.852" v="0"/>
        <pc:sldMkLst>
          <pc:docMk/>
          <pc:sldMk cId="8069379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08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7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0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0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7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3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A398447-6BE8-4B2E-9B2F-6D9687B7004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01D768-2384-4FBD-AE8E-6B3F9052F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mobi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691" y="2341418"/>
            <a:ext cx="9144000" cy="92825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WEB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309" y="4627418"/>
            <a:ext cx="9144000" cy="477982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A. S.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338051"/>
            <a:ext cx="10428039" cy="56249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149927"/>
            <a:ext cx="4779818" cy="5430981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created so that developers who need to use custom tags can use them without fear of breaking validation of the element they are customizing.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data attribute you must start the attribute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may then use any letters you want as long as they are lowercase.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interact with jQuery Mobile pages, which groups the content into logical views and page views.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HTML document can contain multiple “pages”. Each page needs unique id that will be used to link between pages.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86944" y="533099"/>
            <a:ext cx="3837709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&lt;div data-role="page"&gt;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/header --&gt;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&lt;div data-role="header"&gt;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&lt;h1&gt;Page Title&lt;/h1&gt;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/content --&gt;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&lt;div role="main" class="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-content"&gt;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&lt;p&gt;Page content goes here.&lt;/p&gt;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/footer --&gt;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&lt;div data-role="footer"&gt;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&lt;h4&gt;Page Footer&lt;/h4&gt;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/page --&gt;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 </a:t>
            </a:r>
          </a:p>
        </p:txBody>
      </p:sp>
    </p:spTree>
    <p:extLst>
      <p:ext uri="{BB962C8B-B14F-4D97-AF65-F5344CB8AC3E}">
        <p14:creationId xmlns:p14="http://schemas.microsoft.com/office/powerpoint/2010/main" val="368268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0497312" cy="5486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745"/>
            <a:ext cx="10497312" cy="5181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Classes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9122"/>
              </p:ext>
            </p:extLst>
          </p:nvPr>
        </p:nvGraphicFramePr>
        <p:xfrm>
          <a:off x="845127" y="2114709"/>
          <a:ext cx="9254837" cy="3505200"/>
        </p:xfrm>
        <a:graphic>
          <a:graphicData uri="http://schemas.openxmlformats.org/drawingml/2006/table">
            <a:tbl>
              <a:tblPr/>
              <a:tblGrid>
                <a:gridCol w="1260764">
                  <a:extLst>
                    <a:ext uri="{9D8B030D-6E8A-4147-A177-3AD203B41FA5}">
                      <a16:colId xmlns:a16="http://schemas.microsoft.com/office/drawing/2014/main" val="1087710899"/>
                    </a:ext>
                  </a:extLst>
                </a:gridCol>
                <a:gridCol w="7994073">
                  <a:extLst>
                    <a:ext uri="{9D8B030D-6E8A-4147-A177-3AD203B41FA5}">
                      <a16:colId xmlns:a16="http://schemas.microsoft.com/office/drawing/2014/main" val="139361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9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-corner-all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elements with rounded corners.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22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ui-shadow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shadow for the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7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ui-overlay-shadow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overlay shadow for the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3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-mini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smaller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0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04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351905"/>
            <a:ext cx="10483457" cy="86729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Classes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43531"/>
              </p:ext>
            </p:extLst>
          </p:nvPr>
        </p:nvGraphicFramePr>
        <p:xfrm>
          <a:off x="817418" y="1219199"/>
          <a:ext cx="8589818" cy="5243336"/>
        </p:xfrm>
        <a:graphic>
          <a:graphicData uri="http://schemas.openxmlformats.org/drawingml/2006/table">
            <a:tbl>
              <a:tblPr/>
              <a:tblGrid>
                <a:gridCol w="734291">
                  <a:extLst>
                    <a:ext uri="{9D8B030D-6E8A-4147-A177-3AD203B41FA5}">
                      <a16:colId xmlns:a16="http://schemas.microsoft.com/office/drawing/2014/main" val="363888633"/>
                    </a:ext>
                  </a:extLst>
                </a:gridCol>
                <a:gridCol w="7855527">
                  <a:extLst>
                    <a:ext uri="{9D8B030D-6E8A-4147-A177-3AD203B41FA5}">
                      <a16:colId xmlns:a16="http://schemas.microsoft.com/office/drawing/2014/main" val="1771916647"/>
                    </a:ext>
                  </a:extLst>
                </a:gridCol>
              </a:tblGrid>
              <a:tr h="5264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&amp; Description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58689"/>
                  </a:ext>
                </a:extLst>
              </a:tr>
              <a:tr h="56935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ui-btn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that the element will be styled as button.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980639"/>
                  </a:ext>
                </a:extLst>
              </a:tr>
              <a:tr h="77878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-inline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the button as inline element which saves the space as needed for the label.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31995"/>
                  </a:ext>
                </a:extLst>
              </a:tr>
              <a:tr h="56935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ui-btn-icon-top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places the icon above the text.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556955"/>
                  </a:ext>
                </a:extLst>
              </a:tr>
              <a:tr h="56935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ui-btn-icon-right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places the icon right of the text.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49674"/>
                  </a:ext>
                </a:extLst>
              </a:tr>
              <a:tr h="56935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ui-btn-icon-bottom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places the icon below the text.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297511"/>
                  </a:ext>
                </a:extLst>
              </a:tr>
              <a:tr h="56935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ui-btn-icon-left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places the icon left of the text.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34352"/>
                  </a:ext>
                </a:extLst>
              </a:tr>
              <a:tr h="56935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notext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the only icon.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87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39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796"/>
            <a:ext cx="10497312" cy="645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 Classes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1986"/>
              </p:ext>
            </p:extLst>
          </p:nvPr>
        </p:nvGraphicFramePr>
        <p:xfrm>
          <a:off x="2687782" y="105767"/>
          <a:ext cx="8437417" cy="6752233"/>
        </p:xfrm>
        <a:graphic>
          <a:graphicData uri="http://schemas.openxmlformats.org/drawingml/2006/table">
            <a:tbl>
              <a:tblPr/>
              <a:tblGrid>
                <a:gridCol w="759223">
                  <a:extLst>
                    <a:ext uri="{9D8B030D-6E8A-4147-A177-3AD203B41FA5}">
                      <a16:colId xmlns:a16="http://schemas.microsoft.com/office/drawing/2014/main" val="3156059716"/>
                    </a:ext>
                  </a:extLst>
                </a:gridCol>
                <a:gridCol w="7678194">
                  <a:extLst>
                    <a:ext uri="{9D8B030D-6E8A-4147-A177-3AD203B41FA5}">
                      <a16:colId xmlns:a16="http://schemas.microsoft.com/office/drawing/2014/main" val="1773877372"/>
                    </a:ext>
                  </a:extLst>
                </a:gridCol>
              </a:tblGrid>
              <a:tr h="4354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&amp; Description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08111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-icon-action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the action icon.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05249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-icon-alert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 the exclamation mark inside a triangle.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302235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-icon-arrow-d-l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down with left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54604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ui-icon-arrow-d-r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down with right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01032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ui-icon-arrow-u-l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up with left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348040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ui-icon-arrow-u-r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up with right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06540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ui-icon-arrow-l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the left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924856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ui-icon-arrow-r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the right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916200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ui-icon-arrow-u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the up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607265"/>
                  </a:ext>
                </a:extLst>
              </a:tr>
              <a:tr h="381988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-icon-arrow-d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the down arrow.</a:t>
                      </a:r>
                    </a:p>
                  </a:txBody>
                  <a:tcPr marL="41520" marR="41520" marT="41520" marB="415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5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47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365760"/>
            <a:ext cx="10594294" cy="60405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 Classes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28040"/>
              </p:ext>
            </p:extLst>
          </p:nvPr>
        </p:nvGraphicFramePr>
        <p:xfrm>
          <a:off x="2867891" y="365760"/>
          <a:ext cx="7495308" cy="6289215"/>
        </p:xfrm>
        <a:graphic>
          <a:graphicData uri="http://schemas.openxmlformats.org/drawingml/2006/table">
            <a:tbl>
              <a:tblPr/>
              <a:tblGrid>
                <a:gridCol w="983672">
                  <a:extLst>
                    <a:ext uri="{9D8B030D-6E8A-4147-A177-3AD203B41FA5}">
                      <a16:colId xmlns:a16="http://schemas.microsoft.com/office/drawing/2014/main" val="1893249101"/>
                    </a:ext>
                  </a:extLst>
                </a:gridCol>
                <a:gridCol w="6511636">
                  <a:extLst>
                    <a:ext uri="{9D8B030D-6E8A-4147-A177-3AD203B41FA5}">
                      <a16:colId xmlns:a16="http://schemas.microsoft.com/office/drawing/2014/main" val="3981895017"/>
                    </a:ext>
                  </a:extLst>
                </a:gridCol>
              </a:tblGrid>
              <a:tr h="64058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-icon-bars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the 3 horizontal bars one above the other.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33889"/>
                  </a:ext>
                </a:extLst>
              </a:tr>
              <a:tr h="64058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ui-icon-bullets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the 3 horizontal bullets one above the other.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714364"/>
                  </a:ext>
                </a:extLst>
              </a:tr>
              <a:tr h="46481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-icon-carat-d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carat to down.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59333"/>
                  </a:ext>
                </a:extLst>
              </a:tr>
              <a:tr h="46481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ui-icon-carat-l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carat to left.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59704"/>
                  </a:ext>
                </a:extLst>
              </a:tr>
              <a:tr h="60488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ui-icon-carat-r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carat to right.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017247"/>
                  </a:ext>
                </a:extLst>
              </a:tr>
              <a:tr h="46481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ui-icon-carat-u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carat to up.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6657"/>
                  </a:ext>
                </a:extLst>
              </a:tr>
              <a:tr h="46481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ui-icon-check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the checkmark icon.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874135"/>
                  </a:ext>
                </a:extLst>
              </a:tr>
              <a:tr h="64058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ui-icon-comment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the comment or message.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51847"/>
                  </a:ext>
                </a:extLst>
              </a:tr>
              <a:tr h="46481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ui-icon-forbidden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forbidden icon.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40759"/>
                  </a:ext>
                </a:extLst>
              </a:tr>
              <a:tr h="46481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-icon-forward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specifies the forward icon.</a:t>
                      </a:r>
                    </a:p>
                  </a:txBody>
                  <a:tcPr marL="37641" marR="37641" marT="37641" marB="376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8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6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365760"/>
            <a:ext cx="10580439" cy="742604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Classes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31862"/>
              </p:ext>
            </p:extLst>
          </p:nvPr>
        </p:nvGraphicFramePr>
        <p:xfrm>
          <a:off x="1524000" y="1330036"/>
          <a:ext cx="8589818" cy="4982233"/>
        </p:xfrm>
        <a:graphic>
          <a:graphicData uri="http://schemas.openxmlformats.org/drawingml/2006/table">
            <a:tbl>
              <a:tblPr/>
              <a:tblGrid>
                <a:gridCol w="808834">
                  <a:extLst>
                    <a:ext uri="{9D8B030D-6E8A-4147-A177-3AD203B41FA5}">
                      <a16:colId xmlns:a16="http://schemas.microsoft.com/office/drawing/2014/main" val="2582345405"/>
                    </a:ext>
                  </a:extLst>
                </a:gridCol>
                <a:gridCol w="7780984">
                  <a:extLst>
                    <a:ext uri="{9D8B030D-6E8A-4147-A177-3AD203B41FA5}">
                      <a16:colId xmlns:a16="http://schemas.microsoft.com/office/drawing/2014/main" val="1303661349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&amp; Description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29750"/>
                  </a:ext>
                </a:extLst>
              </a:tr>
              <a:tr h="75341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-bar-(a-z)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color for bar including headers, footers, and other bars in the page.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47772"/>
                  </a:ext>
                </a:extLst>
              </a:tr>
              <a:tr h="75341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-body-(a-z)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color for content block including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popups, sliders, panels, loaders, etc.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67006"/>
                  </a:ext>
                </a:extLst>
              </a:tr>
              <a:tr h="54151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ui-btn-(a-z)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color for button.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870729"/>
                  </a:ext>
                </a:extLst>
              </a:tr>
              <a:tr h="75341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ui-group-theme-(a-z)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color for controlgroups, listviews, and collapsible sets.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29767"/>
                  </a:ext>
                </a:extLst>
              </a:tr>
              <a:tr h="75341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ui-overlay-(a-z)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background color for popup, dialog, and page containers.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25751"/>
                  </a:ext>
                </a:extLst>
              </a:tr>
              <a:tr h="54151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-page-theme-(a-z)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color for pages.</a:t>
                      </a:r>
                    </a:p>
                  </a:txBody>
                  <a:tcPr marL="52807" marR="52807" marT="52807" marB="5280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4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760"/>
            <a:ext cx="10414185" cy="132556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Classes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05995"/>
              </p:ext>
            </p:extLst>
          </p:nvPr>
        </p:nvGraphicFramePr>
        <p:xfrm>
          <a:off x="2121334" y="1691322"/>
          <a:ext cx="8459105" cy="4351340"/>
        </p:xfrm>
        <a:graphic>
          <a:graphicData uri="http://schemas.openxmlformats.org/drawingml/2006/table">
            <a:tbl>
              <a:tblPr/>
              <a:tblGrid>
                <a:gridCol w="885102">
                  <a:extLst>
                    <a:ext uri="{9D8B030D-6E8A-4147-A177-3AD203B41FA5}">
                      <a16:colId xmlns:a16="http://schemas.microsoft.com/office/drawing/2014/main" val="399228892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077015323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1989646972"/>
                    </a:ext>
                  </a:extLst>
                </a:gridCol>
                <a:gridCol w="2618509">
                  <a:extLst>
                    <a:ext uri="{9D8B030D-6E8A-4147-A177-3AD203B41FA5}">
                      <a16:colId xmlns:a16="http://schemas.microsoft.com/office/drawing/2014/main" val="2928238154"/>
                    </a:ext>
                  </a:extLst>
                </a:gridCol>
                <a:gridCol w="2281567">
                  <a:extLst>
                    <a:ext uri="{9D8B030D-6E8A-4147-A177-3AD203B41FA5}">
                      <a16:colId xmlns:a16="http://schemas.microsoft.com/office/drawing/2014/main" val="309203439"/>
                    </a:ext>
                  </a:extLst>
                </a:gridCol>
              </a:tblGrid>
              <a:tr h="6808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 Class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Widths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Corresponds To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73653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ui-grid-solo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ui-block-a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91139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-grid-a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50%/50%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ui-block-a|b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04438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ui-grid-b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33%/33%/33%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ui-block-a|b|c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73122"/>
                  </a:ext>
                </a:extLst>
              </a:tr>
              <a:tr h="6808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ui-grid-c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25%/25%/25%/25%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ui-block-a|b|c|d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639880"/>
                  </a:ext>
                </a:extLst>
              </a:tr>
              <a:tr h="94723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ui-grid-d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20%/20%/20%/20%/20%</a:t>
                      </a: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ui-block-a|b|c|d|e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002" marR="74002" marT="74002" marB="740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84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20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365760"/>
            <a:ext cx="10788257" cy="95042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316182"/>
            <a:ext cx="10483457" cy="51400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1335"/>
              </p:ext>
            </p:extLst>
          </p:nvPr>
        </p:nvGraphicFramePr>
        <p:xfrm>
          <a:off x="3048001" y="138545"/>
          <a:ext cx="7906510" cy="6537418"/>
        </p:xfrm>
        <a:graphic>
          <a:graphicData uri="http://schemas.openxmlformats.org/drawingml/2006/table">
            <a:tbl>
              <a:tblPr/>
              <a:tblGrid>
                <a:gridCol w="834354">
                  <a:extLst>
                    <a:ext uri="{9D8B030D-6E8A-4147-A177-3AD203B41FA5}">
                      <a16:colId xmlns:a16="http://schemas.microsoft.com/office/drawing/2014/main" val="1383763982"/>
                    </a:ext>
                  </a:extLst>
                </a:gridCol>
                <a:gridCol w="4735172">
                  <a:extLst>
                    <a:ext uri="{9D8B030D-6E8A-4147-A177-3AD203B41FA5}">
                      <a16:colId xmlns:a16="http://schemas.microsoft.com/office/drawing/2014/main" val="830059794"/>
                    </a:ext>
                  </a:extLst>
                </a:gridCol>
                <a:gridCol w="2336984">
                  <a:extLst>
                    <a:ext uri="{9D8B030D-6E8A-4147-A177-3AD203B41FA5}">
                      <a16:colId xmlns:a16="http://schemas.microsoft.com/office/drawing/2014/main" val="1131271216"/>
                    </a:ext>
                  </a:extLst>
                </a:gridCol>
              </a:tblGrid>
              <a:tr h="3371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Data-attribute &amp; Description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59699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data-corners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button should contain rounded corners or not.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661714"/>
                  </a:ext>
                </a:extLst>
              </a:tr>
              <a:tr h="469095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data-icon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icon of the button.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is no icon</a:t>
                      </a:r>
                    </a:p>
                  </a:txBody>
                  <a:tcPr marL="27471" marR="27471" marT="27471" marB="274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272028"/>
                  </a:ext>
                </a:extLst>
              </a:tr>
              <a:tr h="60102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data-iconpos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position of the icon.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| right | top | bottom</a:t>
                      </a:r>
                    </a:p>
                  </a:txBody>
                  <a:tcPr marL="27471" marR="27471" marT="27471" marB="274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79391"/>
                  </a:ext>
                </a:extLst>
              </a:tr>
              <a:tr h="86489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iconshadow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icon of the button should contain shadow or not.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17622"/>
                  </a:ext>
                </a:extLst>
              </a:tr>
              <a:tr h="60102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data-inline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button should be inline or not.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41288"/>
                  </a:ext>
                </a:extLst>
              </a:tr>
              <a:tr h="86489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data-mini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button should display in smaller size or regular size.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26304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data-shadow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button should contain shadow or not.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912685"/>
                  </a:ext>
                </a:extLst>
              </a:tr>
              <a:tr h="60102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theme color for the button.</a:t>
                      </a:r>
                    </a:p>
                  </a:txBody>
                  <a:tcPr marL="27471" marR="27471" marT="27471" marB="274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27471" marR="27471" marT="27471" marB="274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58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26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365760"/>
            <a:ext cx="10428039" cy="7703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81930"/>
              </p:ext>
            </p:extLst>
          </p:nvPr>
        </p:nvGraphicFramePr>
        <p:xfrm>
          <a:off x="2813020" y="1483625"/>
          <a:ext cx="7314653" cy="4015859"/>
        </p:xfrm>
        <a:graphic>
          <a:graphicData uri="http://schemas.openxmlformats.org/drawingml/2006/table">
            <a:tbl>
              <a:tblPr/>
              <a:tblGrid>
                <a:gridCol w="1171633">
                  <a:extLst>
                    <a:ext uri="{9D8B030D-6E8A-4147-A177-3AD203B41FA5}">
                      <a16:colId xmlns:a16="http://schemas.microsoft.com/office/drawing/2014/main" val="467125642"/>
                    </a:ext>
                  </a:extLst>
                </a:gridCol>
                <a:gridCol w="3704802">
                  <a:extLst>
                    <a:ext uri="{9D8B030D-6E8A-4147-A177-3AD203B41FA5}">
                      <a16:colId xmlns:a16="http://schemas.microsoft.com/office/drawing/2014/main" val="2738559499"/>
                    </a:ext>
                  </a:extLst>
                </a:gridCol>
                <a:gridCol w="2438218">
                  <a:extLst>
                    <a:ext uri="{9D8B030D-6E8A-4147-A177-3AD203B41FA5}">
                      <a16:colId xmlns:a16="http://schemas.microsoft.com/office/drawing/2014/main" val="3179534479"/>
                    </a:ext>
                  </a:extLst>
                </a:gridCol>
              </a:tblGrid>
              <a:tr h="61024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Data-attribute &amp; Description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42031"/>
                  </a:ext>
                </a:extLst>
              </a:tr>
              <a:tr h="120350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data-mini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checkbox should display in smaller size or regular size.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35307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data-role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stops styling of checkboxes as buttons.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912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data-theme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theme color for the checkbox.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66331" marR="66331" marT="66331" marB="6633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46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7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365760"/>
            <a:ext cx="10469603" cy="67333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2782"/>
              </p:ext>
            </p:extLst>
          </p:nvPr>
        </p:nvGraphicFramePr>
        <p:xfrm>
          <a:off x="2563090" y="1274616"/>
          <a:ext cx="7107381" cy="4955404"/>
        </p:xfrm>
        <a:graphic>
          <a:graphicData uri="http://schemas.openxmlformats.org/drawingml/2006/table">
            <a:tbl>
              <a:tblPr/>
              <a:tblGrid>
                <a:gridCol w="1103912">
                  <a:extLst>
                    <a:ext uri="{9D8B030D-6E8A-4147-A177-3AD203B41FA5}">
                      <a16:colId xmlns:a16="http://schemas.microsoft.com/office/drawing/2014/main" val="1937131217"/>
                    </a:ext>
                  </a:extLst>
                </a:gridCol>
                <a:gridCol w="4128329">
                  <a:extLst>
                    <a:ext uri="{9D8B030D-6E8A-4147-A177-3AD203B41FA5}">
                      <a16:colId xmlns:a16="http://schemas.microsoft.com/office/drawing/2014/main" val="359212406"/>
                    </a:ext>
                  </a:extLst>
                </a:gridCol>
                <a:gridCol w="1875140">
                  <a:extLst>
                    <a:ext uri="{9D8B030D-6E8A-4147-A177-3AD203B41FA5}">
                      <a16:colId xmlns:a16="http://schemas.microsoft.com/office/drawing/2014/main" val="288730712"/>
                    </a:ext>
                  </a:extLst>
                </a:gridCol>
              </a:tblGrid>
              <a:tr h="3411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Data-attribute &amp; Description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49883"/>
                  </a:ext>
                </a:extLst>
              </a:tr>
              <a:tr h="57324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data-close-btn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position of the close button.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| right | none</a:t>
                      </a:r>
                    </a:p>
                  </a:txBody>
                  <a:tcPr marL="30643" marR="30643" marT="30643" marB="306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21683"/>
                  </a:ext>
                </a:extLst>
              </a:tr>
              <a:tr h="741653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data-close-btn-text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text for the close button.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001330"/>
                  </a:ext>
                </a:extLst>
              </a:tr>
              <a:tr h="87515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data-corners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dialog should display with rounded corners or not.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90737"/>
                  </a:ext>
                </a:extLst>
              </a:tr>
              <a:tr h="741653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data-overlay-theme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overlay color of the dialog page.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022663"/>
                  </a:ext>
                </a:extLst>
              </a:tr>
              <a:tr h="60815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theme color of the dialog page.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274514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data-title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title of the dialog page.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30643" marR="30643" marT="30643" marB="3064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79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03C-148B-6F22-6B24-76475322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3973-B627-B762-FE31-39D4A782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96663"/>
              </p:ext>
            </p:extLst>
          </p:nvPr>
        </p:nvGraphicFramePr>
        <p:xfrm>
          <a:off x="512620" y="1241803"/>
          <a:ext cx="4683600" cy="5425580"/>
        </p:xfrm>
        <a:graphic>
          <a:graphicData uri="http://schemas.openxmlformats.org/drawingml/2006/table">
            <a:tbl>
              <a:tblPr/>
              <a:tblGrid>
                <a:gridCol w="831271">
                  <a:extLst>
                    <a:ext uri="{9D8B030D-6E8A-4147-A177-3AD203B41FA5}">
                      <a16:colId xmlns:a16="http://schemas.microsoft.com/office/drawing/2014/main" val="115931960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3329333009"/>
                    </a:ext>
                  </a:extLst>
                </a:gridCol>
                <a:gridCol w="1275384">
                  <a:extLst>
                    <a:ext uri="{9D8B030D-6E8A-4147-A177-3AD203B41FA5}">
                      <a16:colId xmlns:a16="http://schemas.microsoft.com/office/drawing/2014/main" val="4210092891"/>
                    </a:ext>
                  </a:extLst>
                </a:gridCol>
              </a:tblGrid>
              <a:tr h="44879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Sr.No.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Data-attribute &amp; Description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354"/>
                  </a:ext>
                </a:extLst>
              </a:tr>
              <a:tr h="62440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unique ID.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652079"/>
                  </a:ext>
                </a:extLst>
              </a:tr>
              <a:tr h="115125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data-position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footer should be positioned at the bottom or inline with page content.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 | fixed</a:t>
                      </a:r>
                    </a:p>
                  </a:txBody>
                  <a:tcPr marL="48782" marR="48782" marT="48782" marB="487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23647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fullscreen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footer should be positioned at the bottom and over the page content or not.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99645"/>
                  </a:ext>
                </a:extLst>
              </a:tr>
              <a:tr h="8000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theme color of the footer.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48782" marR="48782" marT="48782" marB="487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0943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61667"/>
              </p:ext>
            </p:extLst>
          </p:nvPr>
        </p:nvGraphicFramePr>
        <p:xfrm>
          <a:off x="5835711" y="1241803"/>
          <a:ext cx="5124216" cy="5132330"/>
        </p:xfrm>
        <a:graphic>
          <a:graphicData uri="http://schemas.openxmlformats.org/drawingml/2006/table">
            <a:tbl>
              <a:tblPr/>
              <a:tblGrid>
                <a:gridCol w="746180">
                  <a:extLst>
                    <a:ext uri="{9D8B030D-6E8A-4147-A177-3AD203B41FA5}">
                      <a16:colId xmlns:a16="http://schemas.microsoft.com/office/drawing/2014/main" val="3583567323"/>
                    </a:ext>
                  </a:extLst>
                </a:gridCol>
                <a:gridCol w="2669964">
                  <a:extLst>
                    <a:ext uri="{9D8B030D-6E8A-4147-A177-3AD203B41FA5}">
                      <a16:colId xmlns:a16="http://schemas.microsoft.com/office/drawing/2014/main" val="1117897600"/>
                    </a:ext>
                  </a:extLst>
                </a:gridCol>
                <a:gridCol w="1708072">
                  <a:extLst>
                    <a:ext uri="{9D8B030D-6E8A-4147-A177-3AD203B41FA5}">
                      <a16:colId xmlns:a16="http://schemas.microsoft.com/office/drawing/2014/main" val="1793636501"/>
                    </a:ext>
                  </a:extLst>
                </a:gridCol>
              </a:tblGrid>
              <a:tr h="4313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Data-attribute &amp; Description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620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data-id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unique ID.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3380"/>
                  </a:ext>
                </a:extLst>
              </a:tr>
              <a:tr h="1275392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data-position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header should be positioned at the bottom or inline with the page content.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 | fixed</a:t>
                      </a:r>
                    </a:p>
                  </a:txBody>
                  <a:tcPr marL="46889" marR="46889" marT="46889" marB="468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85780"/>
                  </a:ext>
                </a:extLst>
              </a:tr>
              <a:tr h="127539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data-fullscreen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header should be positioned at the bottom and over the page content or not.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64168"/>
                  </a:ext>
                </a:extLst>
              </a:tr>
              <a:tr h="76898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theme color of the header.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46889" marR="46889" marT="46889" marB="468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97652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18508" y="540329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0183" y="540328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6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65760"/>
            <a:ext cx="10331057" cy="8672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07224"/>
              </p:ext>
            </p:extLst>
          </p:nvPr>
        </p:nvGraphicFramePr>
        <p:xfrm>
          <a:off x="2673927" y="973718"/>
          <a:ext cx="7232073" cy="5122164"/>
        </p:xfrm>
        <a:graphic>
          <a:graphicData uri="http://schemas.openxmlformats.org/drawingml/2006/table">
            <a:tbl>
              <a:tblPr/>
              <a:tblGrid>
                <a:gridCol w="900546">
                  <a:extLst>
                    <a:ext uri="{9D8B030D-6E8A-4147-A177-3AD203B41FA5}">
                      <a16:colId xmlns:a16="http://schemas.microsoft.com/office/drawing/2014/main" val="2544469708"/>
                    </a:ext>
                  </a:extLst>
                </a:gridCol>
                <a:gridCol w="4197927">
                  <a:extLst>
                    <a:ext uri="{9D8B030D-6E8A-4147-A177-3AD203B41FA5}">
                      <a16:colId xmlns:a16="http://schemas.microsoft.com/office/drawing/2014/main" val="358337574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44555347"/>
                    </a:ext>
                  </a:extLst>
                </a:gridCol>
              </a:tblGrid>
              <a:tr h="3014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Data-attribute &amp; Description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149983"/>
                  </a:ext>
                </a:extLst>
              </a:tr>
              <a:tr h="77328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data-corners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whether the popup should display with rounded corners and margin or not.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91108"/>
                  </a:ext>
                </a:extLst>
              </a:tr>
              <a:tr h="77328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data-dismissible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whether popup should be close by clicking outside or not.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00306"/>
                  </a:ext>
                </a:extLst>
              </a:tr>
              <a:tr h="77328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data-history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whether popup should display the history of item when opened.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620022"/>
                  </a:ext>
                </a:extLst>
              </a:tr>
              <a:tr h="65532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data-overlay-theme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overlay color of the popup box.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73451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data-shadow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displays the shadow for the popup box.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| false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207359"/>
                  </a:ext>
                </a:extLst>
              </a:tr>
              <a:tr h="53736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data-theme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theme color for the popup box.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 (a-z)</a:t>
                      </a:r>
                    </a:p>
                  </a:txBody>
                  <a:tcPr marL="32766" marR="32766" marT="32766" marB="327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86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8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27563"/>
            <a:ext cx="9418320" cy="13023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607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0644"/>
            <a:ext cx="10217727" cy="21783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Mobile-First? What is Mobile Web? Understanding Mobile Devices and Desktop.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jQuery Mobile Framework, Set-up jQuery Mobile, Pages, Icons, Transitions, Layouts Widgets, Events, Forms, Themes, Formatting Lists, Header and Footer, CSS Classes, Data Attributes, Building a Simple Mobile Webpage.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9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7928" y="2590801"/>
            <a:ext cx="4045527" cy="91301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</a:t>
            </a:r>
          </a:p>
        </p:txBody>
      </p:sp>
    </p:spTree>
    <p:extLst>
      <p:ext uri="{BB962C8B-B14F-4D97-AF65-F5344CB8AC3E}">
        <p14:creationId xmlns:p14="http://schemas.microsoft.com/office/powerpoint/2010/main" val="8564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7" y="213360"/>
            <a:ext cx="9692640" cy="65947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Mobile-First?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7" y="1205345"/>
            <a:ext cx="10403656" cy="538941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developing user interface for mobile before designing for desktop web or any other device is known as Mobile-First approach.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design aims to create better experiences for users by starting the design process from the smallest of screens: mobile.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design is an approach in which web designers start product design for mobile devices first.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Mobile-First Design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Content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Intuitive Navigation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Disruptive Pop-ups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Real Devices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Buggy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responsive for better UX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254923"/>
            <a:ext cx="10566585" cy="60405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Web and Understanding Mobile Devices and Desktop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205345"/>
            <a:ext cx="10566585" cy="53478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web refers to the use of the internet through handheld mobile devices.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 device is a computing device small enough to hold and operate in the hand.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mobile devices: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Internet devices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computers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calculators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game consoles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Media Players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Calculators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37424"/>
              </p:ext>
            </p:extLst>
          </p:nvPr>
        </p:nvGraphicFramePr>
        <p:xfrm>
          <a:off x="3731675" y="2346960"/>
          <a:ext cx="743508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925">
                  <a:extLst>
                    <a:ext uri="{9D8B030D-6E8A-4147-A177-3AD203B41FA5}">
                      <a16:colId xmlns:a16="http://schemas.microsoft.com/office/drawing/2014/main" val="3455901345"/>
                    </a:ext>
                  </a:extLst>
                </a:gridCol>
                <a:gridCol w="3022560">
                  <a:extLst>
                    <a:ext uri="{9D8B030D-6E8A-4147-A177-3AD203B41FA5}">
                      <a16:colId xmlns:a16="http://schemas.microsoft.com/office/drawing/2014/main" val="1234278345"/>
                    </a:ext>
                  </a:extLst>
                </a:gridCol>
                <a:gridCol w="2962603">
                  <a:extLst>
                    <a:ext uri="{9D8B030D-6E8A-4147-A177-3AD203B41FA5}">
                      <a16:colId xmlns:a16="http://schemas.microsoft.com/office/drawing/2014/main" val="1191001399"/>
                    </a:ext>
                  </a:extLst>
                </a:gridCol>
              </a:tblGrid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70148"/>
                  </a:ext>
                </a:extLst>
              </a:tr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high performance, the CPU uses a lot of electricity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Smartphones run on batteries, hence they use power as efficiently as possible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4179"/>
                  </a:ext>
                </a:extLst>
              </a:tr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for a computer can vary, depending on its capabilities, storage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Prices for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mobile are mainly depends on its advanced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8726"/>
                  </a:ext>
                </a:extLst>
              </a:tr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Size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6711"/>
                  </a:ext>
                </a:extLst>
              </a:tr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capacities in TB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Smartphone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have capacity between 8GB and 64GB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67825"/>
                  </a:ext>
                </a:extLst>
              </a:tr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Desktops have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Ethernet capability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connect to Wi-Fi networks for Internet access.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61478"/>
                  </a:ext>
                </a:extLst>
              </a:tr>
              <a:tr h="2717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Android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8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72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2493817"/>
            <a:ext cx="9418320" cy="8866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1433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79614"/>
            <a:ext cx="10511167" cy="54864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jQuery Mobile Framework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191492"/>
            <a:ext cx="10511167" cy="534785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 is a unified user interface system across all popular mobile devices platforms, built on the jQuery library and jQuery UI foundation.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 also known as mobile framework which is an open source cross-platform framework.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 is very similar to jQuery UI, but while jQuery UI is focused on desktop applications, jQuery Mobile is built with mobile devices in mind.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Mobile uses HTML 5 and CSS3 features to enhance basic HTML markup to create a consistent mobile experience across supported platforms.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size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Theming and UI widgets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usability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1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296488"/>
            <a:ext cx="10511167" cy="54864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Set-up jQuery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191492"/>
            <a:ext cx="10511167" cy="53617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approaches to setup jQuery mobile: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jQuery mobile (Latest Stable)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https://jquerymobile.com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Include jQuery Libraries from a CDN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files make up the complete jQuery Mobile framework: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 jQuery library JavaScript file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 jQuery Mobile library JavaScript file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▶ jQuery Mobile CSS style sheet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346" y="2729346"/>
            <a:ext cx="922712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="https://code.jquery.com/mobile/1.4.5/jquery.mobile-1.4.5.min.css" /&gt;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="https://code.jquery.com/jquery-1.11.1.min.js"&gt;&lt;/script&gt;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="https://code.jquery.com/mobile/1.4.5/jquery.mobile-1.4.5.min.js"&gt;&lt;/script&gt;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199986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78EB64D36ACA4A845053374A3D1041" ma:contentTypeVersion="13" ma:contentTypeDescription="Create a new document." ma:contentTypeScope="" ma:versionID="528672eec9f1eff2c8bd2c1fc900d322">
  <xsd:schema xmlns:xsd="http://www.w3.org/2001/XMLSchema" xmlns:xs="http://www.w3.org/2001/XMLSchema" xmlns:p="http://schemas.microsoft.com/office/2006/metadata/properties" xmlns:ns2="465dc08a-f04f-4ae4-b365-d8cae2c3762e" xmlns:ns3="674c0c5a-6fc0-48bc-956a-8546cef50bfc" targetNamespace="http://schemas.microsoft.com/office/2006/metadata/properties" ma:root="true" ma:fieldsID="655a1e9616a5a023ed6752ada06174f7" ns2:_="" ns3:_="">
    <xsd:import namespace="465dc08a-f04f-4ae4-b365-d8cae2c3762e"/>
    <xsd:import namespace="674c0c5a-6fc0-48bc-956a-8546cef50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dc08a-f04f-4ae4-b365-d8cae2c37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c0c5a-6fc0-48bc-956a-8546cef50b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3EAEB4-F6FF-419B-95BA-3F384CD8B7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9B410D-0882-4DDD-9E5A-1EB742E70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C3FFCE-F849-45C4-ABC1-6339569588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5dc08a-f04f-4ae4-b365-d8cae2c3762e"/>
    <ds:schemaRef ds:uri="674c0c5a-6fc0-48bc-956a-8546cef50b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420</TotalTime>
  <Words>1712</Words>
  <Application>Microsoft Office PowerPoint</Application>
  <PresentationFormat>Widescreen</PresentationFormat>
  <Paragraphs>414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View</vt:lpstr>
      <vt:lpstr>MOBILE WEB DEVELOPMENT </vt:lpstr>
      <vt:lpstr>PowerPoint Presentation</vt:lpstr>
      <vt:lpstr>Syllabus</vt:lpstr>
      <vt:lpstr>Mobile-First</vt:lpstr>
      <vt:lpstr>What is Mobile-First?</vt:lpstr>
      <vt:lpstr>Mobile Web and Understanding Mobile Devices and Desktop</vt:lpstr>
      <vt:lpstr>JQuery Mobile</vt:lpstr>
      <vt:lpstr>Introduction to the jQuery Mobile Framework</vt:lpstr>
      <vt:lpstr>Set-up jQuery Mobile</vt:lpstr>
      <vt:lpstr>Pages</vt:lpstr>
      <vt:lpstr>CSS Classes</vt:lpstr>
      <vt:lpstr>Button Classes </vt:lpstr>
      <vt:lpstr>Icon Classes</vt:lpstr>
      <vt:lpstr>Icon Classes</vt:lpstr>
      <vt:lpstr>Theme Classes </vt:lpstr>
      <vt:lpstr>Grid Classes </vt:lpstr>
      <vt:lpstr>Data Attributes </vt:lpstr>
      <vt:lpstr>Checkbox</vt:lpstr>
      <vt:lpstr>Dialog</vt:lpstr>
      <vt:lpstr>PowerPoint Presentation</vt:lpstr>
      <vt:lpstr>Pop-up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WEB DEVELOPMENT </dc:title>
  <dc:creator>ASDTL</dc:creator>
  <cp:lastModifiedBy>ASDTL</cp:lastModifiedBy>
  <cp:revision>116</cp:revision>
  <dcterms:created xsi:type="dcterms:W3CDTF">2022-03-30T05:25:00Z</dcterms:created>
  <dcterms:modified xsi:type="dcterms:W3CDTF">2022-05-03T04:02:21Z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0x010100EB78EB64D36ACA4A845053374A3D1041</vt:lpwstr>
  </property>
</Properties>
</file>